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0"/>
  </p:notesMasterIdLst>
  <p:sldIdLst>
    <p:sldId id="269" r:id="rId2"/>
    <p:sldId id="257" r:id="rId3"/>
    <p:sldId id="265" r:id="rId4"/>
    <p:sldId id="270" r:id="rId5"/>
    <p:sldId id="271" r:id="rId6"/>
    <p:sldId id="272" r:id="rId7"/>
    <p:sldId id="273" r:id="rId8"/>
    <p:sldId id="348" r:id="rId9"/>
    <p:sldId id="274" r:id="rId10"/>
    <p:sldId id="349" r:id="rId11"/>
    <p:sldId id="275" r:id="rId12"/>
    <p:sldId id="309" r:id="rId13"/>
    <p:sldId id="276" r:id="rId14"/>
    <p:sldId id="277" r:id="rId15"/>
    <p:sldId id="310" r:id="rId16"/>
    <p:sldId id="278" r:id="rId17"/>
    <p:sldId id="311" r:id="rId18"/>
    <p:sldId id="350" r:id="rId19"/>
    <p:sldId id="279" r:id="rId20"/>
    <p:sldId id="280" r:id="rId21"/>
    <p:sldId id="281" r:id="rId22"/>
    <p:sldId id="282" r:id="rId23"/>
    <p:sldId id="351" r:id="rId24"/>
    <p:sldId id="283" r:id="rId25"/>
    <p:sldId id="343" r:id="rId26"/>
    <p:sldId id="284" r:id="rId27"/>
    <p:sldId id="285" r:id="rId28"/>
    <p:sldId id="352" r:id="rId29"/>
    <p:sldId id="286" r:id="rId30"/>
    <p:sldId id="287" r:id="rId31"/>
    <p:sldId id="353" r:id="rId32"/>
    <p:sldId id="288" r:id="rId33"/>
    <p:sldId id="312" r:id="rId34"/>
    <p:sldId id="289" r:id="rId35"/>
    <p:sldId id="344" r:id="rId36"/>
    <p:sldId id="290" r:id="rId37"/>
    <p:sldId id="291" r:id="rId38"/>
    <p:sldId id="292" r:id="rId39"/>
    <p:sldId id="313" r:id="rId40"/>
    <p:sldId id="354" r:id="rId41"/>
    <p:sldId id="293" r:id="rId42"/>
    <p:sldId id="314" r:id="rId43"/>
    <p:sldId id="315" r:id="rId44"/>
    <p:sldId id="347" r:id="rId45"/>
    <p:sldId id="294" r:id="rId46"/>
    <p:sldId id="295" r:id="rId47"/>
    <p:sldId id="296" r:id="rId48"/>
    <p:sldId id="297" r:id="rId49"/>
    <p:sldId id="345" r:id="rId50"/>
    <p:sldId id="298" r:id="rId51"/>
    <p:sldId id="346" r:id="rId52"/>
    <p:sldId id="355" r:id="rId53"/>
    <p:sldId id="299" r:id="rId54"/>
    <p:sldId id="300" r:id="rId55"/>
    <p:sldId id="356" r:id="rId56"/>
    <p:sldId id="301" r:id="rId57"/>
    <p:sldId id="302" r:id="rId58"/>
    <p:sldId id="316" r:id="rId59"/>
    <p:sldId id="303" r:id="rId60"/>
    <p:sldId id="357" r:id="rId61"/>
    <p:sldId id="304" r:id="rId62"/>
    <p:sldId id="305" r:id="rId63"/>
    <p:sldId id="306" r:id="rId64"/>
    <p:sldId id="307" r:id="rId65"/>
    <p:sldId id="308" r:id="rId66"/>
    <p:sldId id="342" r:id="rId67"/>
    <p:sldId id="358" r:id="rId68"/>
    <p:sldId id="318" r:id="rId69"/>
    <p:sldId id="319" r:id="rId70"/>
    <p:sldId id="320" r:id="rId71"/>
    <p:sldId id="321" r:id="rId72"/>
    <p:sldId id="359" r:id="rId73"/>
    <p:sldId id="322" r:id="rId74"/>
    <p:sldId id="339" r:id="rId75"/>
    <p:sldId id="323" r:id="rId76"/>
    <p:sldId id="324" r:id="rId77"/>
    <p:sldId id="325" r:id="rId78"/>
    <p:sldId id="360" r:id="rId79"/>
    <p:sldId id="326" r:id="rId80"/>
    <p:sldId id="327" r:id="rId81"/>
    <p:sldId id="340" r:id="rId82"/>
    <p:sldId id="328" r:id="rId83"/>
    <p:sldId id="329" r:id="rId84"/>
    <p:sldId id="361" r:id="rId85"/>
    <p:sldId id="330" r:id="rId86"/>
    <p:sldId id="331" r:id="rId87"/>
    <p:sldId id="362" r:id="rId88"/>
    <p:sldId id="332" r:id="rId89"/>
    <p:sldId id="341" r:id="rId90"/>
    <p:sldId id="333" r:id="rId91"/>
    <p:sldId id="363" r:id="rId92"/>
    <p:sldId id="334" r:id="rId93"/>
    <p:sldId id="364" r:id="rId94"/>
    <p:sldId id="335" r:id="rId95"/>
    <p:sldId id="336" r:id="rId96"/>
    <p:sldId id="337" r:id="rId97"/>
    <p:sldId id="365" r:id="rId98"/>
    <p:sldId id="366" r:id="rId99"/>
    <p:sldId id="367" r:id="rId100"/>
    <p:sldId id="368" r:id="rId101"/>
    <p:sldId id="369" r:id="rId102"/>
    <p:sldId id="370" r:id="rId103"/>
    <p:sldId id="371" r:id="rId104"/>
    <p:sldId id="372" r:id="rId105"/>
    <p:sldId id="373" r:id="rId106"/>
    <p:sldId id="374" r:id="rId107"/>
    <p:sldId id="375" r:id="rId108"/>
    <p:sldId id="376" r:id="rId109"/>
    <p:sldId id="377" r:id="rId110"/>
    <p:sldId id="378" r:id="rId111"/>
    <p:sldId id="379" r:id="rId112"/>
    <p:sldId id="380" r:id="rId113"/>
    <p:sldId id="381" r:id="rId114"/>
    <p:sldId id="382" r:id="rId115"/>
    <p:sldId id="383" r:id="rId116"/>
    <p:sldId id="384" r:id="rId117"/>
    <p:sldId id="385" r:id="rId118"/>
    <p:sldId id="386" r:id="rId119"/>
    <p:sldId id="387" r:id="rId120"/>
    <p:sldId id="388" r:id="rId121"/>
    <p:sldId id="389" r:id="rId122"/>
    <p:sldId id="390" r:id="rId123"/>
    <p:sldId id="391" r:id="rId124"/>
    <p:sldId id="392" r:id="rId125"/>
    <p:sldId id="393" r:id="rId126"/>
    <p:sldId id="394" r:id="rId127"/>
    <p:sldId id="395" r:id="rId128"/>
    <p:sldId id="396" r:id="rId129"/>
    <p:sldId id="397" r:id="rId130"/>
    <p:sldId id="398" r:id="rId131"/>
    <p:sldId id="399" r:id="rId132"/>
    <p:sldId id="400" r:id="rId133"/>
    <p:sldId id="401" r:id="rId134"/>
    <p:sldId id="402" r:id="rId135"/>
    <p:sldId id="403" r:id="rId136"/>
    <p:sldId id="404" r:id="rId137"/>
    <p:sldId id="405" r:id="rId138"/>
    <p:sldId id="406" r:id="rId139"/>
    <p:sldId id="407" r:id="rId140"/>
    <p:sldId id="408" r:id="rId141"/>
    <p:sldId id="409" r:id="rId142"/>
    <p:sldId id="410" r:id="rId143"/>
    <p:sldId id="411" r:id="rId144"/>
    <p:sldId id="412" r:id="rId145"/>
    <p:sldId id="413" r:id="rId146"/>
    <p:sldId id="414" r:id="rId147"/>
    <p:sldId id="415" r:id="rId148"/>
    <p:sldId id="416" r:id="rId149"/>
    <p:sldId id="417" r:id="rId150"/>
    <p:sldId id="418" r:id="rId151"/>
    <p:sldId id="419" r:id="rId152"/>
    <p:sldId id="420" r:id="rId153"/>
    <p:sldId id="421" r:id="rId154"/>
    <p:sldId id="422" r:id="rId155"/>
    <p:sldId id="423" r:id="rId156"/>
    <p:sldId id="424" r:id="rId157"/>
    <p:sldId id="425" r:id="rId158"/>
    <p:sldId id="426" r:id="rId159"/>
    <p:sldId id="427" r:id="rId160"/>
    <p:sldId id="428" r:id="rId161"/>
    <p:sldId id="429" r:id="rId162"/>
    <p:sldId id="430" r:id="rId163"/>
    <p:sldId id="431" r:id="rId164"/>
    <p:sldId id="432" r:id="rId165"/>
    <p:sldId id="433" r:id="rId166"/>
    <p:sldId id="434" r:id="rId167"/>
    <p:sldId id="435" r:id="rId168"/>
    <p:sldId id="436" r:id="rId169"/>
    <p:sldId id="437" r:id="rId170"/>
    <p:sldId id="438" r:id="rId171"/>
    <p:sldId id="439" r:id="rId172"/>
    <p:sldId id="440" r:id="rId173"/>
    <p:sldId id="441" r:id="rId174"/>
    <p:sldId id="442" r:id="rId175"/>
    <p:sldId id="443" r:id="rId176"/>
    <p:sldId id="444" r:id="rId177"/>
    <p:sldId id="445" r:id="rId178"/>
    <p:sldId id="446" r:id="rId179"/>
    <p:sldId id="447" r:id="rId180"/>
    <p:sldId id="448" r:id="rId181"/>
    <p:sldId id="449" r:id="rId182"/>
    <p:sldId id="450" r:id="rId183"/>
    <p:sldId id="451" r:id="rId184"/>
    <p:sldId id="452" r:id="rId185"/>
    <p:sldId id="453" r:id="rId186"/>
    <p:sldId id="454" r:id="rId187"/>
    <p:sldId id="455" r:id="rId188"/>
    <p:sldId id="456" r:id="rId189"/>
    <p:sldId id="457" r:id="rId190"/>
    <p:sldId id="458" r:id="rId191"/>
    <p:sldId id="459" r:id="rId192"/>
    <p:sldId id="460" r:id="rId193"/>
    <p:sldId id="461" r:id="rId194"/>
    <p:sldId id="462" r:id="rId195"/>
    <p:sldId id="463" r:id="rId196"/>
    <p:sldId id="464" r:id="rId197"/>
    <p:sldId id="465" r:id="rId198"/>
    <p:sldId id="466" r:id="rId199"/>
    <p:sldId id="467" r:id="rId200"/>
    <p:sldId id="468" r:id="rId201"/>
    <p:sldId id="469" r:id="rId202"/>
    <p:sldId id="470" r:id="rId203"/>
    <p:sldId id="471" r:id="rId204"/>
    <p:sldId id="472" r:id="rId205"/>
    <p:sldId id="473" r:id="rId206"/>
    <p:sldId id="474" r:id="rId207"/>
    <p:sldId id="475" r:id="rId208"/>
    <p:sldId id="476" r:id="rId209"/>
    <p:sldId id="477" r:id="rId210"/>
    <p:sldId id="478" r:id="rId211"/>
    <p:sldId id="479" r:id="rId212"/>
    <p:sldId id="480" r:id="rId213"/>
    <p:sldId id="481" r:id="rId214"/>
    <p:sldId id="482" r:id="rId215"/>
    <p:sldId id="483" r:id="rId216"/>
    <p:sldId id="484" r:id="rId217"/>
    <p:sldId id="485" r:id="rId218"/>
    <p:sldId id="486" r:id="rId219"/>
    <p:sldId id="487" r:id="rId220"/>
    <p:sldId id="488" r:id="rId221"/>
    <p:sldId id="489" r:id="rId222"/>
    <p:sldId id="490" r:id="rId223"/>
    <p:sldId id="491" r:id="rId224"/>
    <p:sldId id="492" r:id="rId225"/>
    <p:sldId id="493" r:id="rId226"/>
    <p:sldId id="494" r:id="rId227"/>
    <p:sldId id="495" r:id="rId228"/>
    <p:sldId id="496" r:id="rId229"/>
    <p:sldId id="497" r:id="rId230"/>
    <p:sldId id="498" r:id="rId231"/>
    <p:sldId id="499" r:id="rId232"/>
    <p:sldId id="500" r:id="rId233"/>
    <p:sldId id="501" r:id="rId234"/>
    <p:sldId id="502" r:id="rId235"/>
    <p:sldId id="503" r:id="rId236"/>
    <p:sldId id="504" r:id="rId237"/>
    <p:sldId id="505" r:id="rId238"/>
    <p:sldId id="506" r:id="rId239"/>
    <p:sldId id="507" r:id="rId240"/>
    <p:sldId id="508" r:id="rId241"/>
    <p:sldId id="509" r:id="rId242"/>
    <p:sldId id="536" r:id="rId243"/>
    <p:sldId id="510" r:id="rId244"/>
    <p:sldId id="511" r:id="rId245"/>
    <p:sldId id="512" r:id="rId246"/>
    <p:sldId id="513" r:id="rId247"/>
    <p:sldId id="514" r:id="rId248"/>
    <p:sldId id="515" r:id="rId249"/>
    <p:sldId id="516" r:id="rId250"/>
    <p:sldId id="517" r:id="rId251"/>
    <p:sldId id="518" r:id="rId252"/>
    <p:sldId id="519" r:id="rId253"/>
    <p:sldId id="520" r:id="rId254"/>
    <p:sldId id="521" r:id="rId255"/>
    <p:sldId id="522" r:id="rId256"/>
    <p:sldId id="523" r:id="rId257"/>
    <p:sldId id="524" r:id="rId258"/>
    <p:sldId id="525" r:id="rId259"/>
    <p:sldId id="526" r:id="rId260"/>
    <p:sldId id="527" r:id="rId261"/>
    <p:sldId id="528" r:id="rId262"/>
    <p:sldId id="529" r:id="rId263"/>
    <p:sldId id="530" r:id="rId264"/>
    <p:sldId id="531" r:id="rId265"/>
    <p:sldId id="532" r:id="rId266"/>
    <p:sldId id="533" r:id="rId267"/>
    <p:sldId id="534" r:id="rId268"/>
    <p:sldId id="535" r:id="rId26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61" autoAdjust="0"/>
    <p:restoredTop sz="94660"/>
  </p:normalViewPr>
  <p:slideViewPr>
    <p:cSldViewPr>
      <p:cViewPr varScale="1">
        <p:scale>
          <a:sx n="109" d="100"/>
          <a:sy n="109" d="100"/>
        </p:scale>
        <p:origin x="-516" y="-8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slide" Target="slides/slide264.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presProps" Target="presProp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 Id="rId4" Type="http://schemas.openxmlformats.org/officeDocument/2006/relationships/image" Target="../media/image67.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image" Target="../media/image6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9BA8D6-8A8D-469B-AD1F-C1B73F97F20B}" type="datetimeFigureOut">
              <a:rPr lang="en-US" smtClean="0"/>
              <a:t>12/15/2011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65D880-AED1-4AB5-800B-489AADCE6EA4}" type="slidenum">
              <a:rPr lang="en-US" smtClean="0"/>
              <a:t>‹#›</a:t>
            </a:fld>
            <a:endParaRPr lang="en-US"/>
          </a:p>
        </p:txBody>
      </p:sp>
    </p:spTree>
    <p:extLst>
      <p:ext uri="{BB962C8B-B14F-4D97-AF65-F5344CB8AC3E}">
        <p14:creationId xmlns:p14="http://schemas.microsoft.com/office/powerpoint/2010/main" val="124669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solidFill>
                  <a:prstClr val="black"/>
                </a:solidFill>
              </a:rPr>
              <a:pPr/>
              <a:t>169</a:t>
            </a:fld>
            <a:endParaRPr lang="en-US">
              <a:solidFill>
                <a:prstClr val="black"/>
              </a:solidFill>
            </a:endParaRPr>
          </a:p>
        </p:txBody>
      </p:sp>
    </p:spTree>
    <p:extLst>
      <p:ext uri="{BB962C8B-B14F-4D97-AF65-F5344CB8AC3E}">
        <p14:creationId xmlns:p14="http://schemas.microsoft.com/office/powerpoint/2010/main" val="330811362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solidFill>
                  <a:prstClr val="black"/>
                </a:solidFill>
              </a:rPr>
              <a:pPr/>
              <a:t>170</a:t>
            </a:fld>
            <a:endParaRPr lang="en-US">
              <a:solidFill>
                <a:prstClr val="black"/>
              </a:solidFill>
            </a:endParaRPr>
          </a:p>
        </p:txBody>
      </p:sp>
    </p:spTree>
    <p:extLst>
      <p:ext uri="{BB962C8B-B14F-4D97-AF65-F5344CB8AC3E}">
        <p14:creationId xmlns:p14="http://schemas.microsoft.com/office/powerpoint/2010/main" val="330811362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240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245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249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250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252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253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257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136</a:t>
            </a:fld>
            <a:endParaRPr lang="en-US"/>
          </a:p>
        </p:txBody>
      </p:sp>
    </p:spTree>
    <p:extLst>
      <p:ext uri="{BB962C8B-B14F-4D97-AF65-F5344CB8AC3E}">
        <p14:creationId xmlns:p14="http://schemas.microsoft.com/office/powerpoint/2010/main" val="33081136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899243EB-5F96-4C82-854B-C919F22CCE22}" type="datetime1">
              <a:rPr lang="en-US" smtClean="0"/>
              <a:t>12/15/2011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9"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BC7632B0-90B5-4CA2-808D-A940B1B4B061}" type="datetime1">
              <a:rPr lang="en-US" smtClean="0"/>
              <a:t>12/15/2011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92E22F7F-4021-48AF-82C8-30920D883282}" type="datetime1">
              <a:rPr lang="en-US" smtClean="0"/>
              <a:t>12/15/2011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5CAE536-BAF4-450E-AD2B-1F40F499A2B1}" type="datetime1">
              <a:rPr lang="en-US" smtClean="0"/>
              <a:t>12/15/2011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638436FE-6C54-40B5-BF52-88E0E9F17CF7}" type="datetime1">
              <a:rPr lang="en-US" smtClean="0"/>
              <a:t>12/15/2011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7A3939-8761-4E32-8DE7-4B15157CCB54}" type="datetime1">
              <a:rPr lang="en-US" smtClean="0"/>
              <a:t>12/15/2011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cs typeface="Times New Roman" pitchFamily="18" charset="0"/>
              </a:defRPr>
            </a:lvl1pPr>
          </a:lstStyle>
          <a:p>
            <a:fld id="{D95C8757-0E3F-4C75-AA91-381DEF48B908}" type="datetime1">
              <a:rPr lang="en-US" smtClean="0"/>
              <a:t>12/15/2011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cs typeface="Times New Roman" pitchFamily="18" charset="0"/>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4.xml"/><Relationship Id="rId1" Type="http://schemas.openxmlformats.org/officeDocument/2006/relationships/slideLayout" Target="../slideLayouts/slideLayout6.xml"/><Relationship Id="rId6" Type="http://schemas.openxmlformats.org/officeDocument/2006/relationships/image" Target="../media/image59.wmf"/><Relationship Id="rId5" Type="http://schemas.openxmlformats.org/officeDocument/2006/relationships/image" Target="../media/image97.png"/><Relationship Id="rId4" Type="http://schemas.openxmlformats.org/officeDocument/2006/relationships/image" Target="../media/image96.png"/></Relationships>
</file>

<file path=ppt/slides/_rels/slide10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5.xml"/><Relationship Id="rId1" Type="http://schemas.openxmlformats.org/officeDocument/2006/relationships/slideLayout" Target="../slideLayouts/slideLayout6.xml"/><Relationship Id="rId4" Type="http://schemas.openxmlformats.org/officeDocument/2006/relationships/image" Target="../media/image59.wm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79.xml"/><Relationship Id="rId7" Type="http://schemas.openxmlformats.org/officeDocument/2006/relationships/image" Target="../media/image62.wmf"/><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61.wmf"/><Relationship Id="rId4" Type="http://schemas.openxmlformats.org/officeDocument/2006/relationships/oleObject" Target="../embeddings/oleObject3.bin"/><Relationship Id="rId9" Type="http://schemas.openxmlformats.org/officeDocument/2006/relationships/image" Target="../media/image63.wmf"/></Relationships>
</file>

<file path=ppt/slides/_rels/slide114.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80.xml"/><Relationship Id="rId7" Type="http://schemas.openxmlformats.org/officeDocument/2006/relationships/image" Target="../media/image65.wmf"/><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oleObject" Target="../embeddings/oleObject7.bin"/><Relationship Id="rId11" Type="http://schemas.openxmlformats.org/officeDocument/2006/relationships/image" Target="../media/image67.wmf"/><Relationship Id="rId5" Type="http://schemas.openxmlformats.org/officeDocument/2006/relationships/image" Target="../media/image64.wmf"/><Relationship Id="rId10" Type="http://schemas.openxmlformats.org/officeDocument/2006/relationships/oleObject" Target="../embeddings/oleObject9.bin"/><Relationship Id="rId4" Type="http://schemas.openxmlformats.org/officeDocument/2006/relationships/oleObject" Target="../embeddings/oleObject6.bin"/><Relationship Id="rId9" Type="http://schemas.openxmlformats.org/officeDocument/2006/relationships/image" Target="../media/image66.wmf"/></Relationships>
</file>

<file path=ppt/slides/_rels/slide115.xml.rels><?xml version="1.0" encoding="UTF-8" standalone="yes"?>
<Relationships xmlns="http://schemas.openxmlformats.org/package/2006/relationships"><Relationship Id="rId8" Type="http://schemas.openxmlformats.org/officeDocument/2006/relationships/image" Target="../media/image69.wmf"/><Relationship Id="rId3" Type="http://schemas.openxmlformats.org/officeDocument/2006/relationships/notesSlide" Target="../notesSlides/notesSlide81.xml"/><Relationship Id="rId7" Type="http://schemas.openxmlformats.org/officeDocument/2006/relationships/oleObject" Target="../embeddings/oleObject11.bin"/><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image" Target="../media/image112.png"/><Relationship Id="rId5" Type="http://schemas.openxmlformats.org/officeDocument/2006/relationships/image" Target="../media/image68.wmf"/><Relationship Id="rId4" Type="http://schemas.openxmlformats.org/officeDocument/2006/relationships/oleObject" Target="../embeddings/oleObject10.bin"/></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8.xml"/><Relationship Id="rId1" Type="http://schemas.openxmlformats.org/officeDocument/2006/relationships/slideLayout" Target="../slideLayouts/slideLayout6.xml"/><Relationship Id="rId4" Type="http://schemas.openxmlformats.org/officeDocument/2006/relationships/image" Target="../media/image117.png"/></Relationships>
</file>

<file path=ppt/slides/_rels/slide12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73.wmf"/><Relationship Id="rId1" Type="http://schemas.openxmlformats.org/officeDocument/2006/relationships/slideLayout" Target="../slideLayouts/slideLayout6.xml"/><Relationship Id="rId4" Type="http://schemas.openxmlformats.org/officeDocument/2006/relationships/image" Target="../media/image133.png"/></Relationships>
</file>

<file path=ppt/slides/_rels/slide14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15.xml"/><Relationship Id="rId1" Type="http://schemas.openxmlformats.org/officeDocument/2006/relationships/slideLayout" Target="../slideLayouts/slideLayout6.xml"/><Relationship Id="rId5" Type="http://schemas.openxmlformats.org/officeDocument/2006/relationships/image" Target="../media/image155.png"/><Relationship Id="rId4" Type="http://schemas.openxmlformats.org/officeDocument/2006/relationships/image" Target="../media/image154.png"/></Relationships>
</file>

<file path=ppt/slides/_rels/slide16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18.xml"/><Relationship Id="rId1" Type="http://schemas.openxmlformats.org/officeDocument/2006/relationships/slideLayout" Target="../slideLayouts/slideLayout6.xml"/><Relationship Id="rId4" Type="http://schemas.openxmlformats.org/officeDocument/2006/relationships/image" Target="../media/image163.png"/></Relationships>
</file>

<file path=ppt/slides/_rels/slide16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7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28.xml"/><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31.xml"/><Relationship Id="rId1" Type="http://schemas.openxmlformats.org/officeDocument/2006/relationships/slideLayout" Target="../slideLayouts/slideLayout6.xml"/><Relationship Id="rId4" Type="http://schemas.openxmlformats.org/officeDocument/2006/relationships/image" Target="../media/image181.png"/></Relationships>
</file>

<file path=ppt/slides/_rels/slide18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32.xml"/><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34.xml"/><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notesSlide" Target="../notesSlides/notesSlide138.xml"/><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3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0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40.xml"/><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41.xml"/><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notesSlide" Target="../notesSlides/notesSlide143.xml"/><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notesSlide" Target="../notesSlides/notesSlide145.xml"/><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46.xml"/><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47.xml"/><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48.xml"/><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49.xml"/><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50.xml"/><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51.xml"/><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52.xml"/><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notesSlide" Target="../notesSlides/notesSlide153.xml"/><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83.wmf"/><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54.xml"/><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5.xml"/><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56.xml"/><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157.xml"/><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2" Type="http://schemas.openxmlformats.org/officeDocument/2006/relationships/image" Target="../media/image92.wmf"/><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59.xml"/><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60.xml"/><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161.xml"/><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162.xml"/><Relationship Id="rId1" Type="http://schemas.openxmlformats.org/officeDocument/2006/relationships/slideLayout" Target="../slideLayouts/slideLayout6.xml"/></Relationships>
</file>

<file path=ppt/slides/_rels/slide236.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63.xml"/><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6.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240.x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notesSlide" Target="../notesSlides/notesSlide165.xml"/><Relationship Id="rId1" Type="http://schemas.openxmlformats.org/officeDocument/2006/relationships/slideLayout" Target="../slideLayouts/slideLayout6.xml"/></Relationships>
</file>

<file path=ppt/slides/_rels/slide241.x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166.xml"/><Relationship Id="rId1" Type="http://schemas.openxmlformats.org/officeDocument/2006/relationships/slideLayout" Target="../slideLayouts/slideLayout6.xml"/></Relationships>
</file>

<file path=ppt/slides/_rels/slide246.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6.xml"/></Relationships>
</file>

<file path=ppt/slides/_rels/slide247.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250.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notesSlide" Target="../notesSlides/notesSlide168.xml"/><Relationship Id="rId1" Type="http://schemas.openxmlformats.org/officeDocument/2006/relationships/slideLayout" Target="../slideLayouts/slideLayout6.xml"/></Relationships>
</file>

<file path=ppt/slides/_rels/slide251.xml.rels><?xml version="1.0" encoding="UTF-8" standalone="yes"?>
<Relationships xmlns="http://schemas.openxmlformats.org/package/2006/relationships"><Relationship Id="rId2" Type="http://schemas.openxmlformats.org/officeDocument/2006/relationships/image" Target="../media/image96.wmf"/><Relationship Id="rId1" Type="http://schemas.openxmlformats.org/officeDocument/2006/relationships/slideLayout" Target="../slideLayouts/slideLayout6.xml"/></Relationships>
</file>

<file path=ppt/slides/_rels/slide252.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69.xml"/><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170.xml"/><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notesSlide" Target="../notesSlides/notesSlide171.xml"/><Relationship Id="rId1" Type="http://schemas.openxmlformats.org/officeDocument/2006/relationships/slideLayout" Target="../slideLayouts/slideLayout6.xml"/></Relationships>
</file>

<file path=ppt/slides/_rels/slide25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259.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6.xml"/></Relationships>
</file>

<file path=ppt/slides/_rels/slide262.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172.xml"/><Relationship Id="rId1" Type="http://schemas.openxmlformats.org/officeDocument/2006/relationships/slideLayout" Target="../slideLayouts/slideLayout6.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6.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6.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6.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6.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18.jpe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48.png"/><Relationship Id="rId5" Type="http://schemas.openxmlformats.org/officeDocument/2006/relationships/image" Target="../media/image23.wmf"/><Relationship Id="rId4" Type="http://schemas.openxmlformats.org/officeDocument/2006/relationships/oleObject" Target="../embeddings/oleObject1.bin"/></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55.wmf"/><Relationship Id="rId4" Type="http://schemas.openxmlformats.org/officeDocument/2006/relationships/oleObject" Target="../embeddings/oleObject2.bin"/></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56.jpeg"/></Relationships>
</file>

<file path=ppt/slides/_rels/slide8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84.png"/></Relationships>
</file>

<file path=ppt/slides/_rels/slide8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8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0.xml"/><Relationship Id="rId1" Type="http://schemas.openxmlformats.org/officeDocument/2006/relationships/slideLayout" Target="../slideLayouts/slideLayout6.xml"/><Relationship Id="rId4" Type="http://schemas.openxmlformats.org/officeDocument/2006/relationships/image" Target="../media/image88.png"/></Relationships>
</file>

<file path=ppt/slides/_rels/slide9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1.xml"/><Relationship Id="rId1" Type="http://schemas.openxmlformats.org/officeDocument/2006/relationships/slideLayout" Target="../slideLayouts/slideLayout6.xml"/><Relationship Id="rId4" Type="http://schemas.openxmlformats.org/officeDocument/2006/relationships/image" Target="../media/image9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Substation and Distribution Automation</a:t>
            </a:r>
            <a:r>
              <a:rPr lang="en-US" dirty="0" smtClean="0"/>
              <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a:t>Module </a:t>
            </a:r>
            <a:r>
              <a:rPr lang="en-US" dirty="0" smtClean="0"/>
              <a:t>2: </a:t>
            </a:r>
            <a:r>
              <a:rPr lang="en-US" dirty="0"/>
              <a:t>Modeling of distribution level components</a:t>
            </a:r>
          </a:p>
          <a:p>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spTree>
    <p:extLst>
      <p:ext uri="{BB962C8B-B14F-4D97-AF65-F5344CB8AC3E}">
        <p14:creationId xmlns:p14="http://schemas.microsoft.com/office/powerpoint/2010/main" val="18612523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b="1" u="sng" dirty="0" err="1"/>
              <a:t>Untransposed</a:t>
            </a:r>
            <a:r>
              <a:rPr lang="en-US" sz="2600" b="1" u="sng"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246515991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1841480"/>
            <a:ext cx="8229600" cy="3416320"/>
          </a:xfrm>
          <a:prstGeom prst="rect">
            <a:avLst/>
          </a:prstGeom>
          <a:noFill/>
        </p:spPr>
        <p:txBody>
          <a:bodyPr wrap="square" rtlCol="0">
            <a:spAutoFit/>
          </a:bodyPr>
          <a:lstStyle/>
          <a:p>
            <a:pPr marL="342900" lvl="2" indent="-342900" algn="just">
              <a:buFont typeface="Wingdings" pitchFamily="2" charset="2"/>
              <a:buChar char="Ø"/>
            </a:pPr>
            <a:r>
              <a:rPr lang="en-US" sz="2400" dirty="0" smtClean="0">
                <a:latin typeface="Times New Roman" pitchFamily="18" charset="0"/>
                <a:cs typeface="Times New Roman" pitchFamily="18" charset="0"/>
              </a:rPr>
              <a:t>Three-phase transformer banks in the distribution substation transform the transmission or sub-transmission level voltages to the distribution feeder level voltage.</a:t>
            </a:r>
          </a:p>
          <a:p>
            <a:pPr marL="0" lvl="2" algn="just"/>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Different substations transformer connections exist, like the Delta-grounded wye, the delta-delta transformer,… etc.</a:t>
            </a:r>
            <a:endParaRPr lang="en-US" sz="2400" dirty="0">
              <a:latin typeface="Times New Roman" pitchFamily="18" charset="0"/>
              <a:cs typeface="Times New Roman" pitchFamily="18" charset="0"/>
            </a:endParaRPr>
          </a:p>
          <a:p>
            <a:pPr marL="0" lvl="2" algn="just"/>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The connection used depends on the configuration of the distribution feeder. </a:t>
            </a:r>
          </a:p>
        </p:txBody>
      </p:sp>
      <p:sp>
        <p:nvSpPr>
          <p:cNvPr id="6" name="TextBox 5"/>
          <p:cNvSpPr txBox="1"/>
          <p:nvPr/>
        </p:nvSpPr>
        <p:spPr>
          <a:xfrm>
            <a:off x="0" y="38100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100</a:t>
            </a:fld>
            <a:endParaRPr lang="en-US"/>
          </a:p>
        </p:txBody>
      </p:sp>
    </p:spTree>
    <p:extLst>
      <p:ext uri="{BB962C8B-B14F-4D97-AF65-F5344CB8AC3E}">
        <p14:creationId xmlns:p14="http://schemas.microsoft.com/office/powerpoint/2010/main" val="3416072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609600" y="1504414"/>
            <a:ext cx="8077200" cy="3600986"/>
          </a:xfrm>
          <a:prstGeom prst="rect">
            <a:avLst/>
          </a:prstGeom>
          <a:noFill/>
        </p:spPr>
        <p:txBody>
          <a:bodyPr wrap="square" rtlCol="0">
            <a:spAutoFit/>
          </a:bodyPr>
          <a:lstStyle/>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Three-phase transformer banks on the feeder will provide the final voltage transformation to the customer’s load.</a:t>
            </a:r>
            <a:endParaRPr lang="en-US" sz="2400" dirty="0">
              <a:latin typeface="Times New Roman" pitchFamily="18" charset="0"/>
              <a:cs typeface="Times New Roman" pitchFamily="18" charset="0"/>
            </a:endParaRPr>
          </a:p>
          <a:p>
            <a:pPr marL="0" lvl="2" algn="just"/>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Again, different transformer connections can be applied depending on the load characteristics (whether a pure 3 phase load or a combination of single phase and three phase loads).</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p:sp>
        <p:nvSpPr>
          <p:cNvPr id="6" name="TextBox 5"/>
          <p:cNvSpPr txBox="1"/>
          <p:nvPr/>
        </p:nvSpPr>
        <p:spPr>
          <a:xfrm>
            <a:off x="0" y="38100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101</a:t>
            </a:fld>
            <a:endParaRPr lang="en-US"/>
          </a:p>
        </p:txBody>
      </p:sp>
    </p:spTree>
    <p:extLst>
      <p:ext uri="{BB962C8B-B14F-4D97-AF65-F5344CB8AC3E}">
        <p14:creationId xmlns:p14="http://schemas.microsoft.com/office/powerpoint/2010/main" val="150491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44269"/>
            <a:ext cx="9144000" cy="646331"/>
          </a:xfrm>
          <a:prstGeom prst="rect">
            <a:avLst/>
          </a:prstGeom>
          <a:noFill/>
        </p:spPr>
        <p:txBody>
          <a:bodyPr wrap="square" rtlCol="0">
            <a:spAutoFit/>
          </a:bodyPr>
          <a:lstStyle/>
          <a:p>
            <a:pPr lvl="1" algn="ctr"/>
            <a:r>
              <a:rPr lang="en-US" sz="3200" dirty="0" smtClean="0">
                <a:latin typeface="Times New Roman" pitchFamily="18" charset="0"/>
                <a:ea typeface="+mj-ea"/>
                <a:cs typeface="Times New Roman" pitchFamily="18" charset="0"/>
              </a:rPr>
              <a:t>Quick Review of Wye</a:t>
            </a:r>
            <a:r>
              <a:rPr lang="en-US" sz="3600" dirty="0" smtClean="0"/>
              <a:t> </a:t>
            </a:r>
            <a:r>
              <a:rPr lang="en-US" sz="3200" dirty="0">
                <a:latin typeface="Times New Roman" pitchFamily="18" charset="0"/>
                <a:ea typeface="+mj-ea"/>
                <a:cs typeface="Times New Roman" pitchFamily="18" charset="0"/>
              </a:rPr>
              <a:t>and Delta </a:t>
            </a:r>
            <a:r>
              <a:rPr lang="en-US" sz="3200" dirty="0" smtClean="0">
                <a:latin typeface="Times New Roman" pitchFamily="18" charset="0"/>
                <a:ea typeface="+mj-ea"/>
                <a:cs typeface="Times New Roman" pitchFamily="18" charset="0"/>
              </a:rPr>
              <a:t>Connection</a:t>
            </a:r>
            <a:endParaRPr lang="en-US" sz="3200" dirty="0">
              <a:latin typeface="Times New Roman" pitchFamily="18" charset="0"/>
              <a:ea typeface="+mj-ea"/>
              <a:cs typeface="Times New Roman" pitchFamily="18" charset="0"/>
            </a:endParaRPr>
          </a:p>
        </p:txBody>
      </p:sp>
      <p:sp>
        <p:nvSpPr>
          <p:cNvPr id="3" name="TextBox 2"/>
          <p:cNvSpPr txBox="1"/>
          <p:nvPr/>
        </p:nvSpPr>
        <p:spPr>
          <a:xfrm>
            <a:off x="5722690" y="1752600"/>
            <a:ext cx="3200400" cy="1200329"/>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Figure 1.0: </a:t>
            </a: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ye and delta source connections</a:t>
            </a:r>
            <a:endParaRPr lang="en-US" b="1" dirty="0" smtClean="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122727"/>
            <a:ext cx="5298942" cy="261107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3487706"/>
            <a:ext cx="3238500" cy="3083416"/>
          </a:xfrm>
          <a:prstGeom prst="rect">
            <a:avLst/>
          </a:prstGeom>
        </p:spPr>
      </p:pic>
      <p:sp>
        <p:nvSpPr>
          <p:cNvPr id="7" name="TextBox 6"/>
          <p:cNvSpPr txBox="1"/>
          <p:nvPr/>
        </p:nvSpPr>
        <p:spPr>
          <a:xfrm>
            <a:off x="4274890" y="5007014"/>
            <a:ext cx="4648200" cy="1200329"/>
          </a:xfrm>
          <a:prstGeom prst="rect">
            <a:avLst/>
          </a:prstGeom>
          <a:noFill/>
        </p:spPr>
        <p:txBody>
          <a:bodyPr wrap="square" rtlCol="0">
            <a:spAutoFit/>
          </a:bodyPr>
          <a:lstStyle/>
          <a:p>
            <a:pPr marL="342900" lvl="2" indent="-342900">
              <a:buFont typeface="Wingdings" pitchFamily="2" charset="2"/>
              <a:buChar char="Ø"/>
            </a:pPr>
            <a:r>
              <a:rPr lang="en-US" sz="2400" dirty="0">
                <a:latin typeface="Times New Roman" pitchFamily="18" charset="0"/>
                <a:cs typeface="Times New Roman" pitchFamily="18" charset="0"/>
              </a:rPr>
              <a:t>Figure </a:t>
            </a:r>
            <a:r>
              <a:rPr lang="en-US" sz="2400" dirty="0" smtClean="0">
                <a:latin typeface="Times New Roman" pitchFamily="18" charset="0"/>
                <a:cs typeface="Times New Roman" pitchFamily="18" charset="0"/>
              </a:rPr>
              <a:t>2.0: </a:t>
            </a:r>
            <a:r>
              <a:rPr lang="en-US" sz="2400" dirty="0">
                <a:latin typeface="Times New Roman" pitchFamily="18" charset="0"/>
                <a:cs typeface="Times New Roman" pitchFamily="18" charset="0"/>
              </a:rPr>
              <a:t>T</a:t>
            </a:r>
            <a:r>
              <a:rPr lang="en-US" sz="2400" dirty="0" smtClean="0">
                <a:latin typeface="Times New Roman" pitchFamily="18" charset="0"/>
                <a:cs typeface="Times New Roman" pitchFamily="18" charset="0"/>
              </a:rPr>
              <a:t>he </a:t>
            </a:r>
            <a:r>
              <a:rPr lang="en-US" sz="2400" dirty="0">
                <a:latin typeface="Times New Roman" pitchFamily="18" charset="0"/>
                <a:cs typeface="Times New Roman" pitchFamily="18" charset="0"/>
              </a:rPr>
              <a:t>line-neutral voltages in terms of the line-line voltages</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102</a:t>
            </a:fld>
            <a:endParaRPr lang="en-US"/>
          </a:p>
        </p:txBody>
      </p:sp>
    </p:spTree>
    <p:extLst>
      <p:ext uri="{BB962C8B-B14F-4D97-AF65-F5344CB8AC3E}">
        <p14:creationId xmlns:p14="http://schemas.microsoft.com/office/powerpoint/2010/main" val="278497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685800" y="1627585"/>
                <a:ext cx="8153400" cy="3870483"/>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If </a:t>
                </a:r>
                <a:r>
                  <a:rPr lang="en-US" sz="2400" dirty="0">
                    <a:latin typeface="Times New Roman" pitchFamily="18" charset="0"/>
                    <a:cs typeface="Times New Roman" pitchFamily="18" charset="0"/>
                  </a:rPr>
                  <a:t>all the voltages are considered to be positive sequence components (to be discussed later), </a:t>
                </a:r>
                <a14:m>
                  <m:oMath xmlns:m="http://schemas.openxmlformats.org/officeDocument/2006/math">
                    <m:sSub>
                      <m:sSubPr>
                        <m:ctrlPr>
                          <a:rPr lang="en-US" sz="2400" i="1" dirty="0">
                            <a:latin typeface="Cambria Math"/>
                            <a:cs typeface="Times New Roman" pitchFamily="18" charset="0"/>
                          </a:rPr>
                        </m:ctrlPr>
                      </m:sSubPr>
                      <m:e>
                        <m:r>
                          <a:rPr lang="en-US" sz="2400" i="1" dirty="0">
                            <a:latin typeface="Cambria Math"/>
                            <a:cs typeface="Times New Roman" pitchFamily="18" charset="0"/>
                          </a:rPr>
                          <m:t>𝑉</m:t>
                        </m:r>
                      </m:e>
                      <m:sub>
                        <m:r>
                          <a:rPr lang="en-US" sz="2400" i="1" dirty="0">
                            <a:latin typeface="Cambria Math"/>
                            <a:cs typeface="Times New Roman" pitchFamily="18" charset="0"/>
                          </a:rPr>
                          <m:t>𝑎𝑏</m:t>
                        </m:r>
                      </m:sub>
                    </m:sSub>
                  </m:oMath>
                </a14:m>
                <a:r>
                  <a:rPr lang="en-US" sz="2400" dirty="0">
                    <a:latin typeface="Times New Roman" pitchFamily="18" charset="0"/>
                    <a:cs typeface="Times New Roman" pitchFamily="18" charset="0"/>
                  </a:rPr>
                  <a:t> can be related to </a:t>
                </a:r>
                <a14:m>
                  <m:oMath xmlns:m="http://schemas.openxmlformats.org/officeDocument/2006/math">
                    <m:sSub>
                      <m:sSubPr>
                        <m:ctrlPr>
                          <a:rPr lang="en-US" sz="2400" i="1" dirty="0">
                            <a:latin typeface="Cambria Math"/>
                            <a:cs typeface="Times New Roman" pitchFamily="18" charset="0"/>
                          </a:rPr>
                        </m:ctrlPr>
                      </m:sSubPr>
                      <m:e>
                        <m:r>
                          <a:rPr lang="en-US" sz="2400" i="1" dirty="0">
                            <a:latin typeface="Cambria Math"/>
                            <a:cs typeface="Times New Roman" pitchFamily="18" charset="0"/>
                          </a:rPr>
                          <m:t>𝑉</m:t>
                        </m:r>
                      </m:e>
                      <m:sub>
                        <m:r>
                          <a:rPr lang="en-US" sz="2400" i="1" dirty="0">
                            <a:latin typeface="Cambria Math"/>
                            <a:cs typeface="Times New Roman" pitchFamily="18" charset="0"/>
                          </a:rPr>
                          <m:t>𝑎𝑛</m:t>
                        </m:r>
                      </m:sub>
                    </m:sSub>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as: </a:t>
                </a:r>
                <a:endParaRPr lang="en-US" sz="2400" dirty="0">
                  <a:latin typeface="Times New Roman" pitchFamily="18" charset="0"/>
                  <a:cs typeface="Times New Roman" pitchFamily="18" charset="0"/>
                </a:endParaRPr>
              </a:p>
              <a:p>
                <a:pPr marL="9144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m:t>
                    </m:r>
                    <m:rad>
                      <m:radPr>
                        <m:degHide m:val="on"/>
                        <m:ctrlPr>
                          <a:rPr lang="en-US" sz="2000" i="1">
                            <a:latin typeface="Cambria Math"/>
                          </a:rPr>
                        </m:ctrlPr>
                      </m:radPr>
                      <m:deg/>
                      <m:e>
                        <m:r>
                          <a:rPr lang="en-US" sz="2000" i="1">
                            <a:latin typeface="Cambria Math"/>
                          </a:rPr>
                          <m:t>3</m:t>
                        </m:r>
                      </m:e>
                    </m:rad>
                    <m:sSub>
                      <m:sSubPr>
                        <m:ctrlPr>
                          <a:rPr lang="en-US" sz="2000" i="1" smtClean="0">
                            <a:latin typeface="Cambria Math"/>
                          </a:rPr>
                        </m:ctrlPr>
                      </m:sSubPr>
                      <m:e>
                        <m:r>
                          <a:rPr lang="en-US" sz="2000" i="1">
                            <a:latin typeface="Cambria Math"/>
                          </a:rPr>
                          <m:t>𝑉</m:t>
                        </m:r>
                      </m:e>
                      <m:sub>
                        <m:r>
                          <a:rPr lang="en-US" sz="2000" i="1">
                            <a:latin typeface="Cambria Math"/>
                          </a:rPr>
                          <m:t>𝑎𝑛</m:t>
                        </m:r>
                      </m:sub>
                    </m:sSub>
                    <m:r>
                      <a:rPr lang="en-US" sz="2000" i="1">
                        <a:latin typeface="Cambria Math"/>
                      </a:rPr>
                      <m:t>∠30°</m:t>
                    </m:r>
                  </m:oMath>
                </a14:m>
                <a:r>
                  <a:rPr lang="en-US" sz="2000" dirty="0" smtClean="0">
                    <a:latin typeface="Times New Roman" pitchFamily="18" charset="0"/>
                    <a:cs typeface="Times New Roman" pitchFamily="18" charset="0"/>
                  </a:rPr>
                  <a:t>	   	 (1)</a:t>
                </a:r>
              </a:p>
              <a:p>
                <a:pPr marL="0" lvl="2" algn="just"/>
                <a:endParaRPr lang="en-US" sz="2400" dirty="0">
                  <a:latin typeface="Times New Roman" pitchFamily="18" charset="0"/>
                  <a:cs typeface="Times New Roman" pitchFamily="18" charset="0"/>
                </a:endParaRPr>
              </a:p>
              <a:p>
                <a:pPr marL="0" lvl="2" algn="just"/>
                <a:endParaRPr lang="en-US" sz="2400" dirty="0" smtClean="0">
                  <a:latin typeface="Times New Roman" pitchFamily="18" charset="0"/>
                  <a:cs typeface="Times New Roman" pitchFamily="18" charset="0"/>
                </a:endParaRPr>
              </a:p>
              <a:p>
                <a:pPr marL="0" lvl="2" algn="just"/>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The reverse relationship also </a:t>
                </a:r>
                <a:r>
                  <a:rPr lang="en-US" sz="2400" dirty="0" smtClean="0">
                    <a:latin typeface="Times New Roman" pitchFamily="18" charset="0"/>
                    <a:cs typeface="Times New Roman" pitchFamily="18" charset="0"/>
                  </a:rPr>
                  <a:t>works.</a:t>
                </a:r>
              </a:p>
              <a:p>
                <a:pPr marL="342900" lvl="2" indent="-342900">
                  <a:buFont typeface="Wingdings" pitchFamily="2" charset="2"/>
                  <a:buChar char="Ø"/>
                </a:pPr>
                <a:endParaRPr lang="en-US" sz="2400" dirty="0">
                  <a:latin typeface="Times New Roman" pitchFamily="18" charset="0"/>
                  <a:cs typeface="Times New Roman" pitchFamily="18" charset="0"/>
                </a:endParaRPr>
              </a:p>
              <a:p>
                <a:pPr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𝑎𝑛</m:t>
                        </m:r>
                      </m:sub>
                    </m:sSub>
                    <m:r>
                      <a:rPr lang="en-US" sz="2000" i="1">
                        <a:latin typeface="Cambria Math"/>
                      </a:rPr>
                      <m:t>=</m:t>
                    </m:r>
                    <m:f>
                      <m:fPr>
                        <m:ctrlPr>
                          <a:rPr lang="en-US" sz="2000" i="1">
                            <a:latin typeface="Cambria Math"/>
                          </a:rPr>
                        </m:ctrlPr>
                      </m:fPr>
                      <m:num>
                        <m:r>
                          <a:rPr lang="en-US" sz="2000" i="1">
                            <a:latin typeface="Cambria Math"/>
                          </a:rPr>
                          <m:t>1</m:t>
                        </m:r>
                      </m:num>
                      <m:den>
                        <m:rad>
                          <m:radPr>
                            <m:degHide m:val="on"/>
                            <m:ctrlPr>
                              <a:rPr lang="en-US" sz="2000" i="1">
                                <a:latin typeface="Cambria Math"/>
                              </a:rPr>
                            </m:ctrlPr>
                          </m:radPr>
                          <m:deg/>
                          <m:e>
                            <m:r>
                              <a:rPr lang="en-US" sz="2000" i="1">
                                <a:latin typeface="Cambria Math"/>
                              </a:rPr>
                              <m:t>3</m:t>
                            </m:r>
                          </m:e>
                        </m:rad>
                      </m:den>
                    </m:f>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∠−30°)</m:t>
                    </m:r>
                    <m:r>
                      <a:rPr lang="en-US" sz="2000" i="1" smtClean="0">
                        <a:latin typeface="Cambria Math"/>
                      </a:rPr>
                      <m:t> </m:t>
                    </m:r>
                  </m:oMath>
                </a14:m>
                <a:r>
                  <a:rPr lang="en-US" sz="2000" dirty="0" smtClean="0"/>
                  <a:t>	</a:t>
                </a:r>
                <a:r>
                  <a:rPr lang="en-US" sz="2000" dirty="0" smtClean="0">
                    <a:latin typeface="Times New Roman" pitchFamily="18" charset="0"/>
                    <a:cs typeface="Times New Roman" pitchFamily="18" charset="0"/>
                  </a:rPr>
                  <a:t>(2)</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685800" y="1627585"/>
                <a:ext cx="8153400" cy="3870483"/>
              </a:xfrm>
              <a:prstGeom prst="rect">
                <a:avLst/>
              </a:prstGeom>
              <a:blipFill rotWithShape="1">
                <a:blip r:embed="rId2"/>
                <a:stretch>
                  <a:fillRect l="-1047" t="-1260"/>
                </a:stretch>
              </a:blipFill>
            </p:spPr>
            <p:txBody>
              <a:bodyPr/>
              <a:lstStyle/>
              <a:p>
                <a:r>
                  <a:rPr lang="en-US">
                    <a:noFill/>
                  </a:rPr>
                  <a:t> </a:t>
                </a:r>
              </a:p>
            </p:txBody>
          </p:sp>
        </mc:Fallback>
      </mc:AlternateContent>
      <p:sp>
        <p:nvSpPr>
          <p:cNvPr id="3" name="TextBox 2"/>
          <p:cNvSpPr txBox="1"/>
          <p:nvPr/>
        </p:nvSpPr>
        <p:spPr>
          <a:xfrm>
            <a:off x="0" y="344269"/>
            <a:ext cx="9144000" cy="646331"/>
          </a:xfrm>
          <a:prstGeom prst="rect">
            <a:avLst/>
          </a:prstGeom>
          <a:noFill/>
        </p:spPr>
        <p:txBody>
          <a:bodyPr wrap="square" rtlCol="0">
            <a:spAutoFit/>
          </a:bodyPr>
          <a:lstStyle/>
          <a:p>
            <a:pPr lvl="1" algn="ctr"/>
            <a:r>
              <a:rPr lang="en-US" sz="3200" dirty="0" smtClean="0">
                <a:latin typeface="Times New Roman" pitchFamily="18" charset="0"/>
                <a:ea typeface="+mj-ea"/>
                <a:cs typeface="Times New Roman" pitchFamily="18" charset="0"/>
              </a:rPr>
              <a:t>Quick Review of Wye</a:t>
            </a:r>
            <a:r>
              <a:rPr lang="en-US" sz="3600" dirty="0" smtClean="0"/>
              <a:t> </a:t>
            </a:r>
            <a:r>
              <a:rPr lang="en-US" sz="3200" dirty="0">
                <a:latin typeface="Times New Roman" pitchFamily="18" charset="0"/>
                <a:ea typeface="+mj-ea"/>
                <a:cs typeface="Times New Roman" pitchFamily="18" charset="0"/>
              </a:rPr>
              <a:t>and Delta </a:t>
            </a:r>
            <a:r>
              <a:rPr lang="en-US" sz="3200" dirty="0" smtClean="0">
                <a:latin typeface="Times New Roman" pitchFamily="18" charset="0"/>
                <a:ea typeface="+mj-ea"/>
                <a:cs typeface="Times New Roman" pitchFamily="18" charset="0"/>
              </a:rPr>
              <a:t>Connection</a:t>
            </a:r>
            <a:endParaRPr lang="en-US" sz="3200" dirty="0">
              <a:latin typeface="Times New Roman" pitchFamily="18" charset="0"/>
              <a:ea typeface="+mj-ea"/>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103</a:t>
            </a:fld>
            <a:endParaRPr lang="en-US"/>
          </a:p>
        </p:txBody>
      </p:sp>
    </p:spTree>
    <p:extLst>
      <p:ext uri="{BB962C8B-B14F-4D97-AF65-F5344CB8AC3E}">
        <p14:creationId xmlns:p14="http://schemas.microsoft.com/office/powerpoint/2010/main" val="108335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44269"/>
            <a:ext cx="9144000" cy="646331"/>
          </a:xfrm>
          <a:prstGeom prst="rect">
            <a:avLst/>
          </a:prstGeom>
          <a:noFill/>
        </p:spPr>
        <p:txBody>
          <a:bodyPr wrap="square" rtlCol="0">
            <a:spAutoFit/>
          </a:bodyPr>
          <a:lstStyle/>
          <a:p>
            <a:pPr lvl="1" algn="ctr"/>
            <a:r>
              <a:rPr lang="en-US" sz="3200" dirty="0" smtClean="0">
                <a:latin typeface="Times New Roman" pitchFamily="18" charset="0"/>
                <a:ea typeface="+mj-ea"/>
                <a:cs typeface="Times New Roman" pitchFamily="18" charset="0"/>
              </a:rPr>
              <a:t>Quick Review of Wye</a:t>
            </a:r>
            <a:r>
              <a:rPr lang="en-US" sz="3600" dirty="0" smtClean="0"/>
              <a:t> </a:t>
            </a:r>
            <a:r>
              <a:rPr lang="en-US" sz="3200" dirty="0">
                <a:latin typeface="Times New Roman" pitchFamily="18" charset="0"/>
                <a:ea typeface="+mj-ea"/>
                <a:cs typeface="Times New Roman" pitchFamily="18" charset="0"/>
              </a:rPr>
              <a:t>and Delta </a:t>
            </a:r>
            <a:r>
              <a:rPr lang="en-US" sz="3200" dirty="0" smtClean="0">
                <a:latin typeface="Times New Roman" pitchFamily="18" charset="0"/>
                <a:ea typeface="+mj-ea"/>
                <a:cs typeface="Times New Roman" pitchFamily="18" charset="0"/>
              </a:rPr>
              <a:t>Connection</a:t>
            </a:r>
            <a:endParaRPr lang="en-US" sz="3200" dirty="0">
              <a:latin typeface="Times New Roman" pitchFamily="18" charset="0"/>
              <a:ea typeface="+mj-ea"/>
              <a:cs typeface="Times New Roman"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381000" y="1295400"/>
                <a:ext cx="8458200" cy="5034648"/>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If </a:t>
                </a:r>
                <a:r>
                  <a:rPr lang="en-US" sz="2400" dirty="0">
                    <a:latin typeface="Times New Roman" pitchFamily="18" charset="0"/>
                    <a:cs typeface="Times New Roman" pitchFamily="18" charset="0"/>
                  </a:rPr>
                  <a:t>the voltages considered are negative sequence components (to be discussed later), </a:t>
                </a:r>
                <a14:m>
                  <m:oMath xmlns:m="http://schemas.openxmlformats.org/officeDocument/2006/math">
                    <m:sSub>
                      <m:sSubPr>
                        <m:ctrlPr>
                          <a:rPr lang="en-US" sz="2400" i="1" dirty="0">
                            <a:latin typeface="Cambria Math"/>
                            <a:cs typeface="Times New Roman" pitchFamily="18" charset="0"/>
                          </a:rPr>
                        </m:ctrlPr>
                      </m:sSubPr>
                      <m:e>
                        <m:r>
                          <a:rPr lang="en-US" sz="2400" i="1" dirty="0">
                            <a:latin typeface="Cambria Math"/>
                            <a:cs typeface="Times New Roman" pitchFamily="18" charset="0"/>
                          </a:rPr>
                          <m:t>𝑉</m:t>
                        </m:r>
                      </m:e>
                      <m:sub>
                        <m:r>
                          <a:rPr lang="en-US" sz="2400" i="1" dirty="0">
                            <a:latin typeface="Cambria Math"/>
                            <a:cs typeface="Times New Roman" pitchFamily="18" charset="0"/>
                          </a:rPr>
                          <m:t>𝑎𝑏</m:t>
                        </m:r>
                      </m:sub>
                    </m:sSub>
                  </m:oMath>
                </a14:m>
                <a:r>
                  <a:rPr lang="en-US" sz="2400" dirty="0">
                    <a:latin typeface="Times New Roman" pitchFamily="18" charset="0"/>
                    <a:cs typeface="Times New Roman" pitchFamily="18" charset="0"/>
                  </a:rPr>
                  <a:t> and </a:t>
                </a:r>
                <a14:m>
                  <m:oMath xmlns:m="http://schemas.openxmlformats.org/officeDocument/2006/math">
                    <m:sSub>
                      <m:sSubPr>
                        <m:ctrlPr>
                          <a:rPr lang="en-US" sz="2400" i="1" dirty="0">
                            <a:latin typeface="Cambria Math"/>
                            <a:cs typeface="Times New Roman" pitchFamily="18" charset="0"/>
                          </a:rPr>
                        </m:ctrlPr>
                      </m:sSubPr>
                      <m:e>
                        <m:r>
                          <a:rPr lang="en-US" sz="2400" i="1" dirty="0">
                            <a:latin typeface="Cambria Math"/>
                            <a:cs typeface="Times New Roman" pitchFamily="18" charset="0"/>
                          </a:rPr>
                          <m:t>𝑉</m:t>
                        </m:r>
                      </m:e>
                      <m:sub>
                        <m:r>
                          <a:rPr lang="en-US" sz="2400" i="1" dirty="0">
                            <a:latin typeface="Cambria Math"/>
                            <a:cs typeface="Times New Roman" pitchFamily="18" charset="0"/>
                          </a:rPr>
                          <m:t>𝑎𝑛</m:t>
                        </m:r>
                      </m:sub>
                    </m:sSub>
                  </m:oMath>
                </a14:m>
                <a:r>
                  <a:rPr lang="en-US" sz="2400" dirty="0">
                    <a:latin typeface="Times New Roman" pitchFamily="18" charset="0"/>
                    <a:cs typeface="Times New Roman" pitchFamily="18" charset="0"/>
                  </a:rPr>
                  <a:t> can be related </a:t>
                </a:r>
                <a:r>
                  <a:rPr lang="en-US" sz="2400" dirty="0" smtClean="0">
                    <a:latin typeface="Times New Roman" pitchFamily="18" charset="0"/>
                    <a:cs typeface="Times New Roman" pitchFamily="18" charset="0"/>
                  </a:rPr>
                  <a:t>as:</a:t>
                </a:r>
              </a:p>
              <a:p>
                <a:pPr marL="342900" lvl="2" indent="-342900">
                  <a:buFont typeface="Wingdings" pitchFamily="2" charset="2"/>
                  <a:buChar char="Ø"/>
                </a:pPr>
                <a:endParaRPr lang="en-US" sz="2400" dirty="0">
                  <a:latin typeface="Times New Roman" pitchFamily="18" charset="0"/>
                  <a:cs typeface="Times New Roman" pitchFamily="18" charset="0"/>
                </a:endParaRPr>
              </a:p>
              <a:p>
                <a:pPr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m:t>
                    </m:r>
                    <m:rad>
                      <m:radPr>
                        <m:degHide m:val="on"/>
                        <m:ctrlPr>
                          <a:rPr lang="en-US" sz="2000" i="1">
                            <a:latin typeface="Cambria Math"/>
                          </a:rPr>
                        </m:ctrlPr>
                      </m:radPr>
                      <m:deg/>
                      <m:e>
                        <m:r>
                          <a:rPr lang="en-US" sz="2000" i="1">
                            <a:latin typeface="Cambria Math"/>
                          </a:rPr>
                          <m:t>3</m:t>
                        </m:r>
                      </m:e>
                    </m:rad>
                    <m:r>
                      <a:rPr lang="en-US" sz="2000" i="1">
                        <a:latin typeface="Cambria Math"/>
                      </a:rPr>
                      <m:t>(</m:t>
                    </m:r>
                    <m:r>
                      <a:rPr lang="en-US" sz="2000" i="1">
                        <a:latin typeface="Cambria Math"/>
                      </a:rPr>
                      <m:t>𝑉</m:t>
                    </m:r>
                    <m:r>
                      <a:rPr lang="en-US" sz="2000" i="1">
                        <a:latin typeface="Cambria Math"/>
                      </a:rPr>
                      <m:t>∠−30°)</m:t>
                    </m:r>
                    <m:sSub>
                      <m:sSubPr>
                        <m:ctrlPr>
                          <a:rPr lang="en-US" sz="2000" i="1">
                            <a:latin typeface="Cambria Math"/>
                          </a:rPr>
                        </m:ctrlPr>
                      </m:sSubPr>
                      <m:e>
                        <m:r>
                          <a:rPr lang="en-US" sz="2000" i="1">
                            <a:latin typeface="Cambria Math"/>
                          </a:rPr>
                          <m:t>𝑉</m:t>
                        </m:r>
                      </m:e>
                      <m:sub>
                        <m:r>
                          <a:rPr lang="en-US" sz="2000" i="1">
                            <a:latin typeface="Cambria Math"/>
                          </a:rPr>
                          <m:t>𝑎𝑛</m:t>
                        </m:r>
                      </m:sub>
                    </m:sSub>
                  </m:oMath>
                </a14:m>
                <a:r>
                  <a:rPr lang="en-US" sz="2000" dirty="0" smtClean="0"/>
                  <a:t>			</a:t>
                </a:r>
                <a:r>
                  <a:rPr lang="en-US" sz="2000" dirty="0" smtClean="0">
                    <a:latin typeface="Times New Roman" pitchFamily="18" charset="0"/>
                    <a:cs typeface="Times New Roman" pitchFamily="18" charset="0"/>
                  </a:rPr>
                  <a:t>(3)</a:t>
                </a:r>
                <a:endParaRPr lang="en-US" sz="2000" dirty="0">
                  <a:latin typeface="Times New Roman" pitchFamily="18" charset="0"/>
                  <a:cs typeface="Times New Roman" pitchFamily="18" charset="0"/>
                </a:endParaRPr>
              </a:p>
              <a:p>
                <a:pPr marL="914400" lvl="4"/>
                <a:r>
                  <a:rPr lang="en-US" sz="2400" dirty="0">
                    <a:latin typeface="Times New Roman" pitchFamily="18" charset="0"/>
                    <a:cs typeface="Times New Roman" pitchFamily="18" charset="0"/>
                  </a:rPr>
                  <a:t>and </a:t>
                </a:r>
              </a:p>
              <a:p>
                <a:pPr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𝑎𝑛</m:t>
                        </m:r>
                      </m:sub>
                    </m:sSub>
                    <m:r>
                      <a:rPr lang="en-US" sz="2000" i="1">
                        <a:latin typeface="Cambria Math"/>
                      </a:rPr>
                      <m:t>=</m:t>
                    </m:r>
                    <m:f>
                      <m:fPr>
                        <m:ctrlPr>
                          <a:rPr lang="en-US" sz="2000" i="1">
                            <a:latin typeface="Cambria Math"/>
                          </a:rPr>
                        </m:ctrlPr>
                      </m:fPr>
                      <m:num>
                        <m:r>
                          <a:rPr lang="en-US" sz="2000" i="1">
                            <a:latin typeface="Cambria Math"/>
                          </a:rPr>
                          <m:t>1</m:t>
                        </m:r>
                      </m:num>
                      <m:den>
                        <m:rad>
                          <m:radPr>
                            <m:degHide m:val="on"/>
                            <m:ctrlPr>
                              <a:rPr lang="en-US" sz="2000" i="1">
                                <a:latin typeface="Cambria Math"/>
                              </a:rPr>
                            </m:ctrlPr>
                          </m:radPr>
                          <m:deg/>
                          <m:e>
                            <m:r>
                              <a:rPr lang="en-US" sz="2000" i="1">
                                <a:latin typeface="Cambria Math"/>
                              </a:rPr>
                              <m:t>3</m:t>
                            </m:r>
                          </m:e>
                        </m:rad>
                      </m:den>
                    </m:f>
                    <m:r>
                      <a:rPr lang="en-US" sz="2000" i="1">
                        <a:latin typeface="Cambria Math"/>
                      </a:rPr>
                      <m:t>(</m:t>
                    </m:r>
                    <m:r>
                      <a:rPr lang="en-US" sz="2000" i="1">
                        <a:latin typeface="Cambria Math"/>
                      </a:rPr>
                      <m:t>𝑉</m:t>
                    </m:r>
                    <m:r>
                      <a:rPr lang="en-US" sz="2000" i="1">
                        <a:latin typeface="Cambria Math"/>
                      </a:rPr>
                      <m:t>∠30°)</m:t>
                    </m:r>
                    <m:sSub>
                      <m:sSubPr>
                        <m:ctrlPr>
                          <a:rPr lang="en-US" sz="2000" i="1">
                            <a:latin typeface="Cambria Math"/>
                          </a:rPr>
                        </m:ctrlPr>
                      </m:sSubPr>
                      <m:e>
                        <m:r>
                          <a:rPr lang="en-US" sz="2000" i="1">
                            <a:latin typeface="Cambria Math"/>
                          </a:rPr>
                          <m:t>𝑉</m:t>
                        </m:r>
                      </m:e>
                      <m:sub>
                        <m:r>
                          <a:rPr lang="en-US" sz="2000" i="1">
                            <a:latin typeface="Cambria Math"/>
                          </a:rPr>
                          <m:t>𝑎𝑏</m:t>
                        </m:r>
                      </m:sub>
                    </m:sSub>
                  </m:oMath>
                </a14:m>
                <a:r>
                  <a:rPr lang="en-US" sz="2000" dirty="0" smtClean="0"/>
                  <a:t>			</a:t>
                </a:r>
                <a:r>
                  <a:rPr lang="en-US" sz="2000" dirty="0" smtClean="0">
                    <a:latin typeface="Times New Roman" pitchFamily="18" charset="0"/>
                    <a:cs typeface="Times New Roman" pitchFamily="18" charset="0"/>
                  </a:rPr>
                  <a:t>(4)</a:t>
                </a:r>
                <a:endParaRPr lang="en-US" sz="20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285750" lvl="2" indent="-285750">
                  <a:buFont typeface="Wingdings" pitchFamily="2" charset="2"/>
                  <a:buChar char="Ø"/>
                </a:pPr>
                <a:r>
                  <a:rPr lang="en-US" sz="2400" dirty="0" smtClean="0">
                    <a:latin typeface="Times New Roman" pitchFamily="18" charset="0"/>
                    <a:cs typeface="Times New Roman" pitchFamily="18" charset="0"/>
                  </a:rPr>
                  <a:t>The relationship can also be understood by the following. </a:t>
                </a:r>
              </a:p>
              <a:p>
                <a:pPr marL="742950" lvl="3" indent="-285750">
                  <a:buFont typeface="Wingdings" pitchFamily="2" charset="2"/>
                  <a:buChar char="Ø"/>
                </a:pPr>
                <a:r>
                  <a:rPr lang="en-US" sz="2400" dirty="0" smtClean="0">
                    <a:latin typeface="Times New Roman" pitchFamily="18" charset="0"/>
                    <a:cs typeface="Times New Roman" pitchFamily="18" charset="0"/>
                  </a:rPr>
                  <a:t>(Let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𝑎𝑛</m:t>
                        </m:r>
                      </m:sub>
                    </m:sSub>
                    <m:r>
                      <a:rPr lang="en-US" sz="2400" i="1">
                        <a:latin typeface="Cambria Math"/>
                      </a:rPr>
                      <m:t>=</m:t>
                    </m:r>
                    <m:r>
                      <a:rPr lang="en-US" sz="2400" i="1">
                        <a:latin typeface="Cambria Math"/>
                      </a:rPr>
                      <m:t>𝑉</m:t>
                    </m:r>
                    <m:r>
                      <a:rPr lang="en-US" sz="2400" i="1">
                        <a:latin typeface="Cambria Math"/>
                      </a:rPr>
                      <m:t>∠0°</m:t>
                    </m:r>
                  </m:oMath>
                </a14:m>
                <a:r>
                  <a:rPr lang="en-US" sz="2400" dirty="0" smtClean="0">
                    <a:latin typeface="Times New Roman" pitchFamily="18" charset="0"/>
                    <a:cs typeface="Times New Roman" pitchFamily="18" charset="0"/>
                  </a:rPr>
                  <a:t>)</a:t>
                </a:r>
              </a:p>
              <a:p>
                <a:pPr marL="742950" lvl="3" indent="-285750">
                  <a:buFont typeface="Wingdings" pitchFamily="2" charset="2"/>
                  <a:buChar char="Ø"/>
                </a:pPr>
                <a:endParaRPr lang="en-US" sz="2400" dirty="0" smtClean="0">
                  <a:latin typeface="Times New Roman" pitchFamily="18" charset="0"/>
                  <a:cs typeface="Times New Roman" pitchFamily="18" charset="0"/>
                </a:endParaRPr>
              </a:p>
              <a:p>
                <a:pPr marL="0" lvl="2">
                  <a:spcAft>
                    <a:spcPts val="6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𝑎𝑏</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𝑎𝑛</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𝑏𝑛</m:t>
                        </m:r>
                      </m:sub>
                    </m:sSub>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∠0°</m:t>
                        </m:r>
                      </m:e>
                    </m:d>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∠−120°</m:t>
                        </m:r>
                      </m:e>
                    </m:d>
                    <m:r>
                      <a:rPr lang="en-US" sz="2000" i="1">
                        <a:latin typeface="Cambria Math"/>
                      </a:rPr>
                      <m:t>=</m:t>
                    </m:r>
                    <m:rad>
                      <m:radPr>
                        <m:degHide m:val="on"/>
                        <m:ctrlPr>
                          <a:rPr lang="en-US" sz="2000" i="1">
                            <a:latin typeface="Cambria Math"/>
                          </a:rPr>
                        </m:ctrlPr>
                      </m:radPr>
                      <m:deg/>
                      <m:e>
                        <m:r>
                          <a:rPr lang="en-US" sz="2000" i="1">
                            <a:latin typeface="Cambria Math"/>
                          </a:rPr>
                          <m:t>3</m:t>
                        </m:r>
                      </m:e>
                    </m:rad>
                    <m:r>
                      <a:rPr lang="en-US" sz="2000" i="1">
                        <a:latin typeface="Cambria Math"/>
                      </a:rPr>
                      <m:t>𝑉</m:t>
                    </m:r>
                    <m:r>
                      <a:rPr lang="en-US" sz="2000" i="1">
                        <a:latin typeface="Cambria Math"/>
                      </a:rPr>
                      <m:t>∠30°</m:t>
                    </m:r>
                  </m:oMath>
                </a14:m>
                <a:r>
                  <a:rPr lang="en-US" sz="2000" dirty="0" smtClean="0"/>
                  <a:t>		</a:t>
                </a:r>
                <a:r>
                  <a:rPr lang="en-US" sz="2000" dirty="0" smtClean="0">
                    <a:latin typeface="Times New Roman" pitchFamily="18" charset="0"/>
                    <a:cs typeface="Times New Roman" pitchFamily="18" charset="0"/>
                  </a:rPr>
                  <a:t>(5)</a:t>
                </a:r>
              </a:p>
              <a:p>
                <a:pPr marL="0" lvl="2">
                  <a:spcAft>
                    <a:spcPts val="6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𝑏𝑐</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𝑏𝑛</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𝑐𝑛</m:t>
                        </m:r>
                      </m:sub>
                    </m:sSub>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∠−120°</m:t>
                        </m:r>
                      </m:e>
                    </m:d>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∠120°</m:t>
                        </m:r>
                      </m:e>
                    </m:d>
                    <m:r>
                      <a:rPr lang="en-US" sz="2000" i="1">
                        <a:latin typeface="Cambria Math"/>
                      </a:rPr>
                      <m:t>=</m:t>
                    </m:r>
                    <m:rad>
                      <m:radPr>
                        <m:degHide m:val="on"/>
                        <m:ctrlPr>
                          <a:rPr lang="en-US" sz="2000" i="1">
                            <a:latin typeface="Cambria Math"/>
                          </a:rPr>
                        </m:ctrlPr>
                      </m:radPr>
                      <m:deg/>
                      <m:e>
                        <m:r>
                          <a:rPr lang="en-US" sz="2000" i="1">
                            <a:latin typeface="Cambria Math"/>
                          </a:rPr>
                          <m:t>3</m:t>
                        </m:r>
                      </m:e>
                    </m:rad>
                    <m:r>
                      <a:rPr lang="en-US" sz="2000" i="1">
                        <a:latin typeface="Cambria Math"/>
                      </a:rPr>
                      <m:t>𝑉</m:t>
                    </m:r>
                    <m:r>
                      <a:rPr lang="en-US" sz="2000" i="1">
                        <a:latin typeface="Cambria Math"/>
                      </a:rPr>
                      <m:t>∠−90°</m:t>
                    </m:r>
                  </m:oMath>
                </a14:m>
                <a:r>
                  <a:rPr lang="en-US" sz="2000" dirty="0" smtClean="0"/>
                  <a:t>	</a:t>
                </a:r>
                <a:r>
                  <a:rPr lang="en-US" sz="2000" dirty="0" smtClean="0">
                    <a:latin typeface="Times New Roman" pitchFamily="18" charset="0"/>
                    <a:cs typeface="Times New Roman" pitchFamily="18" charset="0"/>
                  </a:rPr>
                  <a:t>(6)</a:t>
                </a:r>
              </a:p>
              <a:p>
                <a:pPr marL="0" lvl="2">
                  <a:spcAft>
                    <a:spcPts val="6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𝑐𝑎</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𝑐𝑛</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𝑎𝑛</m:t>
                        </m:r>
                      </m:sub>
                    </m:sSub>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∠120°</m:t>
                        </m:r>
                      </m:e>
                    </m:d>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∠0°</m:t>
                        </m:r>
                      </m:e>
                    </m:d>
                    <m:r>
                      <a:rPr lang="en-US" sz="2000" i="1">
                        <a:latin typeface="Cambria Math"/>
                      </a:rPr>
                      <m:t>=</m:t>
                    </m:r>
                    <m:rad>
                      <m:radPr>
                        <m:degHide m:val="on"/>
                        <m:ctrlPr>
                          <a:rPr lang="en-US" sz="2000" i="1">
                            <a:latin typeface="Cambria Math"/>
                          </a:rPr>
                        </m:ctrlPr>
                      </m:radPr>
                      <m:deg/>
                      <m:e>
                        <m:r>
                          <a:rPr lang="en-US" sz="2000" i="1">
                            <a:latin typeface="Cambria Math"/>
                          </a:rPr>
                          <m:t>3</m:t>
                        </m:r>
                      </m:e>
                    </m:rad>
                    <m:r>
                      <a:rPr lang="en-US" sz="2000" i="1">
                        <a:latin typeface="Cambria Math"/>
                      </a:rPr>
                      <m:t>𝑉</m:t>
                    </m:r>
                    <m:r>
                      <a:rPr lang="en-US" sz="2000" i="1">
                        <a:latin typeface="Cambria Math"/>
                      </a:rPr>
                      <m:t>∠150°</m:t>
                    </m:r>
                  </m:oMath>
                </a14:m>
                <a:r>
                  <a:rPr lang="en-US" sz="2000" dirty="0" smtClean="0"/>
                  <a:t>		</a:t>
                </a:r>
                <a:r>
                  <a:rPr lang="en-US" sz="2000" dirty="0" smtClean="0">
                    <a:latin typeface="Times New Roman" pitchFamily="18" charset="0"/>
                    <a:cs typeface="Times New Roman" pitchFamily="18" charset="0"/>
                  </a:rPr>
                  <a:t>(7)</a:t>
                </a:r>
                <a:endParaRPr lang="en-US" sz="2000" dirty="0">
                  <a:latin typeface="Times New Roman" pitchFamily="18" charset="0"/>
                  <a:cs typeface="Times New Roman"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381000" y="1295400"/>
                <a:ext cx="8458200" cy="5034648"/>
              </a:xfrm>
              <a:prstGeom prst="rect">
                <a:avLst/>
              </a:prstGeom>
              <a:blipFill rotWithShape="1">
                <a:blip r:embed="rId2"/>
                <a:stretch>
                  <a:fillRect l="-1009" t="-970" r="-937" b="-109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104</a:t>
            </a:fld>
            <a:endParaRPr lang="en-US" dirty="0"/>
          </a:p>
        </p:txBody>
      </p:sp>
    </p:spTree>
    <p:extLst>
      <p:ext uri="{BB962C8B-B14F-4D97-AF65-F5344CB8AC3E}">
        <p14:creationId xmlns:p14="http://schemas.microsoft.com/office/powerpoint/2010/main" val="3368500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b="1" u="sng" dirty="0" smtClean="0"/>
              <a:t>General </a:t>
            </a:r>
            <a:r>
              <a:rPr lang="en-US" sz="2400" b="1" u="sng" dirty="0"/>
              <a:t>Three Phase Transformer Banks</a:t>
            </a:r>
          </a:p>
          <a:p>
            <a:pPr lvl="1"/>
            <a:r>
              <a:rPr lang="en-US" sz="2400" dirty="0"/>
              <a:t>Generalized Matrices</a:t>
            </a:r>
          </a:p>
          <a:p>
            <a:pPr lvl="1"/>
            <a:r>
              <a:rPr lang="en-US" sz="2400" dirty="0" smtClean="0"/>
              <a:t>Symmetrical Components  </a:t>
            </a:r>
          </a:p>
          <a:p>
            <a:pPr lvl="1"/>
            <a:r>
              <a:rPr lang="en-US" sz="2400" dirty="0" smtClean="0"/>
              <a:t>The </a:t>
            </a:r>
            <a:r>
              <a:rPr lang="en-US" sz="2400" dirty="0"/>
              <a:t>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a:t>
            </a:r>
            <a:r>
              <a:rPr lang="en-US" sz="2400" dirty="0" smtClean="0"/>
              <a:t>Connection</a:t>
            </a:r>
            <a:endParaRPr lang="en-US" sz="2400" dirty="0"/>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105</a:t>
            </a:fld>
            <a:endParaRPr lang="en-US"/>
          </a:p>
        </p:txBody>
      </p:sp>
    </p:spTree>
    <p:extLst>
      <p:ext uri="{BB962C8B-B14F-4D97-AF65-F5344CB8AC3E}">
        <p14:creationId xmlns:p14="http://schemas.microsoft.com/office/powerpoint/2010/main" val="22854200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416784"/>
                <a:ext cx="8610600" cy="1631216"/>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Figure 3.0 defines the various voltages and currents of all transformer banks with source side ‘</a:t>
                </a:r>
                <a14:m>
                  <m:oMath xmlns:m="http://schemas.openxmlformats.org/officeDocument/2006/math">
                    <m:r>
                      <a:rPr lang="en-US" sz="2000" i="1" dirty="0" smtClean="0">
                        <a:latin typeface="Cambria Math"/>
                      </a:rPr>
                      <m:t>𝑛</m:t>
                    </m:r>
                  </m:oMath>
                </a14:m>
                <a:r>
                  <a:rPr lang="en-US" sz="2000" dirty="0" smtClean="0">
                    <a:latin typeface="Times New Roman" pitchFamily="18" charset="0"/>
                    <a:cs typeface="Times New Roman" pitchFamily="18" charset="0"/>
                  </a:rPr>
                  <a:t>’ and load side ‘</a:t>
                </a:r>
                <a14:m>
                  <m:oMath xmlns:m="http://schemas.openxmlformats.org/officeDocument/2006/math">
                    <m:r>
                      <a:rPr lang="en-US" sz="2000" i="1" dirty="0" smtClean="0">
                        <a:latin typeface="Cambria Math"/>
                      </a:rPr>
                      <m:t>𝑚</m:t>
                    </m:r>
                  </m:oMath>
                </a14:m>
                <a:r>
                  <a:rPr lang="en-US" sz="2000" dirty="0" smtClean="0">
                    <a:latin typeface="Times New Roman" pitchFamily="18" charset="0"/>
                    <a:cs typeface="Times New Roman" pitchFamily="18" charset="0"/>
                  </a:rPr>
                  <a:t>’. </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notation is such that upper-case letters refer to the </a:t>
                </a:r>
                <a:r>
                  <a:rPr lang="en-US" sz="2000" i="1" dirty="0" smtClean="0">
                    <a:latin typeface="Times New Roman" pitchFamily="18" charset="0"/>
                    <a:cs typeface="Times New Roman" pitchFamily="18" charset="0"/>
                  </a:rPr>
                  <a:t>source</a:t>
                </a:r>
                <a:r>
                  <a:rPr lang="en-US" sz="2000" dirty="0" smtClean="0">
                    <a:latin typeface="Times New Roman" pitchFamily="18" charset="0"/>
                    <a:cs typeface="Times New Roman" pitchFamily="18" charset="0"/>
                  </a:rPr>
                  <a:t> side and lower-case letters refer to the </a:t>
                </a:r>
                <a:r>
                  <a:rPr lang="en-US" sz="2000" i="1" dirty="0" smtClean="0">
                    <a:latin typeface="Times New Roman" pitchFamily="18" charset="0"/>
                    <a:cs typeface="Times New Roman" pitchFamily="18" charset="0"/>
                  </a:rPr>
                  <a:t>load</a:t>
                </a:r>
                <a:r>
                  <a:rPr lang="en-US" sz="2000" dirty="0" smtClean="0">
                    <a:latin typeface="Times New Roman" pitchFamily="18" charset="0"/>
                    <a:cs typeface="Times New Roman" pitchFamily="18" charset="0"/>
                  </a:rPr>
                  <a:t> side of the bank </a:t>
                </a:r>
              </a:p>
            </p:txBody>
          </p:sp>
        </mc:Choice>
        <mc:Fallback xmlns="">
          <p:sp>
            <p:nvSpPr>
              <p:cNvPr id="7" name="TextBox 6"/>
              <p:cNvSpPr txBox="1">
                <a:spLocks noRot="1" noChangeAspect="1" noMove="1" noResize="1" noEditPoints="1" noAdjustHandles="1" noChangeArrowheads="1" noChangeShapeType="1" noTextEdit="1"/>
              </p:cNvSpPr>
              <p:nvPr/>
            </p:nvSpPr>
            <p:spPr>
              <a:xfrm>
                <a:off x="381000" y="1416784"/>
                <a:ext cx="8610600" cy="1631216"/>
              </a:xfrm>
              <a:prstGeom prst="rect">
                <a:avLst/>
              </a:prstGeom>
              <a:blipFill rotWithShape="1">
                <a:blip r:embed="rId3"/>
                <a:stretch>
                  <a:fillRect l="-637" t="-1866" b="-5597"/>
                </a:stretch>
              </a:blipFill>
            </p:spPr>
            <p:txBody>
              <a:bodyPr/>
              <a:lstStyle/>
              <a:p>
                <a:r>
                  <a:rPr lang="en-US">
                    <a:noFill/>
                  </a:rPr>
                  <a:t> </a:t>
                </a:r>
              </a:p>
            </p:txBody>
          </p:sp>
        </mc:Fallback>
      </mc:AlternateContent>
      <p:sp>
        <p:nvSpPr>
          <p:cNvPr id="6" name="TextBox 5"/>
          <p:cNvSpPr txBox="1"/>
          <p:nvPr/>
        </p:nvSpPr>
        <p:spPr>
          <a:xfrm>
            <a:off x="0" y="2181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3200" dirty="0">
                <a:latin typeface="Times New Roman" pitchFamily="18" charset="0"/>
                <a:cs typeface="Times New Roman" pitchFamily="18" charset="0"/>
              </a:rPr>
              <a:t>General Three Phase Transformer </a:t>
            </a:r>
            <a:r>
              <a:rPr lang="en-US" sz="3200" dirty="0" smtClean="0">
                <a:latin typeface="Times New Roman" pitchFamily="18" charset="0"/>
                <a:cs typeface="Times New Roman" pitchFamily="18" charset="0"/>
              </a:rPr>
              <a:t>Banks</a:t>
            </a:r>
            <a:endParaRPr lang="en-US" sz="3200" dirty="0">
              <a:latin typeface="Times New Roman" pitchFamily="18" charset="0"/>
              <a:cs typeface="Times New Roman" pitchFamily="18" charset="0"/>
            </a:endParaRPr>
          </a:p>
        </p:txBody>
      </p:sp>
      <p:grpSp>
        <p:nvGrpSpPr>
          <p:cNvPr id="12" name="Group 11"/>
          <p:cNvGrpSpPr/>
          <p:nvPr/>
        </p:nvGrpSpPr>
        <p:grpSpPr>
          <a:xfrm>
            <a:off x="381000" y="5486400"/>
            <a:ext cx="7543800" cy="914400"/>
            <a:chOff x="381000" y="5410200"/>
            <a:chExt cx="7543800" cy="914400"/>
          </a:xfrm>
        </p:grpSpPr>
        <mc:AlternateContent xmlns:mc="http://schemas.openxmlformats.org/markup-compatibility/2006" xmlns:a14="http://schemas.microsoft.com/office/drawing/2010/main">
          <mc:Choice Requires="a14">
            <p:sp>
              <p:nvSpPr>
                <p:cNvPr id="5" name="Rectangle 4"/>
                <p:cNvSpPr/>
                <p:nvPr/>
              </p:nvSpPr>
              <p:spPr>
                <a:xfrm>
                  <a:off x="381000" y="5410200"/>
                  <a:ext cx="7543800" cy="400110"/>
                </a:xfrm>
                <a:prstGeom prst="rect">
                  <a:avLst/>
                </a:prstGeom>
              </p:spPr>
              <p:txBody>
                <a:bodyPr wrap="square">
                  <a:spAutoFit/>
                </a:bodyPr>
                <a:lstStyle/>
                <a:p>
                  <a:pPr marL="342900" indent="-342900">
                    <a:spcAft>
                      <a:spcPts val="600"/>
                    </a:spcAft>
                    <a:buFont typeface="Wingdings" pitchFamily="2" charset="2"/>
                    <a:buChar char="Ø"/>
                  </a:pPr>
                  <a:r>
                    <a:rPr lang="en-US" sz="2000" dirty="0">
                      <a:latin typeface="Times New Roman" pitchFamily="18" charset="0"/>
                      <a:cs typeface="Times New Roman" pitchFamily="18" charset="0"/>
                    </a:rPr>
                    <a:t>Step-Down </a:t>
                  </a:r>
                  <a:r>
                    <a:rPr lang="en-US" sz="2000" dirty="0" smtClean="0">
                      <a:latin typeface="Times New Roman" pitchFamily="18" charset="0"/>
                      <a:cs typeface="Times New Roman" pitchFamily="18" charset="0"/>
                    </a:rPr>
                    <a:t>Connection:</a:t>
                  </a:r>
                  <a:r>
                    <a:rPr lang="en-US" sz="2000" dirty="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𝐴𝐵</m:t>
                          </m:r>
                        </m:sub>
                      </m:sSub>
                    </m:oMath>
                  </a14:m>
                  <a:r>
                    <a:rPr lang="en-US" sz="2000" dirty="0">
                      <a:latin typeface="Times New Roman" pitchFamily="18" charset="0"/>
                      <a:cs typeface="Times New Roman" pitchFamily="18" charset="0"/>
                    </a:rPr>
                    <a:t> leads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𝑎𝑏</m:t>
                          </m:r>
                        </m:sub>
                      </m:sSub>
                    </m:oMath>
                  </a14:m>
                  <a:r>
                    <a:rPr lang="en-US" sz="2000" dirty="0">
                      <a:latin typeface="Times New Roman" pitchFamily="18" charset="0"/>
                      <a:cs typeface="Times New Roman" pitchFamily="18" charset="0"/>
                    </a:rPr>
                    <a:t> by </a:t>
                  </a:r>
                  <a:r>
                    <a:rPr lang="en-US" sz="2000" dirty="0" smtClean="0">
                      <a:latin typeface="Times New Roman" pitchFamily="18" charset="0"/>
                      <a:cs typeface="Times New Roman" pitchFamily="18" charset="0"/>
                    </a:rPr>
                    <a:t>30°, and </a:t>
                  </a:r>
                  <a14:m>
                    <m:oMath xmlns:m="http://schemas.openxmlformats.org/officeDocument/2006/math">
                      <m:sSub>
                        <m:sSubPr>
                          <m:ctrlPr>
                            <a:rPr lang="en-US" sz="2000" i="1" smtClean="0">
                              <a:latin typeface="Cambria Math"/>
                            </a:rPr>
                          </m:ctrlPr>
                        </m:sSubPr>
                        <m:e>
                          <m:r>
                            <a:rPr lang="en-US" sz="2000" i="1">
                              <a:latin typeface="Cambria Math"/>
                            </a:rPr>
                            <m:t>𝐼</m:t>
                          </m:r>
                        </m:e>
                        <m:sub>
                          <m:r>
                            <a:rPr lang="en-US" sz="2000" i="1">
                              <a:latin typeface="Cambria Math"/>
                            </a:rPr>
                            <m:t>𝐴</m:t>
                          </m:r>
                        </m:sub>
                      </m:sSub>
                    </m:oMath>
                  </a14:m>
                  <a:r>
                    <a:rPr lang="en-US" sz="2000" dirty="0">
                      <a:latin typeface="Times New Roman" pitchFamily="18" charset="0"/>
                      <a:cs typeface="Times New Roman" pitchFamily="18" charset="0"/>
                    </a:rPr>
                    <a:t> leads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𝑎</m:t>
                          </m:r>
                        </m:sub>
                      </m:sSub>
                    </m:oMath>
                  </a14:m>
                  <a:r>
                    <a:rPr lang="en-US" sz="2000" dirty="0">
                      <a:latin typeface="Times New Roman" pitchFamily="18" charset="0"/>
                      <a:cs typeface="Times New Roman" pitchFamily="18" charset="0"/>
                    </a:rPr>
                    <a:t> by 30°</a:t>
                  </a:r>
                </a:p>
              </p:txBody>
            </p:sp>
          </mc:Choice>
          <mc:Fallback xmlns="">
            <p:sp>
              <p:nvSpPr>
                <p:cNvPr id="5" name="Rectangle 4"/>
                <p:cNvSpPr>
                  <a:spLocks noRot="1" noChangeAspect="1" noMove="1" noResize="1" noEditPoints="1" noAdjustHandles="1" noChangeArrowheads="1" noChangeShapeType="1" noTextEdit="1"/>
                </p:cNvSpPr>
                <p:nvPr/>
              </p:nvSpPr>
              <p:spPr>
                <a:xfrm>
                  <a:off x="381000" y="5410200"/>
                  <a:ext cx="7543800" cy="400110"/>
                </a:xfrm>
                <a:prstGeom prst="rect">
                  <a:avLst/>
                </a:prstGeom>
                <a:blipFill rotWithShape="1">
                  <a:blip r:embed="rId4"/>
                  <a:stretch>
                    <a:fillRect l="-728" t="-7576" r="-728"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381000" y="5924490"/>
                  <a:ext cx="7374759" cy="400110"/>
                </a:xfrm>
                <a:prstGeom prst="rect">
                  <a:avLst/>
                </a:prstGeom>
              </p:spPr>
              <p:txBody>
                <a:bodyPr wrap="square">
                  <a:spAutoFit/>
                </a:bodyPr>
                <a:lstStyle/>
                <a:p>
                  <a:pPr marL="342900" indent="-342900">
                    <a:spcAft>
                      <a:spcPts val="600"/>
                    </a:spcAft>
                    <a:buFont typeface="Wingdings" pitchFamily="2" charset="2"/>
                    <a:buChar char="Ø"/>
                  </a:pPr>
                  <a:r>
                    <a:rPr lang="en-US" sz="2000" dirty="0">
                      <a:latin typeface="Times New Roman" pitchFamily="18" charset="0"/>
                      <a:cs typeface="Times New Roman" pitchFamily="18" charset="0"/>
                    </a:rPr>
                    <a:t>Step-Up </a:t>
                  </a:r>
                  <a:r>
                    <a:rPr lang="en-US" sz="2000" dirty="0" smtClean="0">
                      <a:latin typeface="Times New Roman" pitchFamily="18" charset="0"/>
                      <a:cs typeface="Times New Roman" pitchFamily="18" charset="0"/>
                    </a:rPr>
                    <a:t>Connection:</a:t>
                  </a:r>
                  <a:r>
                    <a:rPr lang="en-US" sz="2000" dirty="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𝑎𝑏</m:t>
                          </m:r>
                        </m:sub>
                      </m:sSub>
                    </m:oMath>
                  </a14:m>
                  <a:r>
                    <a:rPr lang="en-US" sz="2000" dirty="0">
                      <a:latin typeface="Times New Roman" pitchFamily="18" charset="0"/>
                      <a:cs typeface="Times New Roman" pitchFamily="18" charset="0"/>
                    </a:rPr>
                    <a:t> leads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𝐴𝐵</m:t>
                          </m:r>
                        </m:sub>
                      </m:sSub>
                    </m:oMath>
                  </a14:m>
                  <a:r>
                    <a:rPr lang="en-US" sz="2000" dirty="0">
                      <a:latin typeface="Times New Roman" pitchFamily="18" charset="0"/>
                      <a:cs typeface="Times New Roman" pitchFamily="18" charset="0"/>
                    </a:rPr>
                    <a:t> by </a:t>
                  </a:r>
                  <a:r>
                    <a:rPr lang="en-US" sz="2000" dirty="0" smtClean="0">
                      <a:latin typeface="Times New Roman" pitchFamily="18" charset="0"/>
                      <a:cs typeface="Times New Roman" pitchFamily="18" charset="0"/>
                    </a:rPr>
                    <a:t>30°, and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𝑎</m:t>
                          </m:r>
                        </m:sub>
                      </m:sSub>
                    </m:oMath>
                  </a14:m>
                  <a:r>
                    <a:rPr lang="en-US" sz="2000" dirty="0">
                      <a:latin typeface="Times New Roman" pitchFamily="18" charset="0"/>
                      <a:cs typeface="Times New Roman" pitchFamily="18" charset="0"/>
                    </a:rPr>
                    <a:t> leads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𝐴</m:t>
                          </m:r>
                        </m:sub>
                      </m:sSub>
                    </m:oMath>
                  </a14:m>
                  <a:r>
                    <a:rPr lang="en-US" sz="2000" dirty="0">
                      <a:latin typeface="Times New Roman" pitchFamily="18" charset="0"/>
                      <a:cs typeface="Times New Roman" pitchFamily="18" charset="0"/>
                    </a:rPr>
                    <a:t> by 30°</a:t>
                  </a:r>
                </a:p>
              </p:txBody>
            </p:sp>
          </mc:Choice>
          <mc:Fallback xmlns="">
            <p:sp>
              <p:nvSpPr>
                <p:cNvPr id="8" name="Rectangle 7"/>
                <p:cNvSpPr>
                  <a:spLocks noRot="1" noChangeAspect="1" noMove="1" noResize="1" noEditPoints="1" noAdjustHandles="1" noChangeArrowheads="1" noChangeShapeType="1" noTextEdit="1"/>
                </p:cNvSpPr>
                <p:nvPr/>
              </p:nvSpPr>
              <p:spPr>
                <a:xfrm>
                  <a:off x="381000" y="5924490"/>
                  <a:ext cx="7374759" cy="400110"/>
                </a:xfrm>
                <a:prstGeom prst="rect">
                  <a:avLst/>
                </a:prstGeom>
                <a:blipFill rotWithShape="1">
                  <a:blip r:embed="rId5"/>
                  <a:stretch>
                    <a:fillRect l="-744" t="-7576" b="-25758"/>
                  </a:stretch>
                </a:blipFill>
              </p:spPr>
              <p:txBody>
                <a:bodyPr/>
                <a:lstStyle/>
                <a:p>
                  <a:r>
                    <a:rPr lang="en-US">
                      <a:noFill/>
                    </a:rPr>
                    <a:t> </a:t>
                  </a:r>
                </a:p>
              </p:txBody>
            </p:sp>
          </mc:Fallback>
        </mc:AlternateContent>
      </p:gr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71330" y="3422851"/>
            <a:ext cx="5367670" cy="1755118"/>
          </a:xfrm>
          <a:prstGeom prst="rect">
            <a:avLst/>
          </a:prstGeom>
        </p:spPr>
      </p:pic>
      <p:sp>
        <p:nvSpPr>
          <p:cNvPr id="10" name="TextBox 9"/>
          <p:cNvSpPr txBox="1"/>
          <p:nvPr/>
        </p:nvSpPr>
        <p:spPr>
          <a:xfrm>
            <a:off x="6629400" y="2876490"/>
            <a:ext cx="1671083"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3.0</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106</a:t>
            </a:fld>
            <a:endParaRPr lang="en-US"/>
          </a:p>
        </p:txBody>
      </p:sp>
    </p:spTree>
    <p:extLst>
      <p:ext uri="{BB962C8B-B14F-4D97-AF65-F5344CB8AC3E}">
        <p14:creationId xmlns:p14="http://schemas.microsoft.com/office/powerpoint/2010/main" val="2960962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3151525"/>
                <a:ext cx="8610600" cy="3477875"/>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matrix equations for computing the voltages and currents at node </a:t>
                </a:r>
                <a14:m>
                  <m:oMath xmlns:m="http://schemas.openxmlformats.org/officeDocument/2006/math">
                    <m:r>
                      <a:rPr lang="en-US" sz="2000" i="1" dirty="0" smtClean="0">
                        <a:latin typeface="Cambria Math"/>
                      </a:rPr>
                      <m:t>𝑛</m:t>
                    </m:r>
                  </m:oMath>
                </a14:m>
                <a:r>
                  <a:rPr lang="en-US" sz="2000" dirty="0" smtClean="0">
                    <a:latin typeface="Times New Roman" pitchFamily="18" charset="0"/>
                    <a:cs typeface="Times New Roman" pitchFamily="18" charset="0"/>
                  </a:rPr>
                  <a:t> as a function of the voltages and currents at node </a:t>
                </a:r>
                <a14:m>
                  <m:oMath xmlns:m="http://schemas.openxmlformats.org/officeDocument/2006/math">
                    <m:r>
                      <a:rPr lang="en-US" sz="2000" i="1" dirty="0" smtClean="0">
                        <a:latin typeface="Cambria Math"/>
                      </a:rPr>
                      <m:t>𝑚</m:t>
                    </m:r>
                  </m:oMath>
                </a14:m>
                <a:r>
                  <a:rPr lang="en-US" sz="2000" dirty="0" smtClean="0">
                    <a:latin typeface="Times New Roman" pitchFamily="18" charset="0"/>
                    <a:cs typeface="Times New Roman" pitchFamily="18" charset="0"/>
                  </a:rPr>
                  <a:t> are given by:</a:t>
                </a:r>
              </a:p>
              <a:p>
                <a:pPr marL="342900" lvl="2" indent="-342900">
                  <a:buFont typeface="Wingdings" pitchFamily="2" charset="2"/>
                  <a:buChar char="Ø"/>
                </a:pPr>
                <a:endParaRPr lang="en-US" sz="2000" dirty="0" smtClean="0"/>
              </a:p>
              <a:p>
                <a:pPr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latin typeface="Times New Roman" pitchFamily="18" charset="0"/>
                    <a:cs typeface="Times New Roman" pitchFamily="18" charset="0"/>
                  </a:rPr>
                  <a:t>(8)</a:t>
                </a:r>
              </a:p>
              <a:p>
                <a:pPr algn="ctr"/>
                <a:endParaRPr lang="en-US" sz="2000" dirty="0"/>
              </a:p>
              <a:p>
                <a:pPr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latin typeface="Times New Roman" pitchFamily="18" charset="0"/>
                    <a:cs typeface="Times New Roman" pitchFamily="18" charset="0"/>
                  </a:rPr>
                  <a:t>(9)</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voltages at node </a:t>
                </a:r>
                <a14:m>
                  <m:oMath xmlns:m="http://schemas.openxmlformats.org/officeDocument/2006/math">
                    <m:r>
                      <a:rPr lang="en-US" sz="2000" i="1" dirty="0" smtClean="0">
                        <a:latin typeface="Cambria Math"/>
                      </a:rPr>
                      <m:t>𝑚</m:t>
                    </m:r>
                  </m:oMath>
                </a14:m>
                <a:r>
                  <a:rPr lang="en-US" sz="2000" dirty="0" smtClean="0"/>
                  <a:t> </a:t>
                </a:r>
                <a:r>
                  <a:rPr lang="en-US" sz="2000" dirty="0" smtClean="0">
                    <a:latin typeface="Times New Roman" pitchFamily="18" charset="0"/>
                    <a:cs typeface="Times New Roman" pitchFamily="18" charset="0"/>
                  </a:rPr>
                  <a:t>as a function of the voltages at node </a:t>
                </a:r>
                <a14:m>
                  <m:oMath xmlns:m="http://schemas.openxmlformats.org/officeDocument/2006/math">
                    <m:r>
                      <a:rPr lang="en-US" sz="2000" i="1" dirty="0" smtClean="0">
                        <a:latin typeface="Cambria Math"/>
                      </a:rPr>
                      <m:t>𝑛</m:t>
                    </m:r>
                    <m:r>
                      <a:rPr lang="en-US" sz="2000" i="1" dirty="0" smtClean="0">
                        <a:latin typeface="Cambria Math"/>
                      </a:rPr>
                      <m:t> </m:t>
                    </m:r>
                  </m:oMath>
                </a14:m>
                <a:r>
                  <a:rPr lang="en-US" sz="2000" dirty="0" smtClean="0">
                    <a:latin typeface="Times New Roman" pitchFamily="18" charset="0"/>
                    <a:cs typeface="Times New Roman" pitchFamily="18" charset="0"/>
                  </a:rPr>
                  <a:t>and the </a:t>
                </a:r>
                <a:r>
                  <a:rPr lang="en-US" sz="2000" dirty="0">
                    <a:latin typeface="Times New Roman" pitchFamily="18" charset="0"/>
                    <a:cs typeface="Times New Roman" pitchFamily="18" charset="0"/>
                  </a:rPr>
                  <a:t>currents</a:t>
                </a:r>
                <a:r>
                  <a:rPr lang="en-US" sz="2000" dirty="0" smtClean="0">
                    <a:latin typeface="Times New Roman" pitchFamily="18" charset="0"/>
                    <a:cs typeface="Times New Roman" pitchFamily="18" charset="0"/>
                  </a:rPr>
                  <a:t> at node</a:t>
                </a:r>
                <a:r>
                  <a:rPr lang="en-US" sz="2000" dirty="0" smtClean="0"/>
                  <a:t> </a:t>
                </a:r>
                <a14:m>
                  <m:oMath xmlns:m="http://schemas.openxmlformats.org/officeDocument/2006/math">
                    <m:r>
                      <a:rPr lang="en-US" sz="2000" i="1" dirty="0" smtClean="0">
                        <a:latin typeface="Cambria Math"/>
                      </a:rPr>
                      <m:t>𝑚</m:t>
                    </m:r>
                  </m:oMath>
                </a14:m>
                <a:r>
                  <a:rPr lang="en-US" sz="2000" dirty="0" smtClean="0"/>
                  <a:t> </a:t>
                </a:r>
                <a:r>
                  <a:rPr lang="en-US" sz="2000" dirty="0" smtClean="0">
                    <a:latin typeface="Times New Roman" pitchFamily="18" charset="0"/>
                    <a:cs typeface="Times New Roman" pitchFamily="18" charset="0"/>
                  </a:rPr>
                  <a:t>are given by:</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0" lvl="2"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t>	</a:t>
                </a:r>
                <a:r>
                  <a:rPr lang="en-US" sz="2000" dirty="0" smtClean="0">
                    <a:latin typeface="Times New Roman" pitchFamily="18" charset="0"/>
                    <a:cs typeface="Times New Roman" pitchFamily="18" charset="0"/>
                  </a:rPr>
                  <a:t>(10)</a:t>
                </a:r>
              </a:p>
            </p:txBody>
          </p:sp>
        </mc:Choice>
        <mc:Fallback xmlns="">
          <p:sp>
            <p:nvSpPr>
              <p:cNvPr id="7" name="TextBox 6"/>
              <p:cNvSpPr txBox="1">
                <a:spLocks noRot="1" noChangeAspect="1" noMove="1" noResize="1" noEditPoints="1" noAdjustHandles="1" noChangeArrowheads="1" noChangeShapeType="1" noTextEdit="1"/>
              </p:cNvSpPr>
              <p:nvPr/>
            </p:nvSpPr>
            <p:spPr>
              <a:xfrm>
                <a:off x="381000" y="3151525"/>
                <a:ext cx="8610600" cy="3477875"/>
              </a:xfrm>
              <a:prstGeom prst="rect">
                <a:avLst/>
              </a:prstGeom>
              <a:blipFill rotWithShape="1">
                <a:blip r:embed="rId3"/>
                <a:stretch>
                  <a:fillRect l="-637" t="-876" b="-1926"/>
                </a:stretch>
              </a:blipFill>
            </p:spPr>
            <p:txBody>
              <a:bodyPr/>
              <a:lstStyle/>
              <a:p>
                <a:r>
                  <a:rPr lang="en-US">
                    <a:noFill/>
                  </a:rPr>
                  <a:t> </a:t>
                </a:r>
              </a:p>
            </p:txBody>
          </p:sp>
        </mc:Fallback>
      </mc:AlternateContent>
      <p:sp>
        <p:nvSpPr>
          <p:cNvPr id="6" name="TextBox 5"/>
          <p:cNvSpPr txBox="1"/>
          <p:nvPr/>
        </p:nvSpPr>
        <p:spPr>
          <a:xfrm>
            <a:off x="0" y="1419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3200" dirty="0">
                <a:latin typeface="Times New Roman" pitchFamily="18" charset="0"/>
                <a:cs typeface="Times New Roman" pitchFamily="18" charset="0"/>
              </a:rPr>
              <a:t>General Three Phase Transformer Banks</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0" y="1342370"/>
            <a:ext cx="4910469" cy="1605622"/>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107</a:t>
            </a:fld>
            <a:endParaRPr lang="en-US"/>
          </a:p>
        </p:txBody>
      </p:sp>
    </p:spTree>
    <p:extLst>
      <p:ext uri="{BB962C8B-B14F-4D97-AF65-F5344CB8AC3E}">
        <p14:creationId xmlns:p14="http://schemas.microsoft.com/office/powerpoint/2010/main" val="123016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xEl>
                                              <p:pRg st="6" end="6"/>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b="1" u="sng"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108</a:t>
            </a:fld>
            <a:endParaRPr lang="en-US"/>
          </a:p>
        </p:txBody>
      </p:sp>
    </p:spTree>
    <p:extLst>
      <p:ext uri="{BB962C8B-B14F-4D97-AF65-F5344CB8AC3E}">
        <p14:creationId xmlns:p14="http://schemas.microsoft.com/office/powerpoint/2010/main" val="350521230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614130"/>
                <a:ext cx="8458200" cy="4862870"/>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Equation (10) will be used in the forward back sweep method to be described later.</a:t>
                </a:r>
              </a:p>
              <a:p>
                <a:pPr marL="0" lvl="2"/>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matrices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oMath>
                </a14:m>
                <a:r>
                  <a:rPr lang="en-US" sz="2400" dirty="0" smtClean="0"/>
                  <a:t>  </a:t>
                </a:r>
                <a:r>
                  <a:rPr lang="en-US" sz="2400" dirty="0">
                    <a:latin typeface="Times New Roman" pitchFamily="18" charset="0"/>
                    <a:cs typeface="Times New Roman" pitchFamily="18" charset="0"/>
                  </a:rPr>
                  <a:t>and</a:t>
                </a:r>
                <a:r>
                  <a:rPr lang="en-US"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oMath>
                </a14:m>
                <a:r>
                  <a:rPr lang="en-US" dirty="0" smtClean="0"/>
                  <a:t>  </a:t>
                </a:r>
                <a:r>
                  <a:rPr lang="en-US" sz="2400" dirty="0">
                    <a:latin typeface="Times New Roman" pitchFamily="18" charset="0"/>
                    <a:cs typeface="Times New Roman" pitchFamily="18" charset="0"/>
                  </a:rPr>
                  <a:t>represent the line-to-neutral voltages for an </a:t>
                </a:r>
                <a:r>
                  <a:rPr lang="en-US" sz="2400" dirty="0" smtClean="0">
                    <a:latin typeface="Times New Roman" pitchFamily="18" charset="0"/>
                    <a:cs typeface="Times New Roman" pitchFamily="18" charset="0"/>
                  </a:rPr>
                  <a:t>ungrounded </a:t>
                </a:r>
                <a:r>
                  <a:rPr lang="en-US" sz="2400" dirty="0">
                    <a:latin typeface="Times New Roman" pitchFamily="18" charset="0"/>
                    <a:cs typeface="Times New Roman" pitchFamily="18" charset="0"/>
                  </a:rPr>
                  <a:t>wye connection or the line-to-ground voltages for a grounded wye </a:t>
                </a:r>
                <a:r>
                  <a:rPr lang="en-US" sz="2400" dirty="0" smtClean="0">
                    <a:latin typeface="Times New Roman" pitchFamily="18" charset="0"/>
                    <a:cs typeface="Times New Roman" pitchFamily="18" charset="0"/>
                  </a:rPr>
                  <a:t>connection.</a:t>
                </a:r>
                <a:endParaRPr lang="en-US" sz="2400" dirty="0">
                  <a:latin typeface="Times New Roman" pitchFamily="18" charset="0"/>
                  <a:cs typeface="Times New Roman" pitchFamily="18" charset="0"/>
                </a:endParaRPr>
              </a:p>
              <a:p>
                <a:pPr marL="0" lvl="2"/>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For a delta connection, the voltage matrices represent “equivalent” line-to-neutral </a:t>
                </a:r>
                <a:r>
                  <a:rPr lang="en-US" sz="2400" dirty="0" smtClean="0">
                    <a:latin typeface="Times New Roman" pitchFamily="18" charset="0"/>
                    <a:cs typeface="Times New Roman" pitchFamily="18" charset="0"/>
                  </a:rPr>
                  <a:t>voltages.  </a:t>
                </a:r>
                <a:endParaRPr lang="en-US" sz="2400" dirty="0">
                  <a:latin typeface="Times New Roman" pitchFamily="18" charset="0"/>
                  <a:cs typeface="Times New Roman" pitchFamily="18" charset="0"/>
                </a:endParaRPr>
              </a:p>
              <a:p>
                <a:pPr marL="0" lvl="2"/>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current matrices represent the line currents regardless of the transformer winding connection.</a:t>
                </a:r>
              </a:p>
              <a:p>
                <a:pPr marL="800100" lvl="3" indent="-342900">
                  <a:buFont typeface="Arial" pitchFamily="34" charset="0"/>
                  <a:buChar char="•"/>
                </a:pPr>
                <a:endParaRPr lang="en-US" sz="2000" dirty="0" smtClean="0"/>
              </a:p>
              <a:p>
                <a:pPr marL="342900" lvl="2" indent="-342900">
                  <a:buFont typeface="Arial" pitchFamily="34" charset="0"/>
                  <a:buChar char="•"/>
                </a:pPr>
                <a:endParaRPr lang="en-US" sz="20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200" y="1614130"/>
                <a:ext cx="8458200" cy="4862870"/>
              </a:xfrm>
              <a:prstGeom prst="rect">
                <a:avLst/>
              </a:prstGeom>
              <a:blipFill rotWithShape="1">
                <a:blip r:embed="rId3"/>
                <a:stretch>
                  <a:fillRect l="-937" t="-1003" r="-79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109</a:t>
            </a:fld>
            <a:endParaRPr lang="en-US"/>
          </a:p>
        </p:txBody>
      </p:sp>
      <p:sp>
        <p:nvSpPr>
          <p:cNvPr id="8" name="TextBox 7"/>
          <p:cNvSpPr txBox="1"/>
          <p:nvPr/>
        </p:nvSpPr>
        <p:spPr>
          <a:xfrm>
            <a:off x="0" y="2181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3200" dirty="0" smtClean="0">
                <a:latin typeface="Times New Roman" pitchFamily="18" charset="0"/>
                <a:cs typeface="Times New Roman" pitchFamily="18" charset="0"/>
              </a:rPr>
              <a:t>Generalized Matrices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45998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799" y="1858863"/>
            <a:ext cx="8534401" cy="4770537"/>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Distribution Systems consist of single-phase, two-phase and </a:t>
            </a:r>
            <a:r>
              <a:rPr lang="en-US" sz="2400" dirty="0" err="1" smtClean="0">
                <a:latin typeface="Times New Roman" pitchFamily="18" charset="0"/>
                <a:cs typeface="Times New Roman" pitchFamily="18" charset="0"/>
              </a:rPr>
              <a:t>untransposed</a:t>
            </a:r>
            <a:r>
              <a:rPr lang="en-US" sz="2400" dirty="0" smtClean="0">
                <a:latin typeface="Times New Roman" pitchFamily="18" charset="0"/>
                <a:cs typeface="Times New Roman" pitchFamily="18" charset="0"/>
              </a:rPr>
              <a:t> three-phase lines serving unbalanced loads.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Hence it is necessary to retain the identity of the self and mutual impedance terms of the conductors in addition to taking into account the ground return path for the unbalanced currents.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resistance of the conductors is taken directly from the table of conductor data. </a:t>
            </a:r>
          </a:p>
          <a:p>
            <a:endParaRPr lang="en-US" dirty="0"/>
          </a:p>
          <a:p>
            <a:endParaRPr lang="en-US" dirty="0"/>
          </a:p>
        </p:txBody>
      </p:sp>
      <p:sp>
        <p:nvSpPr>
          <p:cNvPr id="3" name="TextBox 2"/>
          <p:cNvSpPr txBox="1"/>
          <p:nvPr/>
        </p:nvSpPr>
        <p:spPr>
          <a:xfrm>
            <a:off x="-27373"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err="1">
                <a:latin typeface="Times New Roman" pitchFamily="18" charset="0"/>
                <a:cs typeface="Times New Roman" pitchFamily="18" charset="0"/>
              </a:rPr>
              <a:t>Untransposed</a:t>
            </a:r>
            <a:r>
              <a:rPr lang="en-US" sz="3200" dirty="0">
                <a:latin typeface="Times New Roman" pitchFamily="18" charset="0"/>
                <a:cs typeface="Times New Roman" pitchFamily="18" charset="0"/>
              </a:rPr>
              <a:t> Distribution Lines</a:t>
            </a:r>
            <a:endParaRPr lang="en-US" sz="3200" dirty="0" smtClean="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2656844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b="1" u="sng" dirty="0" smtClean="0"/>
              <a:t>Symmetrical Components</a:t>
            </a:r>
          </a:p>
          <a:p>
            <a:pPr lvl="1"/>
            <a:r>
              <a:rPr lang="en-US" sz="2400" dirty="0" smtClean="0"/>
              <a:t>The </a:t>
            </a:r>
            <a:r>
              <a:rPr lang="en-US" sz="2400" dirty="0"/>
              <a:t>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110</a:t>
            </a:fld>
            <a:endParaRPr lang="en-US"/>
          </a:p>
        </p:txBody>
      </p:sp>
    </p:spTree>
    <p:extLst>
      <p:ext uri="{BB962C8B-B14F-4D97-AF65-F5344CB8AC3E}">
        <p14:creationId xmlns:p14="http://schemas.microsoft.com/office/powerpoint/2010/main" val="290438704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712416"/>
                <a:ext cx="8382000" cy="4154984"/>
              </a:xfrm>
              <a:prstGeom prst="rect">
                <a:avLst/>
              </a:prstGeom>
              <a:noFill/>
            </p:spPr>
            <p:txBody>
              <a:bodyPr wrap="square" rtlCol="0">
                <a:spAutoFit/>
              </a:bodyPr>
              <a:lstStyle/>
              <a:p>
                <a:pPr marL="342900" lvl="2" indent="-342900">
                  <a:buFont typeface="Wingdings" pitchFamily="2" charset="2"/>
                  <a:buChar char="Ø"/>
                </a:pPr>
                <a:r>
                  <a:rPr lang="en-US" sz="2400" dirty="0" smtClean="0">
                    <a:solidFill>
                      <a:schemeClr val="tx1"/>
                    </a:solidFill>
                    <a:latin typeface="Times New Roman" pitchFamily="18" charset="0"/>
                    <a:cs typeface="Times New Roman" pitchFamily="18" charset="0"/>
                  </a:rPr>
                  <a:t>Unbalanced </a:t>
                </a:r>
                <a:r>
                  <a:rPr lang="en-US" sz="2400" dirty="0">
                    <a:solidFill>
                      <a:schemeClr val="tx1"/>
                    </a:solidFill>
                    <a:latin typeface="Times New Roman" pitchFamily="18" charset="0"/>
                    <a:cs typeface="Times New Roman" pitchFamily="18" charset="0"/>
                  </a:rPr>
                  <a:t>systems </a:t>
                </a:r>
                <a:r>
                  <a:rPr lang="en-US" sz="2400" dirty="0" smtClean="0">
                    <a:solidFill>
                      <a:schemeClr val="tx1"/>
                    </a:solidFill>
                    <a:latin typeface="Times New Roman" pitchFamily="18" charset="0"/>
                    <a:cs typeface="Times New Roman" pitchFamily="18" charset="0"/>
                  </a:rPr>
                  <a:t>cannot be </a:t>
                </a:r>
                <a:r>
                  <a:rPr lang="en-US" sz="2400" dirty="0">
                    <a:solidFill>
                      <a:schemeClr val="tx1"/>
                    </a:solidFill>
                    <a:latin typeface="Times New Roman" pitchFamily="18" charset="0"/>
                    <a:cs typeface="Times New Roman" pitchFamily="18" charset="0"/>
                  </a:rPr>
                  <a:t>studied in terms </a:t>
                </a:r>
                <a:r>
                  <a:rPr lang="en-US" sz="2400" dirty="0" smtClean="0">
                    <a:solidFill>
                      <a:schemeClr val="tx1"/>
                    </a:solidFill>
                    <a:latin typeface="Times New Roman" pitchFamily="18" charset="0"/>
                    <a:cs typeface="Times New Roman" pitchFamily="18" charset="0"/>
                  </a:rPr>
                  <a:t>of balanced </a:t>
                </a:r>
                <a:r>
                  <a:rPr lang="en-US" sz="2400" dirty="0">
                    <a:solidFill>
                      <a:schemeClr val="tx1"/>
                    </a:solidFill>
                    <a:latin typeface="Times New Roman" pitchFamily="18" charset="0"/>
                    <a:cs typeface="Times New Roman" pitchFamily="18" charset="0"/>
                  </a:rPr>
                  <a:t>three phase </a:t>
                </a:r>
                <a:r>
                  <a:rPr lang="en-US" sz="2400" dirty="0" smtClean="0">
                    <a:solidFill>
                      <a:schemeClr val="tx1"/>
                    </a:solidFill>
                    <a:latin typeface="Times New Roman" pitchFamily="18" charset="0"/>
                    <a:cs typeface="Times New Roman" pitchFamily="18" charset="0"/>
                  </a:rPr>
                  <a:t>voltages and currents</a:t>
                </a:r>
              </a:p>
              <a:p>
                <a:pPr marL="0" lvl="2"/>
                <a:endParaRPr lang="en-US" sz="2400" dirty="0" smtClean="0">
                  <a:solidFill>
                    <a:schemeClr val="tx1"/>
                  </a:solidFill>
                  <a:latin typeface="Times New Roman" pitchFamily="18" charset="0"/>
                  <a:cs typeface="Times New Roman" pitchFamily="18" charset="0"/>
                </a:endParaRPr>
              </a:p>
              <a:p>
                <a:pPr marL="342900" lvl="2" indent="-342900">
                  <a:buFont typeface="Wingdings" pitchFamily="2" charset="2"/>
                  <a:buChar char="Ø"/>
                </a:pPr>
                <a:r>
                  <a:rPr lang="en-US" sz="2400" dirty="0" smtClean="0">
                    <a:solidFill>
                      <a:schemeClr val="tx1"/>
                    </a:solidFill>
                    <a:latin typeface="Times New Roman" pitchFamily="18" charset="0"/>
                    <a:cs typeface="Times New Roman" pitchFamily="18" charset="0"/>
                  </a:rPr>
                  <a:t>Hence the method of symmetrical components is used for unbalanced systems</a:t>
                </a:r>
              </a:p>
              <a:p>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If </a:t>
                </a:r>
                <a:r>
                  <a:rPr lang="en-US" sz="2400" dirty="0">
                    <a:latin typeface="Times New Roman" pitchFamily="18" charset="0"/>
                    <a:cs typeface="Times New Roman" pitchFamily="18" charset="0"/>
                  </a:rPr>
                  <a:t>the original </a:t>
                </a:r>
                <a:r>
                  <a:rPr lang="en-US" sz="2400" dirty="0" err="1">
                    <a:latin typeface="Times New Roman" pitchFamily="18" charset="0"/>
                    <a:cs typeface="Times New Roman" pitchFamily="18" charset="0"/>
                  </a:rPr>
                  <a:t>phasors</a:t>
                </a:r>
                <a:r>
                  <a:rPr lang="en-US" sz="2400" dirty="0">
                    <a:latin typeface="Times New Roman" pitchFamily="18" charset="0"/>
                    <a:cs typeface="Times New Roman" pitchFamily="18" charset="0"/>
                  </a:rPr>
                  <a:t> are voltages, they may be designated </a:t>
                </a:r>
                <a14:m>
                  <m:oMath xmlns:m="http://schemas.openxmlformats.org/officeDocument/2006/math">
                    <m:sSub>
                      <m:sSubPr>
                        <m:ctrlPr>
                          <a:rPr lang="en-US" sz="2400" i="1" dirty="0" smtClean="0">
                            <a:latin typeface="Cambria Math"/>
                            <a:cs typeface="Times New Roman" pitchFamily="18" charset="0"/>
                          </a:rPr>
                        </m:ctrlPr>
                      </m:sSubPr>
                      <m:e>
                        <m:r>
                          <a:rPr lang="en-US" sz="2400" b="0" i="1" dirty="0" smtClean="0">
                            <a:latin typeface="Cambria Math"/>
                            <a:cs typeface="Times New Roman" pitchFamily="18" charset="0"/>
                          </a:rPr>
                          <m:t>𝑉</m:t>
                        </m:r>
                      </m:e>
                      <m:sub>
                        <m:r>
                          <a:rPr lang="en-US" sz="2400" b="0" i="1" dirty="0" smtClean="0">
                            <a:latin typeface="Cambria Math"/>
                            <a:cs typeface="Times New Roman" pitchFamily="18" charset="0"/>
                          </a:rPr>
                          <m:t>𝑎</m:t>
                        </m:r>
                      </m:sub>
                    </m:sSub>
                  </m:oMath>
                </a14:m>
                <a:r>
                  <a:rPr lang="en-US" sz="2400" dirty="0">
                    <a:latin typeface="Times New Roman" pitchFamily="18" charset="0"/>
                    <a:cs typeface="Times New Roman" pitchFamily="18" charset="0"/>
                  </a:rPr>
                  <a:t>, </a:t>
                </a:r>
                <a14:m>
                  <m:oMath xmlns:m="http://schemas.openxmlformats.org/officeDocument/2006/math">
                    <m:sSub>
                      <m:sSubPr>
                        <m:ctrlPr>
                          <a:rPr lang="en-US" sz="2400" i="1" dirty="0" smtClean="0">
                            <a:latin typeface="Cambria Math"/>
                            <a:cs typeface="Times New Roman" pitchFamily="18" charset="0"/>
                          </a:rPr>
                        </m:ctrlPr>
                      </m:sSubPr>
                      <m:e>
                        <m:r>
                          <a:rPr lang="en-US" sz="2400" b="0" i="1" dirty="0" smtClean="0">
                            <a:latin typeface="Cambria Math"/>
                            <a:cs typeface="Times New Roman" pitchFamily="18" charset="0"/>
                          </a:rPr>
                          <m:t>𝑉</m:t>
                        </m:r>
                      </m:e>
                      <m:sub>
                        <m:r>
                          <a:rPr lang="en-US" sz="2400" b="0" i="1" dirty="0" smtClean="0">
                            <a:latin typeface="Cambria Math"/>
                            <a:cs typeface="Times New Roman" pitchFamily="18" charset="0"/>
                          </a:rPr>
                          <m:t>𝑏</m:t>
                        </m:r>
                      </m:sub>
                    </m:sSub>
                  </m:oMath>
                </a14:m>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and </a:t>
                </a:r>
                <a14:m>
                  <m:oMath xmlns:m="http://schemas.openxmlformats.org/officeDocument/2006/math">
                    <m:sSub>
                      <m:sSubPr>
                        <m:ctrlPr>
                          <a:rPr lang="en-US" sz="2400" i="1" smtClean="0">
                            <a:latin typeface="Cambria Math"/>
                            <a:cs typeface="Times New Roman" pitchFamily="18" charset="0"/>
                          </a:rPr>
                        </m:ctrlPr>
                      </m:sSubPr>
                      <m:e>
                        <m:r>
                          <a:rPr lang="en-US" sz="2400" b="0" i="1" smtClean="0">
                            <a:latin typeface="Cambria Math"/>
                            <a:cs typeface="Times New Roman" pitchFamily="18" charset="0"/>
                          </a:rPr>
                          <m:t>𝑉</m:t>
                        </m:r>
                      </m:e>
                      <m:sub>
                        <m:r>
                          <a:rPr lang="en-US" sz="2400" b="0" i="1" smtClean="0">
                            <a:latin typeface="Cambria Math"/>
                            <a:cs typeface="Times New Roman" pitchFamily="18" charset="0"/>
                          </a:rPr>
                          <m:t>𝑐</m:t>
                        </m:r>
                      </m:sub>
                    </m:sSub>
                  </m:oMath>
                </a14:m>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The three </a:t>
                </a:r>
                <a:r>
                  <a:rPr lang="en-US" sz="2400" dirty="0" smtClean="0">
                    <a:latin typeface="Times New Roman" pitchFamily="18" charset="0"/>
                    <a:cs typeface="Times New Roman" pitchFamily="18" charset="0"/>
                  </a:rPr>
                  <a:t>sets </a:t>
                </a:r>
                <a:r>
                  <a:rPr lang="en-US" sz="2400" dirty="0">
                    <a:latin typeface="Times New Roman" pitchFamily="18" charset="0"/>
                    <a:cs typeface="Times New Roman" pitchFamily="18" charset="0"/>
                  </a:rPr>
                  <a:t>of symmetrical components are designated by the additional subscript 1 for the </a:t>
                </a:r>
                <a:r>
                  <a:rPr lang="en-US" sz="2400" dirty="0" smtClean="0">
                    <a:latin typeface="Times New Roman" pitchFamily="18" charset="0"/>
                    <a:cs typeface="Times New Roman" pitchFamily="18" charset="0"/>
                  </a:rPr>
                  <a:t>positive-sequence </a:t>
                </a:r>
                <a:r>
                  <a:rPr lang="en-US" sz="2400" dirty="0">
                    <a:latin typeface="Times New Roman" pitchFamily="18" charset="0"/>
                    <a:cs typeface="Times New Roman" pitchFamily="18" charset="0"/>
                  </a:rPr>
                  <a:t>components, 2 for the negative-sequence components, and 0 for the </a:t>
                </a:r>
                <a:r>
                  <a:rPr lang="en-US" sz="2400" dirty="0" smtClean="0">
                    <a:latin typeface="Times New Roman" pitchFamily="18" charset="0"/>
                    <a:cs typeface="Times New Roman" pitchFamily="18" charset="0"/>
                  </a:rPr>
                  <a:t>zero-sequence components</a:t>
                </a:r>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200" y="1712416"/>
                <a:ext cx="8382000" cy="4154984"/>
              </a:xfrm>
              <a:prstGeom prst="rect">
                <a:avLst/>
              </a:prstGeom>
              <a:blipFill rotWithShape="1">
                <a:blip r:embed="rId3"/>
                <a:stretch>
                  <a:fillRect l="-945" t="-1173" r="-1236" b="-2199"/>
                </a:stretch>
              </a:blipFill>
            </p:spPr>
            <p:txBody>
              <a:bodyPr/>
              <a:lstStyle/>
              <a:p>
                <a:r>
                  <a:rPr lang="en-US">
                    <a:noFill/>
                  </a:rPr>
                  <a:t> </a:t>
                </a:r>
              </a:p>
            </p:txBody>
          </p:sp>
        </mc:Fallback>
      </mc:AlternateContent>
      <p:sp>
        <p:nvSpPr>
          <p:cNvPr id="6" name="TextBox 5"/>
          <p:cNvSpPr txBox="1"/>
          <p:nvPr/>
        </p:nvSpPr>
        <p:spPr>
          <a:xfrm>
            <a:off x="0" y="3048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Quick Review </a:t>
            </a:r>
          </a:p>
          <a:p>
            <a:pPr lvl="1" algn="ctr"/>
            <a:r>
              <a:rPr lang="en-US" sz="3200" dirty="0" smtClean="0">
                <a:latin typeface="Times New Roman" pitchFamily="18" charset="0"/>
                <a:cs typeface="Times New Roman" pitchFamily="18" charset="0"/>
              </a:rPr>
              <a:t>Symmetrical Components</a:t>
            </a:r>
            <a:endParaRPr lang="en-US" sz="32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111</a:t>
            </a:fld>
            <a:endParaRPr lang="en-US"/>
          </a:p>
        </p:txBody>
      </p:sp>
    </p:spTree>
    <p:extLst>
      <p:ext uri="{BB962C8B-B14F-4D97-AF65-F5344CB8AC3E}">
        <p14:creationId xmlns:p14="http://schemas.microsoft.com/office/powerpoint/2010/main" val="2676715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218766" y="1554540"/>
                <a:ext cx="8620434" cy="1569660"/>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rPr>
                  <a:t>The </a:t>
                </a:r>
                <a:r>
                  <a:rPr lang="en-US" sz="2400" dirty="0">
                    <a:latin typeface="Times New Roman" pitchFamily="18" charset="0"/>
                    <a:cs typeface="Times New Roman" pitchFamily="18" charset="0"/>
                  </a:rPr>
                  <a:t>positive-sequence</a:t>
                </a:r>
                <a:r>
                  <a:rPr lang="en-US" sz="2400" dirty="0">
                    <a:latin typeface="Times New Roman" pitchFamily="18" charset="0"/>
                  </a:rPr>
                  <a:t> components of </a:t>
                </a:r>
                <a14:m>
                  <m:oMath xmlns:m="http://schemas.openxmlformats.org/officeDocument/2006/math">
                    <m:r>
                      <a:rPr lang="en-US" sz="2400" i="1" dirty="0" smtClean="0">
                        <a:latin typeface="Cambria Math"/>
                      </a:rPr>
                      <m:t>𝑉</m:t>
                    </m:r>
                    <m:r>
                      <a:rPr lang="en-US" sz="2400" i="1" baseline="-25000" dirty="0" err="1">
                        <a:latin typeface="Cambria Math"/>
                      </a:rPr>
                      <m:t>𝑎</m:t>
                    </m:r>
                    <m:r>
                      <a:rPr lang="en-US" sz="2400" i="1" dirty="0">
                        <a:latin typeface="Cambria Math"/>
                      </a:rPr>
                      <m:t>, </m:t>
                    </m:r>
                    <m:r>
                      <a:rPr lang="en-US" sz="2400" i="1" dirty="0" err="1">
                        <a:latin typeface="Cambria Math"/>
                      </a:rPr>
                      <m:t>𝑉</m:t>
                    </m:r>
                    <m:r>
                      <a:rPr lang="en-US" sz="2400" i="1" baseline="-25000" dirty="0" err="1">
                        <a:latin typeface="Cambria Math"/>
                      </a:rPr>
                      <m:t>𝑏</m:t>
                    </m:r>
                    <m:r>
                      <a:rPr lang="en-US" sz="2400" i="1" dirty="0" smtClean="0">
                        <a:latin typeface="Cambria Math"/>
                      </a:rPr>
                      <m:t>,</m:t>
                    </m:r>
                  </m:oMath>
                </a14:m>
                <a:r>
                  <a:rPr lang="en-US" sz="2400" dirty="0">
                    <a:latin typeface="Times New Roman" pitchFamily="18" charset="0"/>
                  </a:rPr>
                  <a:t> and </a:t>
                </a:r>
                <a14:m>
                  <m:oMath xmlns:m="http://schemas.openxmlformats.org/officeDocument/2006/math">
                    <m:r>
                      <a:rPr lang="en-US" sz="2400" i="1" dirty="0" smtClean="0">
                        <a:latin typeface="Cambria Math"/>
                      </a:rPr>
                      <m:t>𝑉</m:t>
                    </m:r>
                    <m:r>
                      <a:rPr lang="en-US" sz="2400" i="1" baseline="-25000" dirty="0" err="1">
                        <a:latin typeface="Cambria Math"/>
                      </a:rPr>
                      <m:t>𝑐</m:t>
                    </m:r>
                  </m:oMath>
                </a14:m>
                <a:r>
                  <a:rPr lang="en-US" sz="2400" dirty="0">
                    <a:latin typeface="Times New Roman" pitchFamily="18" charset="0"/>
                  </a:rPr>
                  <a:t> are </a:t>
                </a:r>
                <a14:m>
                  <m:oMath xmlns:m="http://schemas.openxmlformats.org/officeDocument/2006/math">
                    <m:r>
                      <a:rPr lang="en-US" sz="2400" i="1" dirty="0" smtClean="0">
                        <a:latin typeface="Cambria Math"/>
                      </a:rPr>
                      <m:t>𝑉</m:t>
                    </m:r>
                    <m:r>
                      <a:rPr lang="en-US" sz="2400" i="1" baseline="-25000" dirty="0">
                        <a:latin typeface="Cambria Math"/>
                      </a:rPr>
                      <m:t>𝑎</m:t>
                    </m:r>
                    <m:r>
                      <a:rPr lang="en-US" sz="2400" i="1" baseline="-25000" dirty="0">
                        <a:latin typeface="Cambria Math"/>
                      </a:rPr>
                      <m:t>1, </m:t>
                    </m:r>
                    <m:r>
                      <a:rPr lang="en-US" sz="2400" i="1" dirty="0">
                        <a:latin typeface="Cambria Math"/>
                      </a:rPr>
                      <m:t>𝑉</m:t>
                    </m:r>
                    <m:r>
                      <a:rPr lang="en-US" sz="2400" i="1" baseline="-25000" dirty="0">
                        <a:latin typeface="Cambria Math"/>
                      </a:rPr>
                      <m:t>𝑏</m:t>
                    </m:r>
                    <m:r>
                      <a:rPr lang="en-US" sz="2400" i="1" baseline="-25000" dirty="0">
                        <a:latin typeface="Cambria Math"/>
                      </a:rPr>
                      <m:t>1, </m:t>
                    </m:r>
                  </m:oMath>
                </a14:m>
                <a:r>
                  <a:rPr lang="en-US" sz="2400" dirty="0">
                    <a:latin typeface="Times New Roman" pitchFamily="18" charset="0"/>
                  </a:rPr>
                  <a:t>and </a:t>
                </a:r>
                <a14:m>
                  <m:oMath xmlns:m="http://schemas.openxmlformats.org/officeDocument/2006/math">
                    <m:r>
                      <a:rPr lang="en-US" sz="2400" i="1" dirty="0" smtClean="0">
                        <a:latin typeface="Cambria Math"/>
                      </a:rPr>
                      <m:t>𝑉</m:t>
                    </m:r>
                    <m:r>
                      <a:rPr lang="en-US" sz="2400" i="1" baseline="-25000" dirty="0">
                        <a:latin typeface="Cambria Math"/>
                      </a:rPr>
                      <m:t>𝑐</m:t>
                    </m:r>
                    <m:r>
                      <a:rPr lang="en-US" sz="2400" i="1" baseline="-25000" dirty="0">
                        <a:latin typeface="Cambria Math"/>
                      </a:rPr>
                      <m:t>1</m:t>
                    </m:r>
                  </m:oMath>
                </a14:m>
                <a:r>
                  <a:rPr lang="en-US" sz="2400" dirty="0">
                    <a:latin typeface="Times New Roman" pitchFamily="18" charset="0"/>
                  </a:rPr>
                  <a:t>, respectively. Similarly, the negative-sequence components are </a:t>
                </a:r>
                <a14:m>
                  <m:oMath xmlns:m="http://schemas.openxmlformats.org/officeDocument/2006/math">
                    <m:r>
                      <a:rPr lang="en-US" sz="2400" i="1" dirty="0" smtClean="0">
                        <a:latin typeface="Cambria Math"/>
                      </a:rPr>
                      <m:t>𝑉</m:t>
                    </m:r>
                    <m:r>
                      <a:rPr lang="en-US" sz="2400" i="1" baseline="-25000" dirty="0">
                        <a:latin typeface="Cambria Math"/>
                      </a:rPr>
                      <m:t>𝑎</m:t>
                    </m:r>
                    <m:r>
                      <a:rPr lang="en-US" sz="2400" i="1" baseline="-25000" dirty="0">
                        <a:latin typeface="Cambria Math"/>
                      </a:rPr>
                      <m:t>2, </m:t>
                    </m:r>
                    <m:r>
                      <a:rPr lang="en-US" sz="2400" i="1" dirty="0">
                        <a:latin typeface="Cambria Math"/>
                      </a:rPr>
                      <m:t>𝑉</m:t>
                    </m:r>
                    <m:r>
                      <a:rPr lang="en-US" sz="2400" i="1" baseline="-25000" dirty="0">
                        <a:latin typeface="Cambria Math"/>
                      </a:rPr>
                      <m:t>𝑏</m:t>
                    </m:r>
                    <m:r>
                      <a:rPr lang="en-US" sz="2400" i="1" baseline="-25000" dirty="0">
                        <a:latin typeface="Cambria Math"/>
                      </a:rPr>
                      <m:t>2</m:t>
                    </m:r>
                  </m:oMath>
                </a14:m>
                <a:r>
                  <a:rPr lang="en-US" sz="2400" dirty="0">
                    <a:latin typeface="Times New Roman" pitchFamily="18" charset="0"/>
                  </a:rPr>
                  <a:t>, and </a:t>
                </a:r>
                <a14:m>
                  <m:oMath xmlns:m="http://schemas.openxmlformats.org/officeDocument/2006/math">
                    <m:r>
                      <a:rPr lang="en-US" sz="2400" i="1" dirty="0" smtClean="0">
                        <a:latin typeface="Cambria Math"/>
                      </a:rPr>
                      <m:t>𝑉</m:t>
                    </m:r>
                    <m:r>
                      <a:rPr lang="en-US" sz="2400" i="1" baseline="-25000" dirty="0">
                        <a:latin typeface="Cambria Math"/>
                      </a:rPr>
                      <m:t>𝑐</m:t>
                    </m:r>
                    <m:r>
                      <a:rPr lang="en-US" sz="2400" i="1" baseline="-25000" dirty="0">
                        <a:latin typeface="Cambria Math"/>
                      </a:rPr>
                      <m:t>2</m:t>
                    </m:r>
                  </m:oMath>
                </a14:m>
                <a:r>
                  <a:rPr lang="en-US" sz="2400" dirty="0">
                    <a:latin typeface="Times New Roman" pitchFamily="18" charset="0"/>
                  </a:rPr>
                  <a:t>, and the zero-sequence components are </a:t>
                </a:r>
                <a14:m>
                  <m:oMath xmlns:m="http://schemas.openxmlformats.org/officeDocument/2006/math">
                    <m:r>
                      <a:rPr lang="en-US" sz="2400" i="1" dirty="0" smtClean="0">
                        <a:latin typeface="Cambria Math"/>
                      </a:rPr>
                      <m:t>𝑉</m:t>
                    </m:r>
                    <m:r>
                      <a:rPr lang="en-US" sz="2400" i="1" baseline="-25000" dirty="0">
                        <a:latin typeface="Cambria Math"/>
                      </a:rPr>
                      <m:t>𝑎</m:t>
                    </m:r>
                    <m:r>
                      <a:rPr lang="en-US" sz="2400" i="1" baseline="-25000" dirty="0">
                        <a:latin typeface="Cambria Math"/>
                      </a:rPr>
                      <m:t>0, </m:t>
                    </m:r>
                    <m:r>
                      <a:rPr lang="en-US" sz="2400" i="1" dirty="0">
                        <a:latin typeface="Cambria Math"/>
                      </a:rPr>
                      <m:t>𝑉</m:t>
                    </m:r>
                    <m:r>
                      <a:rPr lang="en-US" sz="2400" i="1" baseline="-25000" dirty="0">
                        <a:latin typeface="Cambria Math"/>
                      </a:rPr>
                      <m:t>𝑏</m:t>
                    </m:r>
                    <m:r>
                      <a:rPr lang="en-US" sz="2400" i="1" baseline="-25000" dirty="0">
                        <a:latin typeface="Cambria Math"/>
                      </a:rPr>
                      <m:t>0, </m:t>
                    </m:r>
                  </m:oMath>
                </a14:m>
                <a:r>
                  <a:rPr lang="en-US" sz="2400" dirty="0">
                    <a:latin typeface="Times New Roman" pitchFamily="18" charset="0"/>
                  </a:rPr>
                  <a:t>and </a:t>
                </a:r>
                <a14:m>
                  <m:oMath xmlns:m="http://schemas.openxmlformats.org/officeDocument/2006/math">
                    <m:r>
                      <a:rPr lang="en-US" sz="2400" i="1" dirty="0" smtClean="0">
                        <a:latin typeface="Cambria Math"/>
                      </a:rPr>
                      <m:t>𝑉</m:t>
                    </m:r>
                    <m:r>
                      <a:rPr lang="en-US" sz="2400" i="1" baseline="-25000" dirty="0">
                        <a:latin typeface="Cambria Math"/>
                      </a:rPr>
                      <m:t>𝑐</m:t>
                    </m:r>
                    <m:r>
                      <a:rPr lang="en-US" sz="2400" i="1" baseline="-25000" dirty="0">
                        <a:latin typeface="Cambria Math"/>
                      </a:rPr>
                      <m:t>0,</m:t>
                    </m:r>
                  </m:oMath>
                </a14:m>
                <a:r>
                  <a:rPr lang="en-US" sz="2400" dirty="0">
                    <a:latin typeface="Times New Roman" pitchFamily="18" charset="0"/>
                  </a:rPr>
                  <a:t> respectively </a:t>
                </a:r>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218766" y="1554540"/>
                <a:ext cx="8620434" cy="1569660"/>
              </a:xfrm>
              <a:prstGeom prst="rect">
                <a:avLst/>
              </a:prstGeom>
              <a:blipFill rotWithShape="1">
                <a:blip r:embed="rId3"/>
                <a:stretch>
                  <a:fillRect l="-990" t="-3101" b="-7364"/>
                </a:stretch>
              </a:blipFill>
            </p:spPr>
            <p:txBody>
              <a:bodyPr/>
              <a:lstStyle/>
              <a:p>
                <a:r>
                  <a:rPr lang="en-US">
                    <a:noFill/>
                  </a:rPr>
                  <a:t> </a:t>
                </a:r>
              </a:p>
            </p:txBody>
          </p:sp>
        </mc:Fallback>
      </mc:AlternateContent>
      <p:grpSp>
        <p:nvGrpSpPr>
          <p:cNvPr id="5" name="Group 4"/>
          <p:cNvGrpSpPr/>
          <p:nvPr/>
        </p:nvGrpSpPr>
        <p:grpSpPr>
          <a:xfrm>
            <a:off x="76200" y="3460750"/>
            <a:ext cx="8991600" cy="2711450"/>
            <a:chOff x="152400" y="3962400"/>
            <a:chExt cx="8610600" cy="2711450"/>
          </a:xfrm>
        </p:grpSpPr>
        <p:grpSp>
          <p:nvGrpSpPr>
            <p:cNvPr id="8" name="Group 25"/>
            <p:cNvGrpSpPr>
              <a:grpSpLocks/>
            </p:cNvGrpSpPr>
            <p:nvPr/>
          </p:nvGrpSpPr>
          <p:grpSpPr bwMode="auto">
            <a:xfrm>
              <a:off x="152400" y="4067175"/>
              <a:ext cx="2406650" cy="1952625"/>
              <a:chOff x="162" y="2505"/>
              <a:chExt cx="1516" cy="1230"/>
            </a:xfrm>
          </p:grpSpPr>
          <p:sp>
            <p:nvSpPr>
              <p:cNvPr id="24" name="Line 4"/>
              <p:cNvSpPr>
                <a:spLocks noChangeAspect="1" noChangeShapeType="1"/>
              </p:cNvSpPr>
              <p:nvPr/>
            </p:nvSpPr>
            <p:spPr bwMode="auto">
              <a:xfrm>
                <a:off x="784" y="3188"/>
                <a:ext cx="57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5"/>
              <p:cNvSpPr>
                <a:spLocks noChangeAspect="1" noChangeShapeType="1"/>
              </p:cNvSpPr>
              <p:nvPr/>
            </p:nvSpPr>
            <p:spPr bwMode="auto">
              <a:xfrm rot="7200000">
                <a:off x="350" y="3441"/>
                <a:ext cx="58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6"/>
              <p:cNvSpPr>
                <a:spLocks noChangeAspect="1" noChangeShapeType="1"/>
              </p:cNvSpPr>
              <p:nvPr/>
            </p:nvSpPr>
            <p:spPr bwMode="auto">
              <a:xfrm rot="14400000">
                <a:off x="349" y="2941"/>
                <a:ext cx="57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Text Box 7"/>
              <p:cNvSpPr txBox="1">
                <a:spLocks noChangeAspect="1" noChangeArrowheads="1"/>
              </p:cNvSpPr>
              <p:nvPr/>
            </p:nvSpPr>
            <p:spPr bwMode="auto">
              <a:xfrm>
                <a:off x="1360" y="3107"/>
                <a:ext cx="3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a1</a:t>
                </a:r>
              </a:p>
            </p:txBody>
          </p:sp>
          <p:sp>
            <p:nvSpPr>
              <p:cNvPr id="28" name="Text Box 8"/>
              <p:cNvSpPr txBox="1">
                <a:spLocks noChangeAspect="1" noChangeArrowheads="1"/>
              </p:cNvSpPr>
              <p:nvPr/>
            </p:nvSpPr>
            <p:spPr bwMode="auto">
              <a:xfrm>
                <a:off x="192" y="2505"/>
                <a:ext cx="3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c1</a:t>
                </a:r>
              </a:p>
            </p:txBody>
          </p:sp>
          <p:sp>
            <p:nvSpPr>
              <p:cNvPr id="29" name="Text Box 9"/>
              <p:cNvSpPr txBox="1">
                <a:spLocks noChangeAspect="1" noChangeArrowheads="1"/>
              </p:cNvSpPr>
              <p:nvPr/>
            </p:nvSpPr>
            <p:spPr bwMode="auto">
              <a:xfrm>
                <a:off x="162" y="3504"/>
                <a:ext cx="3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b1</a:t>
                </a:r>
              </a:p>
            </p:txBody>
          </p:sp>
          <p:sp>
            <p:nvSpPr>
              <p:cNvPr id="30" name="Arc 10"/>
              <p:cNvSpPr>
                <a:spLocks noChangeAspect="1"/>
              </p:cNvSpPr>
              <p:nvPr/>
            </p:nvSpPr>
            <p:spPr bwMode="auto">
              <a:xfrm rot="477705">
                <a:off x="870" y="2725"/>
                <a:ext cx="173" cy="17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type="arrow"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 name="Group 11"/>
            <p:cNvGrpSpPr>
              <a:grpSpLocks noChangeAspect="1"/>
            </p:cNvGrpSpPr>
            <p:nvPr/>
          </p:nvGrpSpPr>
          <p:grpSpPr bwMode="auto">
            <a:xfrm>
              <a:off x="3251200" y="3962400"/>
              <a:ext cx="2463800" cy="2063750"/>
              <a:chOff x="2208" y="720"/>
              <a:chExt cx="1812" cy="1518"/>
            </a:xfrm>
          </p:grpSpPr>
          <p:sp>
            <p:nvSpPr>
              <p:cNvPr id="17" name="Line 12"/>
              <p:cNvSpPr>
                <a:spLocks noChangeAspect="1" noChangeShapeType="1"/>
              </p:cNvSpPr>
              <p:nvPr/>
            </p:nvSpPr>
            <p:spPr bwMode="auto">
              <a:xfrm rot="1800000">
                <a:off x="3011" y="1852"/>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13"/>
              <p:cNvSpPr>
                <a:spLocks noChangeAspect="1" noChangeShapeType="1"/>
              </p:cNvSpPr>
              <p:nvPr/>
            </p:nvSpPr>
            <p:spPr bwMode="auto">
              <a:xfrm rot="9000000">
                <a:off x="2410" y="1852"/>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14"/>
              <p:cNvSpPr>
                <a:spLocks noChangeAspect="1" noChangeShapeType="1"/>
              </p:cNvSpPr>
              <p:nvPr/>
            </p:nvSpPr>
            <p:spPr bwMode="auto">
              <a:xfrm rot="16200000">
                <a:off x="2712" y="1333"/>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Text Box 15"/>
              <p:cNvSpPr txBox="1">
                <a:spLocks noChangeAspect="1" noChangeArrowheads="1"/>
              </p:cNvSpPr>
              <p:nvPr/>
            </p:nvSpPr>
            <p:spPr bwMode="auto">
              <a:xfrm>
                <a:off x="3648" y="1968"/>
                <a:ext cx="372"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a2</a:t>
                </a:r>
              </a:p>
            </p:txBody>
          </p:sp>
          <p:sp>
            <p:nvSpPr>
              <p:cNvPr id="21" name="Text Box 16"/>
              <p:cNvSpPr txBox="1">
                <a:spLocks noChangeAspect="1" noChangeArrowheads="1"/>
              </p:cNvSpPr>
              <p:nvPr/>
            </p:nvSpPr>
            <p:spPr bwMode="auto">
              <a:xfrm>
                <a:off x="2208" y="1920"/>
                <a:ext cx="365"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c2</a:t>
                </a:r>
              </a:p>
            </p:txBody>
          </p:sp>
          <p:sp>
            <p:nvSpPr>
              <p:cNvPr id="22" name="Text Box 17"/>
              <p:cNvSpPr txBox="1">
                <a:spLocks noChangeAspect="1" noChangeArrowheads="1"/>
              </p:cNvSpPr>
              <p:nvPr/>
            </p:nvSpPr>
            <p:spPr bwMode="auto">
              <a:xfrm>
                <a:off x="2880" y="720"/>
                <a:ext cx="372"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b2</a:t>
                </a:r>
              </a:p>
            </p:txBody>
          </p:sp>
          <p:sp>
            <p:nvSpPr>
              <p:cNvPr id="23" name="Arc 18"/>
              <p:cNvSpPr>
                <a:spLocks noChangeAspect="1"/>
              </p:cNvSpPr>
              <p:nvPr/>
            </p:nvSpPr>
            <p:spPr bwMode="auto">
              <a:xfrm rot="477705">
                <a:off x="3264" y="1248"/>
                <a:ext cx="288" cy="2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type="arrow"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 name="Group 19"/>
            <p:cNvGrpSpPr>
              <a:grpSpLocks noChangeAspect="1"/>
            </p:cNvGrpSpPr>
            <p:nvPr/>
          </p:nvGrpSpPr>
          <p:grpSpPr bwMode="auto">
            <a:xfrm>
              <a:off x="6934200" y="4343400"/>
              <a:ext cx="1828800" cy="1371600"/>
              <a:chOff x="4608" y="1200"/>
              <a:chExt cx="1152" cy="864"/>
            </a:xfrm>
          </p:grpSpPr>
          <p:sp>
            <p:nvSpPr>
              <p:cNvPr id="15" name="Line 20"/>
              <p:cNvSpPr>
                <a:spLocks noChangeAspect="1" noChangeShapeType="1"/>
              </p:cNvSpPr>
              <p:nvPr/>
            </p:nvSpPr>
            <p:spPr bwMode="auto">
              <a:xfrm flipV="1">
                <a:off x="4608" y="1536"/>
                <a:ext cx="672" cy="52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Text Box 21"/>
              <p:cNvSpPr txBox="1">
                <a:spLocks noChangeAspect="1" noChangeArrowheads="1"/>
              </p:cNvSpPr>
              <p:nvPr/>
            </p:nvSpPr>
            <p:spPr bwMode="auto">
              <a:xfrm>
                <a:off x="4715" y="1200"/>
                <a:ext cx="104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a0</a:t>
                </a:r>
                <a:r>
                  <a:rPr lang="en-US" i="0"/>
                  <a:t> = V</a:t>
                </a:r>
                <a:r>
                  <a:rPr lang="en-US" i="0" baseline="-25000"/>
                  <a:t>b0</a:t>
                </a:r>
                <a:r>
                  <a:rPr lang="en-US" i="0"/>
                  <a:t> = V</a:t>
                </a:r>
                <a:r>
                  <a:rPr lang="en-US" i="0" baseline="-25000"/>
                  <a:t>c0</a:t>
                </a:r>
              </a:p>
            </p:txBody>
          </p:sp>
        </p:grpSp>
        <p:sp>
          <p:nvSpPr>
            <p:cNvPr id="11" name="Text Box 22"/>
            <p:cNvSpPr txBox="1">
              <a:spLocks noChangeArrowheads="1"/>
            </p:cNvSpPr>
            <p:nvPr/>
          </p:nvSpPr>
          <p:spPr bwMode="auto">
            <a:xfrm>
              <a:off x="1187450" y="5789613"/>
              <a:ext cx="1287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200" i="0" dirty="0">
                  <a:latin typeface="Times New Roman" pitchFamily="18" charset="0"/>
                </a:rPr>
                <a:t>Positive-sequence</a:t>
              </a:r>
            </a:p>
            <a:p>
              <a:pPr algn="ctr"/>
              <a:r>
                <a:rPr lang="en-US" sz="1200" i="0" dirty="0">
                  <a:latin typeface="Times New Roman" pitchFamily="18" charset="0"/>
                </a:rPr>
                <a:t>components</a:t>
              </a:r>
            </a:p>
          </p:txBody>
        </p:sp>
        <p:sp>
          <p:nvSpPr>
            <p:cNvPr id="12" name="Text Box 23"/>
            <p:cNvSpPr txBox="1">
              <a:spLocks noChangeArrowheads="1"/>
            </p:cNvSpPr>
            <p:nvPr/>
          </p:nvSpPr>
          <p:spPr bwMode="auto">
            <a:xfrm>
              <a:off x="3868738" y="5865813"/>
              <a:ext cx="13477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200" i="0" dirty="0">
                  <a:latin typeface="Times New Roman" pitchFamily="18" charset="0"/>
                </a:rPr>
                <a:t>Negative-sequence</a:t>
              </a:r>
            </a:p>
            <a:p>
              <a:pPr algn="ctr"/>
              <a:r>
                <a:rPr lang="en-US" sz="1200" i="0" dirty="0">
                  <a:latin typeface="Times New Roman" pitchFamily="18" charset="0"/>
                </a:rPr>
                <a:t>components</a:t>
              </a:r>
            </a:p>
          </p:txBody>
        </p:sp>
        <p:sp>
          <p:nvSpPr>
            <p:cNvPr id="13" name="Text Box 24"/>
            <p:cNvSpPr txBox="1">
              <a:spLocks noChangeArrowheads="1"/>
            </p:cNvSpPr>
            <p:nvPr/>
          </p:nvSpPr>
          <p:spPr bwMode="auto">
            <a:xfrm>
              <a:off x="7334250" y="5789613"/>
              <a:ext cx="1084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200" i="0">
                  <a:latin typeface="Times New Roman" pitchFamily="18" charset="0"/>
                </a:rPr>
                <a:t>Zero-sequence</a:t>
              </a:r>
            </a:p>
            <a:p>
              <a:pPr algn="ctr"/>
              <a:r>
                <a:rPr lang="en-US" sz="1200" i="0">
                  <a:latin typeface="Times New Roman" pitchFamily="18" charset="0"/>
                </a:rPr>
                <a:t>components</a:t>
              </a:r>
            </a:p>
          </p:txBody>
        </p:sp>
        <p:sp>
          <p:nvSpPr>
            <p:cNvPr id="14" name="Text Box 26"/>
            <p:cNvSpPr txBox="1">
              <a:spLocks noChangeArrowheads="1"/>
            </p:cNvSpPr>
            <p:nvPr/>
          </p:nvSpPr>
          <p:spPr bwMode="auto">
            <a:xfrm>
              <a:off x="288925" y="6399213"/>
              <a:ext cx="79406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1200" dirty="0">
                  <a:latin typeface="Times New Roman" pitchFamily="18" charset="0"/>
                </a:rPr>
                <a:t>Fig: Three sets of balanced </a:t>
              </a:r>
              <a:r>
                <a:rPr lang="en-US" sz="1200" dirty="0" err="1">
                  <a:latin typeface="Times New Roman" pitchFamily="18" charset="0"/>
                </a:rPr>
                <a:t>phasors</a:t>
              </a:r>
              <a:r>
                <a:rPr lang="en-US" sz="1200" dirty="0">
                  <a:latin typeface="Times New Roman" pitchFamily="18" charset="0"/>
                </a:rPr>
                <a:t> which are the symmetrical components of three unbalanced </a:t>
              </a:r>
              <a:r>
                <a:rPr lang="en-US" sz="1200" dirty="0" err="1">
                  <a:latin typeface="Times New Roman" pitchFamily="18" charset="0"/>
                </a:rPr>
                <a:t>phasors</a:t>
              </a:r>
              <a:endParaRPr lang="en-US" sz="1200" dirty="0">
                <a:latin typeface="Times New Roman" pitchFamily="18" charset="0"/>
              </a:endParaRPr>
            </a:p>
          </p:txBody>
        </p:sp>
      </p:grpSp>
      <p:sp>
        <p:nvSpPr>
          <p:cNvPr id="2" name="Slide Number Placeholder 1"/>
          <p:cNvSpPr>
            <a:spLocks noGrp="1"/>
          </p:cNvSpPr>
          <p:nvPr>
            <p:ph type="sldNum" sz="quarter" idx="12"/>
          </p:nvPr>
        </p:nvSpPr>
        <p:spPr/>
        <p:txBody>
          <a:bodyPr/>
          <a:lstStyle/>
          <a:p>
            <a:fld id="{B6F15528-21DE-4FAA-801E-634DDDAF4B2B}" type="slidenum">
              <a:rPr lang="en-US" smtClean="0"/>
              <a:pPr/>
              <a:t>112</a:t>
            </a:fld>
            <a:endParaRPr lang="en-US"/>
          </a:p>
        </p:txBody>
      </p:sp>
      <p:sp>
        <p:nvSpPr>
          <p:cNvPr id="32" name="TextBox 31"/>
          <p:cNvSpPr txBox="1"/>
          <p:nvPr/>
        </p:nvSpPr>
        <p:spPr>
          <a:xfrm>
            <a:off x="0" y="3048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Quick Review </a:t>
            </a:r>
          </a:p>
          <a:p>
            <a:pPr lvl="1" algn="ctr"/>
            <a:r>
              <a:rPr lang="en-US" sz="3200" dirty="0" smtClean="0">
                <a:latin typeface="Times New Roman" pitchFamily="18" charset="0"/>
                <a:cs typeface="Times New Roman" pitchFamily="18" charset="0"/>
              </a:rPr>
              <a:t>Symmetrical Components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97991386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830997"/>
          </a:xfrm>
          <a:prstGeom prst="rect">
            <a:avLst/>
          </a:prstGeom>
          <a:noFill/>
        </p:spPr>
        <p:txBody>
          <a:bodyPr wrap="square" rtlCol="0">
            <a:spAutoFit/>
          </a:bodyPr>
          <a:lstStyle/>
          <a:p>
            <a:pPr marL="342900" indent="-342900">
              <a:buFont typeface="Wingdings" pitchFamily="2" charset="2"/>
              <a:buChar char="Ø"/>
            </a:pPr>
            <a:endParaRPr lang="en-US" sz="2400" dirty="0">
              <a:latin typeface="Times New Roman" pitchFamily="18" charset="0"/>
              <a:cs typeface="Times New Roman" pitchFamily="18" charset="0"/>
            </a:endParaRPr>
          </a:p>
          <a:p>
            <a:pPr marL="0" lvl="2"/>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p:sp>
        <p:nvSpPr>
          <p:cNvPr id="32" name="Text Box 2"/>
          <p:cNvSpPr txBox="1">
            <a:spLocks noChangeArrowheads="1"/>
          </p:cNvSpPr>
          <p:nvPr/>
        </p:nvSpPr>
        <p:spPr bwMode="auto">
          <a:xfrm>
            <a:off x="304800" y="1542871"/>
            <a:ext cx="883951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buFont typeface="Wingdings" pitchFamily="2" charset="2"/>
              <a:buChar char="Ø"/>
            </a:pPr>
            <a:r>
              <a:rPr lang="en-US" sz="2000" i="0" dirty="0">
                <a:latin typeface="Times New Roman" pitchFamily="18" charset="0"/>
              </a:rPr>
              <a:t>Since each of the original unbalanced </a:t>
            </a:r>
            <a:r>
              <a:rPr lang="en-US" sz="2000" i="0" dirty="0" err="1">
                <a:latin typeface="Times New Roman" pitchFamily="18" charset="0"/>
              </a:rPr>
              <a:t>phasors</a:t>
            </a:r>
            <a:r>
              <a:rPr lang="en-US" sz="2000" i="0" dirty="0">
                <a:latin typeface="Times New Roman" pitchFamily="18" charset="0"/>
              </a:rPr>
              <a:t> is the sum of its </a:t>
            </a:r>
            <a:endParaRPr lang="en-US" sz="2000" i="0" dirty="0" smtClean="0">
              <a:latin typeface="Times New Roman" pitchFamily="18" charset="0"/>
            </a:endParaRPr>
          </a:p>
          <a:p>
            <a:r>
              <a:rPr lang="en-US" sz="2000" i="0" dirty="0" smtClean="0">
                <a:latin typeface="Times New Roman" pitchFamily="18" charset="0"/>
              </a:rPr>
              <a:t>components, the original </a:t>
            </a:r>
            <a:r>
              <a:rPr lang="en-US" sz="2000" i="0" dirty="0" err="1" smtClean="0">
                <a:latin typeface="Times New Roman" pitchFamily="18" charset="0"/>
              </a:rPr>
              <a:t>phasors</a:t>
            </a:r>
            <a:r>
              <a:rPr lang="en-US" sz="2000" i="0" dirty="0" smtClean="0">
                <a:latin typeface="Times New Roman" pitchFamily="18" charset="0"/>
              </a:rPr>
              <a:t> expressed in terms of their </a:t>
            </a:r>
            <a:br>
              <a:rPr lang="en-US" sz="2000" i="0" dirty="0" smtClean="0">
                <a:latin typeface="Times New Roman" pitchFamily="18" charset="0"/>
              </a:rPr>
            </a:br>
            <a:r>
              <a:rPr lang="en-US" sz="2000" i="0" dirty="0" smtClean="0">
                <a:latin typeface="Times New Roman" pitchFamily="18" charset="0"/>
              </a:rPr>
              <a:t>components are</a:t>
            </a:r>
            <a:endParaRPr lang="en-US" sz="2000" i="0" dirty="0">
              <a:latin typeface="Times New Roman" pitchFamily="18" charset="0"/>
            </a:endParaRPr>
          </a:p>
        </p:txBody>
      </p:sp>
      <p:grpSp>
        <p:nvGrpSpPr>
          <p:cNvPr id="34" name="Group 6"/>
          <p:cNvGrpSpPr>
            <a:grpSpLocks/>
          </p:cNvGrpSpPr>
          <p:nvPr/>
        </p:nvGrpSpPr>
        <p:grpSpPr bwMode="auto">
          <a:xfrm>
            <a:off x="304800" y="4114800"/>
            <a:ext cx="8610600" cy="1026987"/>
            <a:chOff x="138" y="1640"/>
            <a:chExt cx="5296" cy="555"/>
          </a:xfrm>
        </p:grpSpPr>
        <p:sp>
          <p:nvSpPr>
            <p:cNvPr id="36" name="Text Box 4"/>
            <p:cNvSpPr txBox="1">
              <a:spLocks noChangeArrowheads="1"/>
            </p:cNvSpPr>
            <p:nvPr/>
          </p:nvSpPr>
          <p:spPr bwMode="auto">
            <a:xfrm>
              <a:off x="138" y="1640"/>
              <a:ext cx="5296" cy="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buFont typeface="Wingdings" pitchFamily="2" charset="2"/>
                <a:buChar char="Ø"/>
              </a:pPr>
              <a:r>
                <a:rPr lang="en-US" sz="2000" i="0" dirty="0">
                  <a:latin typeface="Times New Roman" pitchFamily="18" charset="0"/>
                </a:rPr>
                <a:t>The number of unknown quantities can be reduced by expressing </a:t>
              </a:r>
              <a:endParaRPr lang="en-US" sz="2000" i="0" dirty="0" smtClean="0">
                <a:latin typeface="Times New Roman" pitchFamily="18" charset="0"/>
              </a:endParaRPr>
            </a:p>
            <a:p>
              <a:r>
                <a:rPr lang="en-US" sz="2000" i="0" dirty="0" smtClean="0">
                  <a:latin typeface="Times New Roman" pitchFamily="18" charset="0"/>
                </a:rPr>
                <a:t>each </a:t>
              </a:r>
              <a:r>
                <a:rPr lang="en-US" sz="2000" i="0" dirty="0">
                  <a:latin typeface="Times New Roman" pitchFamily="18" charset="0"/>
                </a:rPr>
                <a:t>component of </a:t>
              </a:r>
              <a:r>
                <a:rPr lang="en-US" sz="2000" dirty="0" err="1" smtClean="0">
                  <a:latin typeface="Times New Roman" pitchFamily="18" charset="0"/>
                </a:rPr>
                <a:t>V</a:t>
              </a:r>
              <a:r>
                <a:rPr lang="en-US" sz="2000" baseline="-25000" dirty="0" err="1" smtClean="0">
                  <a:latin typeface="Times New Roman" pitchFamily="18" charset="0"/>
                </a:rPr>
                <a:t>b</a:t>
              </a:r>
              <a:r>
                <a:rPr lang="en-US" sz="2000" i="0" baseline="-25000" dirty="0" smtClean="0">
                  <a:latin typeface="Times New Roman" pitchFamily="18" charset="0"/>
                </a:rPr>
                <a:t> </a:t>
              </a:r>
              <a:r>
                <a:rPr lang="en-US" sz="2000" i="0" dirty="0">
                  <a:latin typeface="Times New Roman" pitchFamily="18" charset="0"/>
                </a:rPr>
                <a:t>and </a:t>
              </a:r>
              <a:r>
                <a:rPr lang="en-US" sz="2000" dirty="0" err="1">
                  <a:latin typeface="Times New Roman" pitchFamily="18" charset="0"/>
                </a:rPr>
                <a:t>V</a:t>
              </a:r>
              <a:r>
                <a:rPr lang="en-US" sz="2000" baseline="-25000" dirty="0" err="1">
                  <a:latin typeface="Times New Roman" pitchFamily="18" charset="0"/>
                </a:rPr>
                <a:t>c</a:t>
              </a:r>
              <a:r>
                <a:rPr lang="en-US" sz="2000" i="0" dirty="0">
                  <a:latin typeface="Times New Roman" pitchFamily="18" charset="0"/>
                </a:rPr>
                <a:t> as the product of </a:t>
              </a:r>
              <a:r>
                <a:rPr lang="en-US" sz="2000" dirty="0" err="1">
                  <a:latin typeface="Times New Roman" pitchFamily="18" charset="0"/>
                </a:rPr>
                <a:t>V</a:t>
              </a:r>
              <a:r>
                <a:rPr lang="en-US" sz="2000" baseline="-25000" dirty="0" err="1">
                  <a:latin typeface="Times New Roman" pitchFamily="18" charset="0"/>
                </a:rPr>
                <a:t>a</a:t>
              </a:r>
              <a:r>
                <a:rPr lang="en-US" sz="2000" i="0" dirty="0">
                  <a:latin typeface="Times New Roman" pitchFamily="18" charset="0"/>
                </a:rPr>
                <a:t> and some function of the operator </a:t>
              </a:r>
            </a:p>
          </p:txBody>
        </p:sp>
        <p:graphicFrame>
          <p:nvGraphicFramePr>
            <p:cNvPr id="37" name="Object 5"/>
            <p:cNvGraphicFramePr>
              <a:graphicFrameLocks noChangeAspect="1"/>
            </p:cNvGraphicFramePr>
            <p:nvPr>
              <p:extLst>
                <p:ext uri="{D42A27DB-BD31-4B8C-83A1-F6EECF244321}">
                  <p14:modId xmlns:p14="http://schemas.microsoft.com/office/powerpoint/2010/main" val="170228369"/>
                </p:ext>
              </p:extLst>
            </p:nvPr>
          </p:nvGraphicFramePr>
          <p:xfrm>
            <a:off x="747" y="1969"/>
            <a:ext cx="703" cy="226"/>
          </p:xfrm>
          <a:graphic>
            <a:graphicData uri="http://schemas.openxmlformats.org/presentationml/2006/ole">
              <mc:AlternateContent xmlns:mc="http://schemas.openxmlformats.org/markup-compatibility/2006">
                <mc:Choice xmlns:v="urn:schemas-microsoft-com:vml" Requires="v">
                  <p:oleObj spid="_x0000_s8260" name="Equation" r:id="rId4" imgW="1269720" imgH="406080" progId="Equation.DSMT4">
                    <p:embed/>
                  </p:oleObj>
                </mc:Choice>
                <mc:Fallback>
                  <p:oleObj name="Equation" r:id="rId4" imgW="1269720" imgH="406080" progId="Equation.DSMT4">
                    <p:embed/>
                    <p:pic>
                      <p:nvPicPr>
                        <p:cNvPr id="0" name=""/>
                        <p:cNvPicPr>
                          <a:picLocks noChangeAspect="1" noChangeArrowheads="1"/>
                        </p:cNvPicPr>
                        <p:nvPr/>
                      </p:nvPicPr>
                      <p:blipFill>
                        <a:blip r:embed="rId5"/>
                        <a:srcRect/>
                        <a:stretch>
                          <a:fillRect/>
                        </a:stretch>
                      </p:blipFill>
                      <p:spPr bwMode="auto">
                        <a:xfrm>
                          <a:off x="747" y="1969"/>
                          <a:ext cx="703" cy="226"/>
                        </a:xfrm>
                        <a:prstGeom prst="rect">
                          <a:avLst/>
                        </a:prstGeom>
                        <a:noFill/>
                        <a:ln>
                          <a:noFill/>
                        </a:ln>
                        <a:effectLst/>
                        <a:extLst/>
                      </p:spPr>
                    </p:pic>
                  </p:oleObj>
                </mc:Fallback>
              </mc:AlternateContent>
            </a:graphicData>
          </a:graphic>
        </p:graphicFrame>
      </p:grpSp>
      <p:graphicFrame>
        <p:nvGraphicFramePr>
          <p:cNvPr id="35" name="Object 7"/>
          <p:cNvGraphicFramePr>
            <a:graphicFrameLocks noChangeAspect="1"/>
          </p:cNvGraphicFramePr>
          <p:nvPr>
            <p:extLst>
              <p:ext uri="{D42A27DB-BD31-4B8C-83A1-F6EECF244321}">
                <p14:modId xmlns:p14="http://schemas.microsoft.com/office/powerpoint/2010/main" val="2761946257"/>
              </p:ext>
            </p:extLst>
          </p:nvPr>
        </p:nvGraphicFramePr>
        <p:xfrm>
          <a:off x="3429000" y="5210690"/>
          <a:ext cx="2590800" cy="1418710"/>
        </p:xfrm>
        <a:graphic>
          <a:graphicData uri="http://schemas.openxmlformats.org/presentationml/2006/ole">
            <mc:AlternateContent xmlns:mc="http://schemas.openxmlformats.org/markup-compatibility/2006">
              <mc:Choice xmlns:v="urn:schemas-microsoft-com:vml" Requires="v">
                <p:oleObj spid="_x0000_s8261" name="Equation" r:id="rId6" imgW="2781000" imgH="1396800" progId="Equation.DSMT4">
                  <p:embed/>
                </p:oleObj>
              </mc:Choice>
              <mc:Fallback>
                <p:oleObj name="Equation" r:id="rId6" imgW="2781000" imgH="1396800" progId="Equation.DSMT4">
                  <p:embed/>
                  <p:pic>
                    <p:nvPicPr>
                      <p:cNvPr id="0" name=""/>
                      <p:cNvPicPr>
                        <a:picLocks noChangeAspect="1" noChangeArrowheads="1"/>
                      </p:cNvPicPr>
                      <p:nvPr/>
                    </p:nvPicPr>
                    <p:blipFill>
                      <a:blip r:embed="rId7"/>
                      <a:srcRect/>
                      <a:stretch>
                        <a:fillRect/>
                      </a:stretch>
                    </p:blipFill>
                    <p:spPr bwMode="auto">
                      <a:xfrm>
                        <a:off x="3429000" y="5210690"/>
                        <a:ext cx="2590800" cy="1418710"/>
                      </a:xfrm>
                      <a:prstGeom prst="rect">
                        <a:avLst/>
                      </a:prstGeom>
                      <a:noFill/>
                      <a:ln>
                        <a:noFill/>
                      </a:ln>
                      <a:effectLst/>
                      <a:extLst/>
                    </p:spPr>
                  </p:pic>
                </p:oleObj>
              </mc:Fallback>
            </mc:AlternateContent>
          </a:graphicData>
        </a:graphic>
      </p:graphicFrame>
      <p:graphicFrame>
        <p:nvGraphicFramePr>
          <p:cNvPr id="38" name="Object 3"/>
          <p:cNvGraphicFramePr>
            <a:graphicFrameLocks noChangeAspect="1"/>
          </p:cNvGraphicFramePr>
          <p:nvPr>
            <p:extLst>
              <p:ext uri="{D42A27DB-BD31-4B8C-83A1-F6EECF244321}">
                <p14:modId xmlns:p14="http://schemas.microsoft.com/office/powerpoint/2010/main" val="2168998093"/>
              </p:ext>
            </p:extLst>
          </p:nvPr>
        </p:nvGraphicFramePr>
        <p:xfrm>
          <a:off x="3653103" y="2481005"/>
          <a:ext cx="2067029" cy="1252795"/>
        </p:xfrm>
        <a:graphic>
          <a:graphicData uri="http://schemas.openxmlformats.org/presentationml/2006/ole">
            <mc:AlternateContent xmlns:mc="http://schemas.openxmlformats.org/markup-compatibility/2006">
              <mc:Choice xmlns:v="urn:schemas-microsoft-com:vml" Requires="v">
                <p:oleObj spid="_x0000_s8262" name="Equation" r:id="rId8" imgW="2108160" imgH="1320480" progId="Equation.DSMT4">
                  <p:embed/>
                </p:oleObj>
              </mc:Choice>
              <mc:Fallback>
                <p:oleObj name="Equation" r:id="rId8" imgW="2108160" imgH="1320480" progId="Equation.DSMT4">
                  <p:embed/>
                  <p:pic>
                    <p:nvPicPr>
                      <p:cNvPr id="0" name=""/>
                      <p:cNvPicPr>
                        <a:picLocks noChangeAspect="1" noChangeArrowheads="1"/>
                      </p:cNvPicPr>
                      <p:nvPr/>
                    </p:nvPicPr>
                    <p:blipFill>
                      <a:blip r:embed="rId9"/>
                      <a:srcRect/>
                      <a:stretch>
                        <a:fillRect/>
                      </a:stretch>
                    </p:blipFill>
                    <p:spPr bwMode="auto">
                      <a:xfrm>
                        <a:off x="3653103" y="2481005"/>
                        <a:ext cx="2067029" cy="1252795"/>
                      </a:xfrm>
                      <a:prstGeom prst="rect">
                        <a:avLst/>
                      </a:prstGeom>
                      <a:noFill/>
                      <a:ln>
                        <a:noFill/>
                      </a:ln>
                      <a:effectLst/>
                    </p:spPr>
                  </p:pic>
                </p:oleObj>
              </mc:Fallback>
            </mc:AlternateContent>
          </a:graphicData>
        </a:graphic>
      </p:graphicFrame>
      <p:sp>
        <p:nvSpPr>
          <p:cNvPr id="2" name="Slide Number Placeholder 1"/>
          <p:cNvSpPr>
            <a:spLocks noGrp="1"/>
          </p:cNvSpPr>
          <p:nvPr>
            <p:ph type="sldNum" sz="quarter" idx="12"/>
          </p:nvPr>
        </p:nvSpPr>
        <p:spPr/>
        <p:txBody>
          <a:bodyPr/>
          <a:lstStyle/>
          <a:p>
            <a:fld id="{B6F15528-21DE-4FAA-801E-634DDDAF4B2B}" type="slidenum">
              <a:rPr lang="en-US" smtClean="0"/>
              <a:pPr/>
              <a:t>113</a:t>
            </a:fld>
            <a:endParaRPr lang="en-US"/>
          </a:p>
        </p:txBody>
      </p:sp>
      <p:sp>
        <p:nvSpPr>
          <p:cNvPr id="12" name="TextBox 11"/>
          <p:cNvSpPr txBox="1"/>
          <p:nvPr/>
        </p:nvSpPr>
        <p:spPr>
          <a:xfrm>
            <a:off x="0" y="3048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Quick Review </a:t>
            </a:r>
          </a:p>
          <a:p>
            <a:pPr lvl="1" algn="ctr"/>
            <a:r>
              <a:rPr lang="en-US" sz="3200" dirty="0" smtClean="0">
                <a:latin typeface="Times New Roman" pitchFamily="18" charset="0"/>
                <a:cs typeface="Times New Roman" pitchFamily="18" charset="0"/>
              </a:rPr>
              <a:t>Symmetrical Components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88050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830997"/>
          </a:xfrm>
          <a:prstGeom prst="rect">
            <a:avLst/>
          </a:prstGeom>
          <a:noFill/>
        </p:spPr>
        <p:txBody>
          <a:bodyPr wrap="square" rtlCol="0">
            <a:spAutoFit/>
          </a:bodyPr>
          <a:lstStyle/>
          <a:p>
            <a:pPr marL="342900" indent="-342900">
              <a:buFont typeface="Wingdings" pitchFamily="2" charset="2"/>
              <a:buChar char="Ø"/>
            </a:pPr>
            <a:endParaRPr lang="en-US" sz="2400" dirty="0">
              <a:latin typeface="Times New Roman" pitchFamily="18" charset="0"/>
              <a:cs typeface="Times New Roman" pitchFamily="18" charset="0"/>
            </a:endParaRPr>
          </a:p>
          <a:p>
            <a:pPr marL="0" lvl="2"/>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p:graphicFrame>
        <p:nvGraphicFramePr>
          <p:cNvPr id="15" name="Object 2"/>
          <p:cNvGraphicFramePr>
            <a:graphicFrameLocks noChangeAspect="1"/>
          </p:cNvGraphicFramePr>
          <p:nvPr>
            <p:extLst>
              <p:ext uri="{D42A27DB-BD31-4B8C-83A1-F6EECF244321}">
                <p14:modId xmlns:p14="http://schemas.microsoft.com/office/powerpoint/2010/main" val="3005639374"/>
              </p:ext>
            </p:extLst>
          </p:nvPr>
        </p:nvGraphicFramePr>
        <p:xfrm>
          <a:off x="609600" y="2667000"/>
          <a:ext cx="2390602" cy="1295400"/>
        </p:xfrm>
        <a:graphic>
          <a:graphicData uri="http://schemas.openxmlformats.org/presentationml/2006/ole">
            <mc:AlternateContent xmlns:mc="http://schemas.openxmlformats.org/markup-compatibility/2006">
              <mc:Choice xmlns:v="urn:schemas-microsoft-com:vml" Requires="v">
                <p:oleObj spid="_x0000_s9306" name="Equation" r:id="rId4" imgW="2577960" imgH="1396800" progId="Equation.DSMT4">
                  <p:embed/>
                </p:oleObj>
              </mc:Choice>
              <mc:Fallback>
                <p:oleObj name="Equation" r:id="rId4" imgW="2577960" imgH="1396800" progId="Equation.DSMT4">
                  <p:embed/>
                  <p:pic>
                    <p:nvPicPr>
                      <p:cNvPr id="0" name=""/>
                      <p:cNvPicPr>
                        <a:picLocks noChangeAspect="1" noChangeArrowheads="1"/>
                      </p:cNvPicPr>
                      <p:nvPr/>
                    </p:nvPicPr>
                    <p:blipFill>
                      <a:blip r:embed="rId5"/>
                      <a:srcRect/>
                      <a:stretch>
                        <a:fillRect/>
                      </a:stretch>
                    </p:blipFill>
                    <p:spPr bwMode="auto">
                      <a:xfrm>
                        <a:off x="609600" y="2667000"/>
                        <a:ext cx="2390602" cy="1295400"/>
                      </a:xfrm>
                      <a:prstGeom prst="rect">
                        <a:avLst/>
                      </a:prstGeom>
                      <a:noFill/>
                      <a:ln>
                        <a:noFill/>
                      </a:ln>
                      <a:effectLst/>
                      <a:extLst/>
                    </p:spPr>
                  </p:pic>
                </p:oleObj>
              </mc:Fallback>
            </mc:AlternateContent>
          </a:graphicData>
        </a:graphic>
      </p:graphicFrame>
      <p:sp>
        <p:nvSpPr>
          <p:cNvPr id="17" name="Text Box 13"/>
          <p:cNvSpPr txBox="1">
            <a:spLocks noChangeArrowheads="1"/>
          </p:cNvSpPr>
          <p:nvPr/>
        </p:nvSpPr>
        <p:spPr bwMode="auto">
          <a:xfrm>
            <a:off x="474636" y="1828800"/>
            <a:ext cx="65357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457200" indent="-457200">
              <a:buFont typeface="Wingdings" pitchFamily="2" charset="2"/>
              <a:buChar char="Ø"/>
            </a:pPr>
            <a:r>
              <a:rPr lang="en-US" sz="2400" i="0" dirty="0">
                <a:latin typeface="Times New Roman" pitchFamily="18" charset="0"/>
              </a:rPr>
              <a:t>Symmetrical component equations for </a:t>
            </a:r>
            <a:r>
              <a:rPr lang="en-US" sz="2400" i="0" dirty="0" smtClean="0">
                <a:latin typeface="Times New Roman" pitchFamily="18" charset="0"/>
              </a:rPr>
              <a:t>voltages:</a:t>
            </a:r>
            <a:endParaRPr lang="en-US" sz="2400" i="0" dirty="0">
              <a:latin typeface="Times New Roman" pitchFamily="18" charset="0"/>
            </a:endParaRPr>
          </a:p>
        </p:txBody>
      </p:sp>
      <p:graphicFrame>
        <p:nvGraphicFramePr>
          <p:cNvPr id="19" name="Object 3"/>
          <p:cNvGraphicFramePr>
            <a:graphicFrameLocks noChangeAspect="1"/>
          </p:cNvGraphicFramePr>
          <p:nvPr>
            <p:extLst>
              <p:ext uri="{D42A27DB-BD31-4B8C-83A1-F6EECF244321}">
                <p14:modId xmlns:p14="http://schemas.microsoft.com/office/powerpoint/2010/main" val="1339602631"/>
              </p:ext>
            </p:extLst>
          </p:nvPr>
        </p:nvGraphicFramePr>
        <p:xfrm>
          <a:off x="4876800" y="2752490"/>
          <a:ext cx="3962382" cy="1280526"/>
        </p:xfrm>
        <a:graphic>
          <a:graphicData uri="http://schemas.openxmlformats.org/presentationml/2006/ole">
            <mc:AlternateContent xmlns:mc="http://schemas.openxmlformats.org/markup-compatibility/2006">
              <mc:Choice xmlns:v="urn:schemas-microsoft-com:vml" Requires="v">
                <p:oleObj spid="_x0000_s9307" name="Equation" r:id="rId6" imgW="4165560" imgH="1346040" progId="Equation.DSMT4">
                  <p:embed/>
                </p:oleObj>
              </mc:Choice>
              <mc:Fallback>
                <p:oleObj name="Equation" r:id="rId6" imgW="4165560" imgH="1346040" progId="Equation.DSMT4">
                  <p:embed/>
                  <p:pic>
                    <p:nvPicPr>
                      <p:cNvPr id="0" name=""/>
                      <p:cNvPicPr>
                        <a:picLocks noChangeAspect="1" noChangeArrowheads="1"/>
                      </p:cNvPicPr>
                      <p:nvPr/>
                    </p:nvPicPr>
                    <p:blipFill>
                      <a:blip r:embed="rId7"/>
                      <a:srcRect/>
                      <a:stretch>
                        <a:fillRect/>
                      </a:stretch>
                    </p:blipFill>
                    <p:spPr bwMode="auto">
                      <a:xfrm>
                        <a:off x="4876800" y="2752490"/>
                        <a:ext cx="3962382" cy="1280526"/>
                      </a:xfrm>
                      <a:prstGeom prst="rect">
                        <a:avLst/>
                      </a:prstGeom>
                      <a:noFill/>
                      <a:ln>
                        <a:noFill/>
                      </a:ln>
                      <a:effectLst/>
                      <a:extLst/>
                    </p:spPr>
                  </p:pic>
                </p:oleObj>
              </mc:Fallback>
            </mc:AlternateContent>
          </a:graphicData>
        </a:graphic>
      </p:graphicFrame>
      <p:grpSp>
        <p:nvGrpSpPr>
          <p:cNvPr id="3" name="Group 2"/>
          <p:cNvGrpSpPr/>
          <p:nvPr/>
        </p:nvGrpSpPr>
        <p:grpSpPr>
          <a:xfrm>
            <a:off x="3124200" y="2868612"/>
            <a:ext cx="1714491" cy="788988"/>
            <a:chOff x="3200400" y="2743200"/>
            <a:chExt cx="1714491" cy="788988"/>
          </a:xfrm>
        </p:grpSpPr>
        <p:sp>
          <p:nvSpPr>
            <p:cNvPr id="18" name="Text Box 4"/>
            <p:cNvSpPr txBox="1">
              <a:spLocks noChangeArrowheads="1"/>
            </p:cNvSpPr>
            <p:nvPr/>
          </p:nvSpPr>
          <p:spPr bwMode="auto">
            <a:xfrm>
              <a:off x="3200400" y="2743200"/>
              <a:ext cx="171449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smtClean="0">
                  <a:latin typeface="Times New Roman" pitchFamily="18" charset="0"/>
                </a:rPr>
                <a:t>matrix </a:t>
              </a:r>
              <a:r>
                <a:rPr lang="en-US" sz="2400" dirty="0">
                  <a:latin typeface="Times New Roman" pitchFamily="18" charset="0"/>
                </a:rPr>
                <a:t>form</a:t>
              </a:r>
            </a:p>
          </p:txBody>
        </p:sp>
        <p:sp>
          <p:nvSpPr>
            <p:cNvPr id="20" name="AutoShape 12"/>
            <p:cNvSpPr>
              <a:spLocks noChangeArrowheads="1"/>
            </p:cNvSpPr>
            <p:nvPr/>
          </p:nvSpPr>
          <p:spPr bwMode="auto">
            <a:xfrm>
              <a:off x="3657600" y="3276600"/>
              <a:ext cx="762000" cy="255588"/>
            </a:xfrm>
            <a:prstGeom prst="rightArrow">
              <a:avLst>
                <a:gd name="adj1" fmla="val 50000"/>
                <a:gd name="adj2" fmla="val 74534"/>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 name="Text Box 5"/>
          <p:cNvSpPr txBox="1">
            <a:spLocks noChangeArrowheads="1"/>
          </p:cNvSpPr>
          <p:nvPr/>
        </p:nvSpPr>
        <p:spPr bwMode="auto">
          <a:xfrm>
            <a:off x="1501925" y="4567535"/>
            <a:ext cx="9364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latin typeface="Times New Roman" pitchFamily="18" charset="0"/>
              </a:rPr>
              <a:t>where</a:t>
            </a:r>
          </a:p>
        </p:txBody>
      </p:sp>
      <p:graphicFrame>
        <p:nvGraphicFramePr>
          <p:cNvPr id="22" name="Object 6"/>
          <p:cNvGraphicFramePr>
            <a:graphicFrameLocks noChangeAspect="1"/>
          </p:cNvGraphicFramePr>
          <p:nvPr>
            <p:extLst>
              <p:ext uri="{D42A27DB-BD31-4B8C-83A1-F6EECF244321}">
                <p14:modId xmlns:p14="http://schemas.microsoft.com/office/powerpoint/2010/main" val="1917392264"/>
              </p:ext>
            </p:extLst>
          </p:nvPr>
        </p:nvGraphicFramePr>
        <p:xfrm>
          <a:off x="2415664" y="5029200"/>
          <a:ext cx="1775336" cy="1161640"/>
        </p:xfrm>
        <a:graphic>
          <a:graphicData uri="http://schemas.openxmlformats.org/presentationml/2006/ole">
            <mc:AlternateContent xmlns:mc="http://schemas.openxmlformats.org/markup-compatibility/2006">
              <mc:Choice xmlns:v="urn:schemas-microsoft-com:vml" Requires="v">
                <p:oleObj spid="_x0000_s9308" name="Equation" r:id="rId8" imgW="2057400" imgH="1346040" progId="Equation.DSMT4">
                  <p:embed/>
                </p:oleObj>
              </mc:Choice>
              <mc:Fallback>
                <p:oleObj name="Equation" r:id="rId8" imgW="2057400" imgH="1346040" progId="Equation.DSMT4">
                  <p:embed/>
                  <p:pic>
                    <p:nvPicPr>
                      <p:cNvPr id="0" name=""/>
                      <p:cNvPicPr>
                        <a:picLocks noChangeAspect="1" noChangeArrowheads="1"/>
                      </p:cNvPicPr>
                      <p:nvPr/>
                    </p:nvPicPr>
                    <p:blipFill>
                      <a:blip r:embed="rId9"/>
                      <a:srcRect/>
                      <a:stretch>
                        <a:fillRect/>
                      </a:stretch>
                    </p:blipFill>
                    <p:spPr bwMode="auto">
                      <a:xfrm>
                        <a:off x="2415664" y="5029200"/>
                        <a:ext cx="1775336" cy="1161640"/>
                      </a:xfrm>
                      <a:prstGeom prst="rect">
                        <a:avLst/>
                      </a:prstGeom>
                      <a:noFill/>
                      <a:ln>
                        <a:noFill/>
                      </a:ln>
                      <a:effectLst/>
                      <a:extLst/>
                    </p:spPr>
                  </p:pic>
                </p:oleObj>
              </mc:Fallback>
            </mc:AlternateContent>
          </a:graphicData>
        </a:graphic>
      </p:graphicFrame>
      <p:graphicFrame>
        <p:nvGraphicFramePr>
          <p:cNvPr id="23" name="Object 7"/>
          <p:cNvGraphicFramePr>
            <a:graphicFrameLocks noChangeAspect="1"/>
          </p:cNvGraphicFramePr>
          <p:nvPr>
            <p:extLst>
              <p:ext uri="{D42A27DB-BD31-4B8C-83A1-F6EECF244321}">
                <p14:modId xmlns:p14="http://schemas.microsoft.com/office/powerpoint/2010/main" val="3843377263"/>
              </p:ext>
            </p:extLst>
          </p:nvPr>
        </p:nvGraphicFramePr>
        <p:xfrm>
          <a:off x="4718034" y="5029200"/>
          <a:ext cx="2276986" cy="1231431"/>
        </p:xfrm>
        <a:graphic>
          <a:graphicData uri="http://schemas.openxmlformats.org/presentationml/2006/ole">
            <mc:AlternateContent xmlns:mc="http://schemas.openxmlformats.org/markup-compatibility/2006">
              <mc:Choice xmlns:v="urn:schemas-microsoft-com:vml" Requires="v">
                <p:oleObj spid="_x0000_s9309" name="Equation" r:id="rId10" imgW="2489040" imgH="1346040" progId="Equation.DSMT4">
                  <p:embed/>
                </p:oleObj>
              </mc:Choice>
              <mc:Fallback>
                <p:oleObj name="Equation" r:id="rId10" imgW="2489040" imgH="1346040" progId="Equation.DSMT4">
                  <p:embed/>
                  <p:pic>
                    <p:nvPicPr>
                      <p:cNvPr id="0" name=""/>
                      <p:cNvPicPr>
                        <a:picLocks noChangeAspect="1" noChangeArrowheads="1"/>
                      </p:cNvPicPr>
                      <p:nvPr/>
                    </p:nvPicPr>
                    <p:blipFill>
                      <a:blip r:embed="rId11"/>
                      <a:srcRect/>
                      <a:stretch>
                        <a:fillRect/>
                      </a:stretch>
                    </p:blipFill>
                    <p:spPr bwMode="auto">
                      <a:xfrm>
                        <a:off x="4718034" y="5029200"/>
                        <a:ext cx="2276986" cy="1231431"/>
                      </a:xfrm>
                      <a:prstGeom prst="rect">
                        <a:avLst/>
                      </a:prstGeom>
                      <a:noFill/>
                      <a:ln>
                        <a:noFill/>
                      </a:ln>
                      <a:effectLst/>
                      <a:extLst/>
                    </p:spPr>
                  </p:pic>
                </p:oleObj>
              </mc:Fallback>
            </mc:AlternateContent>
          </a:graphicData>
        </a:graphic>
      </p:graphicFrame>
      <p:sp>
        <p:nvSpPr>
          <p:cNvPr id="2" name="Slide Number Placeholder 1"/>
          <p:cNvSpPr>
            <a:spLocks noGrp="1"/>
          </p:cNvSpPr>
          <p:nvPr>
            <p:ph type="sldNum" sz="quarter" idx="12"/>
          </p:nvPr>
        </p:nvSpPr>
        <p:spPr/>
        <p:txBody>
          <a:bodyPr/>
          <a:lstStyle/>
          <a:p>
            <a:fld id="{B6F15528-21DE-4FAA-801E-634DDDAF4B2B}" type="slidenum">
              <a:rPr lang="en-US" smtClean="0"/>
              <a:pPr/>
              <a:t>114</a:t>
            </a:fld>
            <a:endParaRPr lang="en-US"/>
          </a:p>
        </p:txBody>
      </p:sp>
      <p:sp>
        <p:nvSpPr>
          <p:cNvPr id="14" name="TextBox 13"/>
          <p:cNvSpPr txBox="1"/>
          <p:nvPr/>
        </p:nvSpPr>
        <p:spPr>
          <a:xfrm>
            <a:off x="0" y="3048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Quick Review </a:t>
            </a:r>
          </a:p>
          <a:p>
            <a:pPr lvl="1" algn="ctr"/>
            <a:r>
              <a:rPr lang="en-US" sz="3200" dirty="0" smtClean="0">
                <a:latin typeface="Times New Roman" pitchFamily="18" charset="0"/>
                <a:cs typeface="Times New Roman" pitchFamily="18" charset="0"/>
              </a:rPr>
              <a:t>Symmetrical Components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01887203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830997"/>
          </a:xfrm>
          <a:prstGeom prst="rect">
            <a:avLst/>
          </a:prstGeom>
          <a:noFill/>
        </p:spPr>
        <p:txBody>
          <a:bodyPr wrap="square" rtlCol="0">
            <a:spAutoFit/>
          </a:bodyPr>
          <a:lstStyle/>
          <a:p>
            <a:pPr marL="342900" indent="-342900">
              <a:buFont typeface="Wingdings" pitchFamily="2" charset="2"/>
              <a:buChar char="Ø"/>
            </a:pPr>
            <a:endParaRPr lang="en-US" sz="2400" dirty="0">
              <a:latin typeface="Times New Roman" pitchFamily="18" charset="0"/>
              <a:cs typeface="Times New Roman" pitchFamily="18" charset="0"/>
            </a:endParaRPr>
          </a:p>
          <a:p>
            <a:pPr marL="0" lvl="2"/>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1251090624"/>
              </p:ext>
            </p:extLst>
          </p:nvPr>
        </p:nvGraphicFramePr>
        <p:xfrm>
          <a:off x="2819400" y="1676400"/>
          <a:ext cx="3733800" cy="1096351"/>
        </p:xfrm>
        <a:graphic>
          <a:graphicData uri="http://schemas.openxmlformats.org/presentationml/2006/ole">
            <mc:AlternateContent xmlns:mc="http://schemas.openxmlformats.org/markup-compatibility/2006">
              <mc:Choice xmlns:v="urn:schemas-microsoft-com:vml" Requires="v">
                <p:oleObj spid="_x0000_s10286" name="Equation" r:id="rId4" imgW="4584600" imgH="1346040" progId="Equation.DSMT4">
                  <p:embed/>
                </p:oleObj>
              </mc:Choice>
              <mc:Fallback>
                <p:oleObj name="Equation" r:id="rId4" imgW="4584600" imgH="1346040" progId="Equation.DSMT4">
                  <p:embed/>
                  <p:pic>
                    <p:nvPicPr>
                      <p:cNvPr id="0" name=""/>
                      <p:cNvPicPr>
                        <a:picLocks noChangeAspect="1" noChangeArrowheads="1"/>
                      </p:cNvPicPr>
                      <p:nvPr/>
                    </p:nvPicPr>
                    <p:blipFill>
                      <a:blip r:embed="rId5"/>
                      <a:srcRect/>
                      <a:stretch>
                        <a:fillRect/>
                      </a:stretch>
                    </p:blipFill>
                    <p:spPr bwMode="auto">
                      <a:xfrm>
                        <a:off x="2819400" y="1676400"/>
                        <a:ext cx="3733800" cy="1096351"/>
                      </a:xfrm>
                      <a:prstGeom prst="rect">
                        <a:avLst/>
                      </a:prstGeom>
                      <a:noFill/>
                      <a:ln>
                        <a:noFill/>
                      </a:ln>
                      <a:effectLst/>
                      <a:extLst/>
                    </p:spPr>
                  </p:pic>
                </p:oleObj>
              </mc:Fallback>
            </mc:AlternateContent>
          </a:graphicData>
        </a:graphic>
      </p:graphicFrame>
      <mc:AlternateContent xmlns:mc="http://schemas.openxmlformats.org/markup-compatibility/2006" xmlns:a14="http://schemas.microsoft.com/office/drawing/2010/main">
        <mc:Choice Requires="a14">
          <p:sp>
            <p:nvSpPr>
              <p:cNvPr id="24" name="Text Box 9"/>
              <p:cNvSpPr txBox="1">
                <a:spLocks noChangeArrowheads="1"/>
              </p:cNvSpPr>
              <p:nvPr/>
            </p:nvSpPr>
            <p:spPr bwMode="auto">
              <a:xfrm>
                <a:off x="457199" y="4983540"/>
                <a:ext cx="8305801" cy="156966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285750" indent="-285750">
                  <a:buFont typeface="Wingdings" pitchFamily="2" charset="2"/>
                  <a:buChar char="Ø"/>
                </a:pPr>
                <a:r>
                  <a:rPr lang="en-US" sz="2400" i="0" dirty="0">
                    <a:latin typeface="Times New Roman" pitchFamily="18" charset="0"/>
                  </a:rPr>
                  <a:t>Which shows us how to solve three unsymmetrical </a:t>
                </a:r>
                <a:r>
                  <a:rPr lang="en-US" sz="2400" i="0" dirty="0" err="1">
                    <a:latin typeface="Times New Roman" pitchFamily="18" charset="0"/>
                  </a:rPr>
                  <a:t>phasors</a:t>
                </a:r>
                <a:r>
                  <a:rPr lang="en-US" sz="2400" i="0" dirty="0">
                    <a:latin typeface="Times New Roman" pitchFamily="18" charset="0"/>
                  </a:rPr>
                  <a:t> into their symmetrical </a:t>
                </a:r>
                <a:r>
                  <a:rPr lang="en-US" sz="2400" i="0" dirty="0" smtClean="0">
                    <a:latin typeface="Times New Roman" pitchFamily="18" charset="0"/>
                  </a:rPr>
                  <a:t>components</a:t>
                </a:r>
                <a:endParaRPr lang="en-US" sz="2400" i="0" dirty="0">
                  <a:latin typeface="Times New Roman" pitchFamily="18" charset="0"/>
                </a:endParaRPr>
              </a:p>
              <a:p>
                <a:pPr marL="285750" indent="-285750">
                  <a:buFont typeface="Wingdings" pitchFamily="2" charset="2"/>
                  <a:buChar char="Ø"/>
                </a:pPr>
                <a:r>
                  <a:rPr lang="en-US" sz="2400" i="0" dirty="0">
                    <a:latin typeface="Times New Roman" pitchFamily="18" charset="0"/>
                  </a:rPr>
                  <a:t>Similar results apply to line-to-line voltages </a:t>
                </a:r>
                <a:r>
                  <a:rPr lang="en-US" sz="2400" i="0" dirty="0" smtClean="0">
                    <a:latin typeface="Times New Roman" pitchFamily="18" charset="0"/>
                  </a:rPr>
                  <a:t>by </a:t>
                </a:r>
                <a:r>
                  <a:rPr lang="en-US" sz="2400" i="0" dirty="0">
                    <a:latin typeface="Times New Roman" pitchFamily="18" charset="0"/>
                  </a:rPr>
                  <a:t>replacing </a:t>
                </a:r>
                <a14:m>
                  <m:oMath xmlns:m="http://schemas.openxmlformats.org/officeDocument/2006/math">
                    <m:r>
                      <a:rPr lang="en-US" sz="2400" i="1" dirty="0" smtClean="0">
                        <a:latin typeface="Cambria Math"/>
                      </a:rPr>
                      <m:t>𝑉</m:t>
                    </m:r>
                    <m:r>
                      <a:rPr lang="en-US" sz="2400" i="1" baseline="-25000" dirty="0" err="1" smtClean="0">
                        <a:latin typeface="Cambria Math"/>
                      </a:rPr>
                      <m:t>𝑎𝑏</m:t>
                    </m:r>
                  </m:oMath>
                </a14:m>
                <a:r>
                  <a:rPr lang="en-US" sz="2400" i="0" dirty="0">
                    <a:latin typeface="Times New Roman" pitchFamily="18" charset="0"/>
                  </a:rPr>
                  <a:t>, </a:t>
                </a:r>
                <a14:m>
                  <m:oMath xmlns:m="http://schemas.openxmlformats.org/officeDocument/2006/math">
                    <m:r>
                      <a:rPr lang="en-US" sz="2400" i="1" dirty="0" smtClean="0">
                        <a:latin typeface="Cambria Math"/>
                      </a:rPr>
                      <m:t>𝑉</m:t>
                    </m:r>
                    <m:r>
                      <a:rPr lang="en-US" sz="2400" i="1" baseline="-25000" dirty="0" err="1">
                        <a:latin typeface="Cambria Math"/>
                      </a:rPr>
                      <m:t>𝑏𝑐</m:t>
                    </m:r>
                  </m:oMath>
                </a14:m>
                <a:r>
                  <a:rPr lang="en-US" sz="2400" i="0" dirty="0">
                    <a:latin typeface="Times New Roman" pitchFamily="18" charset="0"/>
                  </a:rPr>
                  <a:t>, and </a:t>
                </a:r>
                <a14:m>
                  <m:oMath xmlns:m="http://schemas.openxmlformats.org/officeDocument/2006/math">
                    <m:r>
                      <a:rPr lang="en-US" sz="2400" i="1" dirty="0" smtClean="0">
                        <a:latin typeface="Cambria Math"/>
                      </a:rPr>
                      <m:t>𝑉</m:t>
                    </m:r>
                    <m:r>
                      <a:rPr lang="en-US" sz="2400" i="1" baseline="-25000" dirty="0" err="1" smtClean="0">
                        <a:latin typeface="Cambria Math"/>
                      </a:rPr>
                      <m:t>𝑐𝑎</m:t>
                    </m:r>
                  </m:oMath>
                </a14:m>
                <a:r>
                  <a:rPr lang="en-US" sz="2400" i="0" dirty="0" smtClean="0">
                    <a:latin typeface="Times New Roman" pitchFamily="18" charset="0"/>
                  </a:rPr>
                  <a:t> in th</a:t>
                </a:r>
                <a:r>
                  <a:rPr lang="en-US" sz="2400" dirty="0" smtClean="0">
                    <a:latin typeface="Times New Roman" pitchFamily="18" charset="0"/>
                  </a:rPr>
                  <a:t>e above equations</a:t>
                </a:r>
                <a:endParaRPr lang="en-US" sz="2400" i="0" dirty="0">
                  <a:latin typeface="Times New Roman" pitchFamily="18" charset="0"/>
                </a:endParaRPr>
              </a:p>
            </p:txBody>
          </p:sp>
        </mc:Choice>
        <mc:Fallback xmlns="">
          <p:sp>
            <p:nvSpPr>
              <p:cNvPr id="24" name="Text Box 9"/>
              <p:cNvSpPr txBox="1">
                <a:spLocks noRot="1" noChangeAspect="1" noMove="1" noResize="1" noEditPoints="1" noAdjustHandles="1" noChangeArrowheads="1" noChangeShapeType="1" noTextEdit="1"/>
              </p:cNvSpPr>
              <p:nvPr/>
            </p:nvSpPr>
            <p:spPr bwMode="auto">
              <a:xfrm>
                <a:off x="457199" y="4983540"/>
                <a:ext cx="8305801" cy="1569660"/>
              </a:xfrm>
              <a:prstGeom prst="rect">
                <a:avLst/>
              </a:prstGeom>
              <a:blipFill rotWithShape="1">
                <a:blip r:embed="rId6"/>
                <a:stretch>
                  <a:fillRect l="-954" t="-3113" r="-1027" b="-817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aphicFrame>
        <p:nvGraphicFramePr>
          <p:cNvPr id="3" name="Object 2"/>
          <p:cNvGraphicFramePr>
            <a:graphicFrameLocks noChangeAspect="1"/>
          </p:cNvGraphicFramePr>
          <p:nvPr>
            <p:extLst>
              <p:ext uri="{D42A27DB-BD31-4B8C-83A1-F6EECF244321}">
                <p14:modId xmlns:p14="http://schemas.microsoft.com/office/powerpoint/2010/main" val="3050931584"/>
              </p:ext>
            </p:extLst>
          </p:nvPr>
        </p:nvGraphicFramePr>
        <p:xfrm>
          <a:off x="3657600" y="3000205"/>
          <a:ext cx="2247900" cy="1876595"/>
        </p:xfrm>
        <a:graphic>
          <a:graphicData uri="http://schemas.openxmlformats.org/presentationml/2006/ole">
            <mc:AlternateContent xmlns:mc="http://schemas.openxmlformats.org/markup-compatibility/2006">
              <mc:Choice xmlns:v="urn:schemas-microsoft-com:vml" Requires="v">
                <p:oleObj spid="_x0000_s10287" name="Equation" r:id="rId7" imgW="2844720" imgH="2374560" progId="Equation.DSMT4">
                  <p:embed/>
                </p:oleObj>
              </mc:Choice>
              <mc:Fallback>
                <p:oleObj name="Equation" r:id="rId7" imgW="2844720" imgH="2374560" progId="Equation.DSMT4">
                  <p:embed/>
                  <p:pic>
                    <p:nvPicPr>
                      <p:cNvPr id="0" name=""/>
                      <p:cNvPicPr>
                        <a:picLocks noChangeAspect="1" noChangeArrowheads="1"/>
                      </p:cNvPicPr>
                      <p:nvPr/>
                    </p:nvPicPr>
                    <p:blipFill>
                      <a:blip r:embed="rId8"/>
                      <a:srcRect/>
                      <a:stretch>
                        <a:fillRect/>
                      </a:stretch>
                    </p:blipFill>
                    <p:spPr bwMode="auto">
                      <a:xfrm>
                        <a:off x="3657600" y="3000205"/>
                        <a:ext cx="2247900" cy="1876595"/>
                      </a:xfrm>
                      <a:prstGeom prst="rect">
                        <a:avLst/>
                      </a:prstGeom>
                      <a:noFill/>
                      <a:ln>
                        <a:noFill/>
                      </a:ln>
                      <a:effectLst/>
                      <a:extLst/>
                    </p:spPr>
                  </p:pic>
                </p:oleObj>
              </mc:Fallback>
            </mc:AlternateContent>
          </a:graphicData>
        </a:graphic>
      </p:graphicFrame>
      <p:sp>
        <p:nvSpPr>
          <p:cNvPr id="5" name="Slide Number Placeholder 4"/>
          <p:cNvSpPr>
            <a:spLocks noGrp="1"/>
          </p:cNvSpPr>
          <p:nvPr>
            <p:ph type="sldNum" sz="quarter" idx="12"/>
          </p:nvPr>
        </p:nvSpPr>
        <p:spPr/>
        <p:txBody>
          <a:bodyPr/>
          <a:lstStyle/>
          <a:p>
            <a:fld id="{B6F15528-21DE-4FAA-801E-634DDDAF4B2B}" type="slidenum">
              <a:rPr lang="en-US" smtClean="0"/>
              <a:pPr/>
              <a:t>115</a:t>
            </a:fld>
            <a:endParaRPr lang="en-US"/>
          </a:p>
        </p:txBody>
      </p:sp>
      <p:sp>
        <p:nvSpPr>
          <p:cNvPr id="9" name="TextBox 8"/>
          <p:cNvSpPr txBox="1"/>
          <p:nvPr/>
        </p:nvSpPr>
        <p:spPr>
          <a:xfrm>
            <a:off x="0" y="3048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Quick Review </a:t>
            </a:r>
          </a:p>
          <a:p>
            <a:pPr lvl="1" algn="ctr"/>
            <a:r>
              <a:rPr lang="en-US" sz="3200" dirty="0" smtClean="0">
                <a:latin typeface="Times New Roman" pitchFamily="18" charset="0"/>
                <a:cs typeface="Times New Roman" pitchFamily="18" charset="0"/>
              </a:rPr>
              <a:t>Symmetrical Components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05917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16684" y="1483072"/>
            <a:ext cx="8534400" cy="4893647"/>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Transformers that will be modeled in the coming slides……</a:t>
            </a:r>
          </a:p>
          <a:p>
            <a:pPr marL="342900" lvl="2" indent="-342900">
              <a:buFont typeface="Arial" pitchFamily="34" charset="0"/>
              <a:buChar char="•"/>
            </a:pPr>
            <a:endParaRPr lang="en-US" sz="1100" dirty="0" smtClean="0"/>
          </a:p>
          <a:p>
            <a:pPr marL="342900" lvl="2" indent="-342900">
              <a:buFont typeface="Arial" pitchFamily="34" charset="0"/>
              <a:buChar char="•"/>
            </a:pPr>
            <a:endParaRPr lang="en-US" sz="1100" dirty="0" smtClean="0"/>
          </a:p>
          <a:p>
            <a:pPr marL="0" lvl="3"/>
            <a:r>
              <a:rPr lang="en-US" sz="2400" dirty="0" smtClean="0">
                <a:latin typeface="Times New Roman" pitchFamily="18" charset="0"/>
                <a:cs typeface="Times New Roman" pitchFamily="18" charset="0"/>
              </a:rPr>
              <a:t>1. The </a:t>
            </a:r>
            <a:r>
              <a:rPr lang="en-US" sz="2400" dirty="0">
                <a:latin typeface="Times New Roman" pitchFamily="18" charset="0"/>
                <a:cs typeface="Times New Roman" pitchFamily="18" charset="0"/>
              </a:rPr>
              <a:t>Delta-Grounded Wye Step Down Connection</a:t>
            </a:r>
          </a:p>
          <a:p>
            <a:pPr marL="800100" lvl="3" indent="-342900">
              <a:buFont typeface="Wingdings" pitchFamily="2" charset="2"/>
              <a:buChar char="Ø"/>
            </a:pPr>
            <a:r>
              <a:rPr lang="en-US" sz="2000" dirty="0" smtClean="0">
                <a:latin typeface="Times New Roman" pitchFamily="18" charset="0"/>
                <a:cs typeface="Times New Roman" pitchFamily="18" charset="0"/>
              </a:rPr>
              <a:t>Typically </a:t>
            </a:r>
            <a:r>
              <a:rPr lang="en-US" sz="2000" dirty="0">
                <a:latin typeface="Times New Roman" pitchFamily="18" charset="0"/>
                <a:cs typeface="Times New Roman" pitchFamily="18" charset="0"/>
              </a:rPr>
              <a:t>used in a distribution substation serving a four-wire wye feeder </a:t>
            </a:r>
            <a:r>
              <a:rPr lang="en-US" sz="2000" dirty="0" smtClean="0">
                <a:latin typeface="Times New Roman" pitchFamily="18" charset="0"/>
                <a:cs typeface="Times New Roman" pitchFamily="18" charset="0"/>
              </a:rPr>
              <a:t>system.</a:t>
            </a:r>
            <a:endParaRPr lang="en-US" sz="2000" dirty="0">
              <a:latin typeface="Times New Roman" pitchFamily="18" charset="0"/>
              <a:cs typeface="Times New Roman" pitchFamily="18" charset="0"/>
            </a:endParaRPr>
          </a:p>
          <a:p>
            <a:pPr marL="800100" lvl="3" indent="-342900">
              <a:buFont typeface="Wingdings" pitchFamily="2" charset="2"/>
              <a:buChar char="Ø"/>
            </a:pPr>
            <a:r>
              <a:rPr lang="en-US" sz="2000" dirty="0" smtClean="0">
                <a:latin typeface="Times New Roman" pitchFamily="18" charset="0"/>
                <a:cs typeface="Times New Roman" pitchFamily="18" charset="0"/>
              </a:rPr>
              <a:t>Another </a:t>
            </a:r>
            <a:r>
              <a:rPr lang="en-US" sz="2000" dirty="0">
                <a:latin typeface="Times New Roman" pitchFamily="18" charset="0"/>
                <a:cs typeface="Times New Roman" pitchFamily="18" charset="0"/>
              </a:rPr>
              <a:t>application is to provide service to a load that is primarily single-phase, since three single-phase circuits are </a:t>
            </a:r>
            <a:r>
              <a:rPr lang="en-US" sz="2000" dirty="0" smtClean="0">
                <a:latin typeface="Times New Roman" pitchFamily="18" charset="0"/>
                <a:cs typeface="Times New Roman" pitchFamily="18" charset="0"/>
              </a:rPr>
              <a:t>available.</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457200" lvl="4"/>
            <a:endParaRPr lang="en-US" sz="2400" b="1" u="sng" dirty="0" smtClean="0">
              <a:latin typeface="Times New Roman" pitchFamily="18" charset="0"/>
              <a:cs typeface="Times New Roman" pitchFamily="18" charset="0"/>
            </a:endParaRPr>
          </a:p>
          <a:p>
            <a:pPr marL="0" lvl="3"/>
            <a:r>
              <a:rPr lang="en-US" sz="2400" dirty="0" smtClean="0">
                <a:latin typeface="Times New Roman" pitchFamily="18" charset="0"/>
                <a:cs typeface="Times New Roman" pitchFamily="18" charset="0"/>
              </a:rPr>
              <a:t>2. The Ungrounded </a:t>
            </a:r>
            <a:r>
              <a:rPr lang="en-US" sz="2400" dirty="0">
                <a:latin typeface="Times New Roman" pitchFamily="18" charset="0"/>
                <a:cs typeface="Times New Roman" pitchFamily="18" charset="0"/>
              </a:rPr>
              <a:t>Wye </a:t>
            </a:r>
            <a:r>
              <a:rPr lang="en-US" sz="2400" dirty="0" smtClean="0">
                <a:latin typeface="Times New Roman" pitchFamily="18" charset="0"/>
                <a:cs typeface="Times New Roman" pitchFamily="18" charset="0"/>
              </a:rPr>
              <a:t>Delta Connection</a:t>
            </a:r>
            <a:endParaRPr lang="en-US" sz="2400" dirty="0">
              <a:latin typeface="Times New Roman" pitchFamily="18" charset="0"/>
              <a:cs typeface="Times New Roman" pitchFamily="18" charset="0"/>
            </a:endParaRPr>
          </a:p>
          <a:p>
            <a:pPr marL="800100" lvl="3" indent="-342900">
              <a:buFont typeface="Wingdings" pitchFamily="2" charset="2"/>
              <a:buChar char="Ø"/>
            </a:pPr>
            <a:r>
              <a:rPr lang="en-US" sz="2000" dirty="0" smtClean="0">
                <a:latin typeface="Times New Roman" pitchFamily="18" charset="0"/>
                <a:cs typeface="Times New Roman" pitchFamily="18" charset="0"/>
              </a:rPr>
              <a:t>Typically </a:t>
            </a:r>
            <a:r>
              <a:rPr lang="en-US" sz="2000" dirty="0">
                <a:latin typeface="Times New Roman" pitchFamily="18" charset="0"/>
                <a:cs typeface="Times New Roman" pitchFamily="18" charset="0"/>
              </a:rPr>
              <a:t>used </a:t>
            </a:r>
            <a:r>
              <a:rPr lang="en-US" sz="2000" dirty="0" smtClean="0">
                <a:latin typeface="Times New Roman" pitchFamily="18" charset="0"/>
                <a:cs typeface="Times New Roman" pitchFamily="18" charset="0"/>
              </a:rPr>
              <a:t>to provide service to a combination of single-phase “lighting” load and three-phase “power” load such as an induction motor. </a:t>
            </a:r>
            <a:endParaRPr lang="en-US" sz="2000" dirty="0">
              <a:latin typeface="Times New Roman" pitchFamily="18" charset="0"/>
              <a:cs typeface="Times New Roman" pitchFamily="18" charset="0"/>
            </a:endParaRPr>
          </a:p>
          <a:p>
            <a:pPr marL="342900" lvl="2" indent="-342900">
              <a:buFont typeface="Wingdings" pitchFamily="2" charset="2"/>
              <a:buChar char="Ø"/>
            </a:pPr>
            <a:endParaRPr lang="en-US" dirty="0"/>
          </a:p>
        </p:txBody>
      </p:sp>
      <p:sp>
        <p:nvSpPr>
          <p:cNvPr id="6" name="TextBox 5"/>
          <p:cNvSpPr txBox="1"/>
          <p:nvPr/>
        </p:nvSpPr>
        <p:spPr>
          <a:xfrm>
            <a:off x="0" y="405825"/>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116</a:t>
            </a:fld>
            <a:endParaRPr lang="en-US"/>
          </a:p>
        </p:txBody>
      </p:sp>
    </p:spTree>
    <p:extLst>
      <p:ext uri="{BB962C8B-B14F-4D97-AF65-F5344CB8AC3E}">
        <p14:creationId xmlns:p14="http://schemas.microsoft.com/office/powerpoint/2010/main" val="263068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04800" y="1600200"/>
            <a:ext cx="8458200" cy="4647426"/>
          </a:xfrm>
          <a:prstGeom prst="rect">
            <a:avLst/>
          </a:prstGeom>
          <a:noFill/>
        </p:spPr>
        <p:txBody>
          <a:bodyPr wrap="square" rtlCol="0">
            <a:spAutoFit/>
          </a:bodyPr>
          <a:lstStyle/>
          <a:p>
            <a:pPr marL="457200" lvl="4"/>
            <a:endParaRPr lang="en-US" sz="20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3. The Grounded Wye-Grounded Wye Connection</a:t>
            </a:r>
          </a:p>
          <a:p>
            <a:pPr marL="800100" lvl="1" indent="-342900">
              <a:buFont typeface="Wingdings" pitchFamily="2" charset="2"/>
              <a:buChar char="Ø"/>
            </a:pPr>
            <a:r>
              <a:rPr lang="en-US" sz="2000" dirty="0" smtClean="0">
                <a:latin typeface="Times New Roman" pitchFamily="18" charset="0"/>
                <a:cs typeface="Times New Roman" pitchFamily="18" charset="0"/>
              </a:rPr>
              <a:t>Primarily used to supply single-phase and three-phase loads on four-wire </a:t>
            </a:r>
            <a:r>
              <a:rPr lang="en-US" sz="2000" dirty="0" err="1" smtClean="0">
                <a:latin typeface="Times New Roman" pitchFamily="18" charset="0"/>
                <a:cs typeface="Times New Roman" pitchFamily="18" charset="0"/>
              </a:rPr>
              <a:t>multigrounded</a:t>
            </a:r>
            <a:r>
              <a:rPr lang="en-US" sz="2000" dirty="0" smtClean="0">
                <a:latin typeface="Times New Roman" pitchFamily="18" charset="0"/>
                <a:cs typeface="Times New Roman" pitchFamily="18" charset="0"/>
              </a:rPr>
              <a:t> systems.</a:t>
            </a:r>
          </a:p>
          <a:p>
            <a:pPr lvl="1"/>
            <a:endParaRPr lang="en-US" sz="20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4. The </a:t>
            </a:r>
            <a:r>
              <a:rPr lang="en-US" sz="2400" dirty="0">
                <a:latin typeface="Times New Roman" pitchFamily="18" charset="0"/>
                <a:cs typeface="Times New Roman" pitchFamily="18" charset="0"/>
              </a:rPr>
              <a:t>Delta-Delta  </a:t>
            </a:r>
            <a:r>
              <a:rPr lang="en-US" sz="2400" dirty="0" smtClean="0">
                <a:latin typeface="Times New Roman" pitchFamily="18" charset="0"/>
                <a:cs typeface="Times New Roman" pitchFamily="18" charset="0"/>
              </a:rPr>
              <a:t>Connection</a:t>
            </a:r>
          </a:p>
          <a:p>
            <a:pPr marL="800100" lvl="1" indent="-342900">
              <a:buFont typeface="Wingdings" pitchFamily="2" charset="2"/>
              <a:buChar char="Ø"/>
            </a:pPr>
            <a:r>
              <a:rPr lang="en-US" sz="2000" dirty="0">
                <a:latin typeface="Times New Roman" pitchFamily="18" charset="0"/>
                <a:cs typeface="Times New Roman" pitchFamily="18" charset="0"/>
              </a:rPr>
              <a:t>Primarily used </a:t>
            </a:r>
            <a:r>
              <a:rPr lang="en-US" sz="2000" dirty="0" smtClean="0">
                <a:latin typeface="Times New Roman" pitchFamily="18" charset="0"/>
                <a:cs typeface="Times New Roman" pitchFamily="18" charset="0"/>
              </a:rPr>
              <a:t>on three-wire delta systems to provide service to a three-phase load or a combination of three-phase and single-phase loads.</a:t>
            </a:r>
          </a:p>
          <a:p>
            <a:pPr marL="342900" indent="-342900">
              <a:buFont typeface="Wingdings" pitchFamily="2" charset="2"/>
              <a:buChar char="Ø"/>
            </a:pPr>
            <a:endParaRPr lang="en-US" sz="2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5. Open </a:t>
            </a:r>
            <a:r>
              <a:rPr lang="en-US" sz="2400" dirty="0">
                <a:latin typeface="Times New Roman" pitchFamily="18" charset="0"/>
                <a:cs typeface="Times New Roman" pitchFamily="18" charset="0"/>
              </a:rPr>
              <a:t>Wye-Open </a:t>
            </a:r>
            <a:r>
              <a:rPr lang="en-US" sz="2400" dirty="0" smtClean="0">
                <a:latin typeface="Times New Roman" pitchFamily="18" charset="0"/>
                <a:cs typeface="Times New Roman" pitchFamily="18" charset="0"/>
              </a:rPr>
              <a:t>Delta</a:t>
            </a:r>
          </a:p>
          <a:p>
            <a:pPr marL="800100" lvl="1" indent="-342900">
              <a:buFont typeface="Wingdings" pitchFamily="2" charset="2"/>
              <a:buChar char="Ø"/>
            </a:pPr>
            <a:r>
              <a:rPr lang="en-US" sz="2000" dirty="0" smtClean="0">
                <a:latin typeface="Times New Roman" pitchFamily="18" charset="0"/>
                <a:cs typeface="Times New Roman" pitchFamily="18" charset="0"/>
              </a:rPr>
              <a:t>Another connection used to supply a combination of single-phase and three-phase loads. Commonly used when the three-phase load is small compared to the single-phase load.</a:t>
            </a:r>
            <a:endParaRPr lang="en-US" sz="2000" dirty="0">
              <a:latin typeface="Times New Roman" pitchFamily="18" charset="0"/>
              <a:cs typeface="Times New Roman" pitchFamily="18" charset="0"/>
            </a:endParaRPr>
          </a:p>
          <a:p>
            <a:pPr marL="342900" lvl="2" indent="-342900">
              <a:buFont typeface="Wingdings" pitchFamily="2" charset="2"/>
              <a:buChar char="Ø"/>
            </a:pPr>
            <a:endParaRPr lang="en-US" sz="2000" dirty="0"/>
          </a:p>
        </p:txBody>
      </p:sp>
      <p:sp>
        <p:nvSpPr>
          <p:cNvPr id="6" name="TextBox 5"/>
          <p:cNvSpPr txBox="1"/>
          <p:nvPr/>
        </p:nvSpPr>
        <p:spPr>
          <a:xfrm>
            <a:off x="0" y="405825"/>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117</a:t>
            </a:fld>
            <a:endParaRPr lang="en-US"/>
          </a:p>
        </p:txBody>
      </p:sp>
    </p:spTree>
    <p:extLst>
      <p:ext uri="{BB962C8B-B14F-4D97-AF65-F5344CB8AC3E}">
        <p14:creationId xmlns:p14="http://schemas.microsoft.com/office/powerpoint/2010/main" val="4190022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b="1" u="sng"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118</a:t>
            </a:fld>
            <a:endParaRPr lang="en-US"/>
          </a:p>
        </p:txBody>
      </p:sp>
    </p:spTree>
    <p:extLst>
      <p:ext uri="{BB962C8B-B14F-4D97-AF65-F5344CB8AC3E}">
        <p14:creationId xmlns:p14="http://schemas.microsoft.com/office/powerpoint/2010/main" val="397399413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533399" y="2070080"/>
            <a:ext cx="8305801" cy="3416320"/>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Typically used in a distribution substation serving a four-wire wye feeder system.</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Another application is to provide service to a load that is primarily single-phase.</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Because of the wye connection, three single-phase circuits are available, making it possible to balance the single phase loading on the transformer bank.</a:t>
            </a:r>
            <a:endParaRPr lang="en-US" dirty="0" smtClean="0"/>
          </a:p>
        </p:txBody>
      </p:sp>
      <p:sp>
        <p:nvSpPr>
          <p:cNvPr id="6" name="TextBox 5"/>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119</a:t>
            </a:fld>
            <a:endParaRPr lang="en-US"/>
          </a:p>
        </p:txBody>
      </p:sp>
    </p:spTree>
    <p:extLst>
      <p:ext uri="{BB962C8B-B14F-4D97-AF65-F5344CB8AC3E}">
        <p14:creationId xmlns:p14="http://schemas.microsoft.com/office/powerpoint/2010/main" val="364644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676400"/>
            <a:ext cx="8659427" cy="1846659"/>
          </a:xfrm>
          <a:prstGeom prst="rect">
            <a:avLst/>
          </a:prstGeom>
          <a:noFill/>
        </p:spPr>
        <p:txBody>
          <a:bodyPr wrap="square" rtlCol="0">
            <a:spAutoFit/>
          </a:bodyPr>
          <a:lstStyle/>
          <a:p>
            <a:pPr marL="342900" indent="-342900"/>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Equations (3) and (4) are used to calculate self and mutual reactances of the conductors.     </a:t>
            </a:r>
          </a:p>
          <a:p>
            <a:pPr lvl="1"/>
            <a:r>
              <a:rPr lang="en-US" dirty="0"/>
              <a:t>	</a:t>
            </a:r>
            <a:r>
              <a:rPr lang="en-US" dirty="0" smtClean="0"/>
              <a:t>	         </a:t>
            </a:r>
          </a:p>
          <a:p>
            <a:pPr lvl="1"/>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Recall</a:t>
            </a:r>
            <a:r>
              <a:rPr lang="en-US" sz="2400" dirty="0">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5" name="Rectangle 4"/>
              <p:cNvSpPr/>
              <p:nvPr/>
            </p:nvSpPr>
            <p:spPr>
              <a:xfrm>
                <a:off x="2819400" y="3810000"/>
                <a:ext cx="6248400" cy="1384610"/>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𝐿</m:t>
                        </m:r>
                      </m:e>
                      <m:sub>
                        <m:r>
                          <a:rPr lang="en-US" sz="2000" i="1">
                            <a:latin typeface="Cambria Math"/>
                          </a:rPr>
                          <m:t>𝑖𝑖</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𝜆</m:t>
                            </m:r>
                          </m:e>
                          <m:sub>
                            <m:r>
                              <a:rPr lang="en-US" sz="2000" i="1">
                                <a:latin typeface="Cambria Math"/>
                              </a:rPr>
                              <m:t>𝑖𝑖</m:t>
                            </m:r>
                          </m:sub>
                        </m:sSub>
                      </m:num>
                      <m:den>
                        <m:sSub>
                          <m:sSubPr>
                            <m:ctrlPr>
                              <a:rPr lang="en-US" sz="2000" i="1">
                                <a:latin typeface="Cambria Math"/>
                              </a:rPr>
                            </m:ctrlPr>
                          </m:sSubPr>
                          <m:e>
                            <m:r>
                              <a:rPr lang="en-US" sz="2000" i="1">
                                <a:latin typeface="Cambria Math"/>
                              </a:rPr>
                              <m:t>𝐼</m:t>
                            </m:r>
                          </m:e>
                          <m:sub>
                            <m:r>
                              <a:rPr lang="en-US" sz="2000" i="1">
                                <a:latin typeface="Cambria Math"/>
                              </a:rPr>
                              <m:t>𝑖</m:t>
                            </m:r>
                          </m:sub>
                        </m:sSub>
                      </m:den>
                    </m:f>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e>
                    </m:func>
                  </m:oMath>
                </a14:m>
                <a:r>
                  <a:rPr lang="en-US" sz="2000" dirty="0">
                    <a:latin typeface="Times New Roman" pitchFamily="18" charset="0"/>
                    <a:cs typeface="Times New Roman" pitchFamily="18" charset="0"/>
                  </a:rPr>
                  <a:t>  H/m </a:t>
                </a:r>
                <a:r>
                  <a:rPr lang="en-US" sz="2000" dirty="0" smtClean="0">
                    <a:latin typeface="Times New Roman" pitchFamily="18" charset="0"/>
                    <a:cs typeface="Times New Roman" pitchFamily="18" charset="0"/>
                  </a:rPr>
                  <a:t>		(3)</a:t>
                </a:r>
              </a:p>
              <a:p>
                <a:endParaRPr lang="en-US" sz="2000" dirty="0"/>
              </a:p>
              <a:p>
                <a14:m>
                  <m:oMath xmlns:m="http://schemas.openxmlformats.org/officeDocument/2006/math">
                    <m:sSub>
                      <m:sSubPr>
                        <m:ctrlPr>
                          <a:rPr lang="en-US" sz="2000" i="1">
                            <a:latin typeface="Cambria Math"/>
                          </a:rPr>
                        </m:ctrlPr>
                      </m:sSubPr>
                      <m:e>
                        <m:r>
                          <a:rPr lang="en-US" sz="2000" i="1">
                            <a:latin typeface="Cambria Math"/>
                          </a:rPr>
                          <m:t>𝐿</m:t>
                        </m:r>
                      </m:e>
                      <m:sub>
                        <m:r>
                          <a:rPr lang="en-US" sz="2000" i="1">
                            <a:latin typeface="Cambria Math"/>
                          </a:rPr>
                          <m:t>𝑖𝑛</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𝜆</m:t>
                            </m:r>
                          </m:e>
                          <m:sub>
                            <m:r>
                              <a:rPr lang="en-US" sz="2000" i="1">
                                <a:latin typeface="Cambria Math"/>
                              </a:rPr>
                              <m:t>𝑖𝑛</m:t>
                            </m:r>
                          </m:sub>
                        </m:sSub>
                      </m:num>
                      <m:den>
                        <m:sSub>
                          <m:sSubPr>
                            <m:ctrlPr>
                              <a:rPr lang="en-US" sz="2000" i="1">
                                <a:latin typeface="Cambria Math"/>
                              </a:rPr>
                            </m:ctrlPr>
                          </m:sSubPr>
                          <m:e>
                            <m:r>
                              <a:rPr lang="en-US" sz="2000" i="1">
                                <a:latin typeface="Cambria Math"/>
                              </a:rPr>
                              <m:t>𝐼</m:t>
                            </m:r>
                          </m:e>
                          <m:sub>
                            <m:r>
                              <a:rPr lang="en-US" sz="2000" i="1">
                                <a:latin typeface="Cambria Math"/>
                              </a:rPr>
                              <m:t>𝑛</m:t>
                            </m:r>
                          </m:sub>
                        </m:sSub>
                      </m:den>
                    </m:f>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𝑖𝑛</m:t>
                                </m:r>
                              </m:sub>
                            </m:sSub>
                          </m:den>
                        </m:f>
                      </m:e>
                    </m:func>
                  </m:oMath>
                </a14:m>
                <a:r>
                  <a:rPr lang="en-US" sz="2000" dirty="0">
                    <a:latin typeface="Times New Roman" pitchFamily="18" charset="0"/>
                    <a:cs typeface="Times New Roman" pitchFamily="18" charset="0"/>
                  </a:rPr>
                  <a:t>   H/m </a:t>
                </a:r>
                <a:r>
                  <a:rPr lang="en-US" sz="2000" dirty="0" smtClean="0">
                    <a:latin typeface="Times New Roman" pitchFamily="18" charset="0"/>
                    <a:cs typeface="Times New Roman" pitchFamily="18" charset="0"/>
                  </a:rPr>
                  <a:t>		(4)</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2819400" y="3810000"/>
                <a:ext cx="6248400" cy="1384610"/>
              </a:xfrm>
              <a:prstGeom prst="rect">
                <a:avLst/>
              </a:prstGeom>
              <a:blipFill rotWithShape="1">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a:p>
        </p:txBody>
      </p:sp>
      <p:sp>
        <p:nvSpPr>
          <p:cNvPr id="6" name="TextBox 5"/>
          <p:cNvSpPr txBox="1"/>
          <p:nvPr/>
        </p:nvSpPr>
        <p:spPr>
          <a:xfrm>
            <a:off x="-27373"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err="1">
                <a:latin typeface="Times New Roman" pitchFamily="18" charset="0"/>
                <a:cs typeface="Times New Roman" pitchFamily="18" charset="0"/>
              </a:rPr>
              <a:t>Untransposed</a:t>
            </a:r>
            <a:r>
              <a:rPr lang="en-US" sz="3200" dirty="0">
                <a:latin typeface="Times New Roman" pitchFamily="18" charset="0"/>
                <a:cs typeface="Times New Roman" pitchFamily="18" charset="0"/>
              </a:rPr>
              <a:t> Distribution Lines</a:t>
            </a:r>
            <a:endParaRPr lang="en-US" sz="32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13928879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 name="Picture 2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374" y="1543038"/>
            <a:ext cx="8114426" cy="4857762"/>
          </a:xfrm>
          <a:prstGeom prst="rect">
            <a:avLst/>
          </a:prstGeom>
        </p:spPr>
      </p:pic>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5" name="TextBox 4"/>
          <p:cNvSpPr txBox="1"/>
          <p:nvPr/>
        </p:nvSpPr>
        <p:spPr>
          <a:xfrm>
            <a:off x="5638800" y="6229290"/>
            <a:ext cx="1371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4.0</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120</a:t>
            </a:fld>
            <a:endParaRPr lang="en-US"/>
          </a:p>
        </p:txBody>
      </p:sp>
      <p:sp>
        <p:nvSpPr>
          <p:cNvPr id="9" name="TextBox 8"/>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01714345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76200" y="1905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2095328"/>
                <a:ext cx="8382000" cy="3924472"/>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With reference to Figure 4.0, the line-to-line voltages on the primary side of the transformer connection as a function of the ideal secondary side voltages is:</a:t>
                </a:r>
                <a:endParaRPr lang="en-US" dirty="0" smtClean="0"/>
              </a:p>
              <a:p>
                <a:pPr marL="457200" lvl="3" algn="ctr"/>
                <a:endParaRPr lang="en-US" sz="2400" i="1" dirty="0" smtClean="0">
                  <a:latin typeface="Cambria Math"/>
                </a:endParaRPr>
              </a:p>
              <a:p>
                <a:pPr marL="457200" lvl="3"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𝐴𝐵</m:t>
                                  </m:r>
                                </m:sub>
                              </m:sSub>
                            </m:e>
                          </m:mr>
                          <m:mr>
                            <m:e>
                              <m:sSub>
                                <m:sSubPr>
                                  <m:ctrlPr>
                                    <a:rPr lang="en-US" sz="2000" i="1">
                                      <a:latin typeface="Cambria Math"/>
                                    </a:rPr>
                                  </m:ctrlPr>
                                </m:sSubPr>
                                <m:e>
                                  <m:r>
                                    <a:rPr lang="en-US" sz="2000" i="1">
                                      <a:latin typeface="Cambria Math"/>
                                    </a:rPr>
                                    <m:t>𝑉</m:t>
                                  </m:r>
                                </m:e>
                                <m:sub>
                                  <m:r>
                                    <a:rPr lang="en-US" sz="2000" i="1">
                                      <a:latin typeface="Cambria Math"/>
                                    </a:rPr>
                                    <m:t>𝐵𝐶</m:t>
                                  </m:r>
                                </m:sub>
                              </m:sSub>
                            </m:e>
                          </m:mr>
                          <m:mr>
                            <m:e>
                              <m:sSub>
                                <m:sSubPr>
                                  <m:ctrlPr>
                                    <a:rPr lang="en-US" sz="2000" i="1">
                                      <a:latin typeface="Cambria Math"/>
                                    </a:rPr>
                                  </m:ctrlPr>
                                </m:sSubPr>
                                <m:e>
                                  <m:r>
                                    <a:rPr lang="en-US" sz="2000" i="1">
                                      <a:latin typeface="Cambria Math"/>
                                    </a:rPr>
                                    <m:t>𝑉</m:t>
                                  </m:r>
                                </m:e>
                                <m:sub>
                                  <m:r>
                                    <a:rPr lang="en-US" sz="2000" i="1">
                                      <a:latin typeface="Cambria Math"/>
                                    </a:rPr>
                                    <m:t>𝐶𝐴</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mr>
                          <m:mr>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m:t>
                                  </m:r>
                                </m:sub>
                              </m:sSub>
                            </m:e>
                          </m:mr>
                          <m:mr>
                            <m:e>
                              <m:sSub>
                                <m:sSubPr>
                                  <m:ctrlPr>
                                    <a:rPr lang="en-US" sz="2000" i="1">
                                      <a:latin typeface="Cambria Math"/>
                                    </a:rPr>
                                  </m:ctrlPr>
                                </m:sSubPr>
                                <m:e>
                                  <m:r>
                                    <a:rPr lang="en-US" sz="2000" i="1">
                                      <a:latin typeface="Cambria Math"/>
                                    </a:rPr>
                                    <m:t>𝑉𝑡</m:t>
                                  </m:r>
                                </m:e>
                                <m:sub>
                                  <m:r>
                                    <a:rPr lang="en-US" sz="2000" i="1">
                                      <a:latin typeface="Cambria Math"/>
                                    </a:rPr>
                                    <m:t>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𝑐</m:t>
                                  </m:r>
                                </m:sub>
                              </m:sSub>
                            </m:e>
                          </m:mr>
                        </m:m>
                      </m:e>
                    </m:d>
                  </m:oMath>
                </a14:m>
                <a:r>
                  <a:rPr lang="en-US" sz="2000" b="1" dirty="0" smtClean="0">
                    <a:solidFill>
                      <a:srgbClr val="FF0000"/>
                    </a:solidFill>
                  </a:rPr>
                  <a:t>          			      </a:t>
                </a:r>
                <a:r>
                  <a:rPr lang="en-US" sz="2000" dirty="0" smtClean="0">
                    <a:latin typeface="Times New Roman" pitchFamily="18" charset="0"/>
                    <a:cs typeface="Times New Roman" pitchFamily="18" charset="0"/>
                  </a:rPr>
                  <a:t>(13)</a:t>
                </a:r>
              </a:p>
              <a:p>
                <a:pPr marL="0" lvl="2"/>
                <a:endParaRPr lang="en-US" dirty="0"/>
              </a:p>
              <a:p>
                <a:pPr marL="0" lvl="2"/>
                <a:r>
                  <a:rPr lang="en-US" dirty="0" smtClean="0"/>
                  <a:t> </a:t>
                </a:r>
              </a:p>
              <a:p>
                <a:pPr marL="0" lvl="2"/>
                <a:r>
                  <a:rPr lang="en-US" sz="2400" dirty="0" smtClean="0">
                    <a:latin typeface="Times New Roman" pitchFamily="18" charset="0"/>
                    <a:cs typeface="Times New Roman" pitchFamily="18" charset="0"/>
                  </a:rPr>
                  <a:t>where  </a:t>
                </a:r>
                <a14:m>
                  <m:oMath xmlns:m="http://schemas.openxmlformats.org/officeDocument/2006/math">
                    <m:sSub>
                      <m:sSubPr>
                        <m:ctrlPr>
                          <a:rPr lang="en-US" sz="2400" i="1">
                            <a:latin typeface="Cambria Math"/>
                            <a:cs typeface="Times New Roman" pitchFamily="18" charset="0"/>
                          </a:rPr>
                        </m:ctrlPr>
                      </m:sSubPr>
                      <m:e>
                        <m:r>
                          <a:rPr lang="en-US" sz="2400">
                            <a:latin typeface="Cambria Math"/>
                            <a:cs typeface="Times New Roman" pitchFamily="18" charset="0"/>
                          </a:rPr>
                          <m:t>𝑛</m:t>
                        </m:r>
                      </m:e>
                      <m:sub>
                        <m:r>
                          <a:rPr lang="en-US" sz="2400">
                            <a:latin typeface="Cambria Math"/>
                            <a:cs typeface="Times New Roman" pitchFamily="18" charset="0"/>
                          </a:rPr>
                          <m:t>𝑡</m:t>
                        </m:r>
                      </m:sub>
                    </m:sSub>
                  </m:oMath>
                </a14:m>
                <a:r>
                  <a:rPr lang="en-US" sz="2400" dirty="0">
                    <a:latin typeface="Times New Roman" pitchFamily="18" charset="0"/>
                    <a:cs typeface="Times New Roman" pitchFamily="18" charset="0"/>
                  </a:rPr>
                  <a:t>  is the turns ratio defined as   </a:t>
                </a:r>
                <a14:m>
                  <m:oMath xmlns:m="http://schemas.openxmlformats.org/officeDocument/2006/math">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𝑉𝐿𝐿</m:t>
                            </m:r>
                          </m:e>
                          <m:sub>
                            <m:r>
                              <a:rPr lang="en-US" sz="2000" i="1">
                                <a:latin typeface="Cambria Math"/>
                              </a:rPr>
                              <m:t>𝑅𝑎𝑡𝑒𝑑</m:t>
                            </m:r>
                            <m:r>
                              <a:rPr lang="en-US" sz="2000" i="1">
                                <a:latin typeface="Cambria Math"/>
                              </a:rPr>
                              <m:t>_</m:t>
                            </m:r>
                            <m:r>
                              <a:rPr lang="en-US" sz="2000" i="1">
                                <a:latin typeface="Cambria Math"/>
                              </a:rPr>
                              <m:t>𝐻𝑖𝑔h</m:t>
                            </m:r>
                            <m:r>
                              <a:rPr lang="en-US" sz="2000" i="1">
                                <a:latin typeface="Cambria Math"/>
                              </a:rPr>
                              <m:t>_</m:t>
                            </m:r>
                            <m:r>
                              <a:rPr lang="en-US" sz="2000" i="1">
                                <a:latin typeface="Cambria Math"/>
                              </a:rPr>
                              <m:t>𝑆𝑖𝑑𝑒</m:t>
                            </m:r>
                          </m:sub>
                        </m:sSub>
                      </m:num>
                      <m:den>
                        <m:sSub>
                          <m:sSubPr>
                            <m:ctrlPr>
                              <a:rPr lang="en-US" sz="2000" i="1">
                                <a:latin typeface="Cambria Math"/>
                              </a:rPr>
                            </m:ctrlPr>
                          </m:sSubPr>
                          <m:e>
                            <m:r>
                              <a:rPr lang="en-US" sz="2000" i="1">
                                <a:latin typeface="Cambria Math"/>
                              </a:rPr>
                              <m:t>𝑉𝐿𝑁</m:t>
                            </m:r>
                          </m:e>
                          <m:sub>
                            <m:r>
                              <a:rPr lang="en-US" sz="2000" i="1">
                                <a:latin typeface="Cambria Math"/>
                              </a:rPr>
                              <m:t>𝑅𝑎𝑡𝑒𝑑</m:t>
                            </m:r>
                            <m:r>
                              <a:rPr lang="en-US" sz="2000" i="1">
                                <a:latin typeface="Cambria Math"/>
                              </a:rPr>
                              <m:t>_</m:t>
                            </m:r>
                            <m:r>
                              <a:rPr lang="en-US" sz="2000" i="1">
                                <a:latin typeface="Cambria Math"/>
                              </a:rPr>
                              <m:t>𝐿𝑜𝑤</m:t>
                            </m:r>
                            <m:r>
                              <a:rPr lang="en-US" sz="2000" i="1">
                                <a:latin typeface="Cambria Math"/>
                              </a:rPr>
                              <m:t>_</m:t>
                            </m:r>
                            <m:r>
                              <a:rPr lang="en-US" sz="2000" i="1">
                                <a:latin typeface="Cambria Math"/>
                              </a:rPr>
                              <m:t>𝑆𝑖𝑑𝑒</m:t>
                            </m:r>
                          </m:sub>
                        </m:sSub>
                      </m:den>
                    </m:f>
                  </m:oMath>
                </a14:m>
                <a:r>
                  <a:rPr lang="en-US" sz="2000" dirty="0" smtClean="0"/>
                  <a:t>     	</a:t>
                </a:r>
                <a:r>
                  <a:rPr lang="en-US" sz="2000" dirty="0" smtClean="0">
                    <a:latin typeface="Times New Roman" pitchFamily="18" charset="0"/>
                    <a:cs typeface="Times New Roman" pitchFamily="18" charset="0"/>
                  </a:rPr>
                  <a:t>(12)</a:t>
                </a:r>
              </a:p>
            </p:txBody>
          </p:sp>
        </mc:Choice>
        <mc:Fallback xmlns="">
          <p:sp>
            <p:nvSpPr>
              <p:cNvPr id="7" name="TextBox 6"/>
              <p:cNvSpPr txBox="1">
                <a:spLocks noRot="1" noChangeAspect="1" noMove="1" noResize="1" noEditPoints="1" noAdjustHandles="1" noChangeArrowheads="1" noChangeShapeType="1" noTextEdit="1"/>
              </p:cNvSpPr>
              <p:nvPr/>
            </p:nvSpPr>
            <p:spPr>
              <a:xfrm>
                <a:off x="457200" y="2095328"/>
                <a:ext cx="8382000" cy="3924472"/>
              </a:xfrm>
              <a:prstGeom prst="rect">
                <a:avLst/>
              </a:prstGeom>
              <a:blipFill rotWithShape="1">
                <a:blip r:embed="rId3"/>
                <a:stretch>
                  <a:fillRect l="-1091" t="-1242" r="-73" b="-170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121</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905165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963818"/>
                <a:ext cx="8229600" cy="4117537"/>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In </a:t>
                </a:r>
                <a:r>
                  <a:rPr lang="en-US" sz="2400" dirty="0">
                    <a:latin typeface="Times New Roman" pitchFamily="18" charset="0"/>
                    <a:cs typeface="Times New Roman" pitchFamily="18" charset="0"/>
                  </a:rPr>
                  <a:t>condensed form, </a:t>
                </a:r>
                <a:r>
                  <a:rPr lang="en-US" sz="2400" dirty="0" smtClean="0">
                    <a:latin typeface="Times New Roman" pitchFamily="18" charset="0"/>
                    <a:cs typeface="Times New Roman" pitchFamily="18" charset="0"/>
                  </a:rPr>
                  <a:t>(13) </a:t>
                </a:r>
                <a:r>
                  <a:rPr lang="en-US" sz="2400" dirty="0">
                    <a:latin typeface="Times New Roman" pitchFamily="18" charset="0"/>
                    <a:cs typeface="Times New Roman" pitchFamily="18" charset="0"/>
                  </a:rPr>
                  <a:t>is</a:t>
                </a:r>
              </a:p>
              <a:p>
                <a:pPr marL="457200" lvl="3"/>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(14)</a:t>
                </a:r>
              </a:p>
              <a:p>
                <a:pPr marL="0" lvl="2" algn="ctr"/>
                <a:endParaRPr lang="en-US" sz="2000" dirty="0">
                  <a:latin typeface="Times New Roman" pitchFamily="18" charset="0"/>
                  <a:cs typeface="Times New Roman" pitchFamily="18" charset="0"/>
                </a:endParaRPr>
              </a:p>
              <a:p>
                <a:pPr marL="0" lvl="2"/>
                <a:r>
                  <a:rPr lang="en-US" sz="2400" dirty="0" smtClean="0"/>
                  <a:t>	</a:t>
                </a:r>
                <a:r>
                  <a:rPr lang="en-US" sz="2400" dirty="0" smtClean="0">
                    <a:latin typeface="Times New Roman" pitchFamily="18" charset="0"/>
                    <a:cs typeface="Times New Roman" pitchFamily="18" charset="0"/>
                  </a:rPr>
                  <a:t>where</a:t>
                </a:r>
              </a:p>
              <a:p>
                <a:pPr marL="0" lvl="2"/>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r>
                          <a:rPr lang="en-US" sz="2000" i="1">
                            <a:latin typeface="Cambria Math"/>
                          </a:rPr>
                          <m:t>𝐴𝑉</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mr>
                          <m:mr>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(15)</a:t>
                </a:r>
                <a:endParaRPr lang="en-US" sz="2000" dirty="0">
                  <a:latin typeface="Times New Roman" pitchFamily="18" charset="0"/>
                  <a:cs typeface="Times New Roman" pitchFamily="18" charset="0"/>
                </a:endParaRPr>
              </a:p>
              <a:p>
                <a:pPr marL="0" lvl="2"/>
                <a:endParaRPr lang="en-US" sz="20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To get the line-to-neutral voltages from the line-to-line voltages, we apply the theory of symmetrical components.</a:t>
                </a:r>
              </a:p>
            </p:txBody>
          </p:sp>
        </mc:Choice>
        <mc:Fallback xmlns="">
          <p:sp>
            <p:nvSpPr>
              <p:cNvPr id="7" name="TextBox 6"/>
              <p:cNvSpPr txBox="1">
                <a:spLocks noRot="1" noChangeAspect="1" noMove="1" noResize="1" noEditPoints="1" noAdjustHandles="1" noChangeArrowheads="1" noChangeShapeType="1" noTextEdit="1"/>
              </p:cNvSpPr>
              <p:nvPr/>
            </p:nvSpPr>
            <p:spPr>
              <a:xfrm>
                <a:off x="533400" y="1963818"/>
                <a:ext cx="8229600" cy="4117537"/>
              </a:xfrm>
              <a:prstGeom prst="rect">
                <a:avLst/>
              </a:prstGeom>
              <a:blipFill rotWithShape="1">
                <a:blip r:embed="rId3"/>
                <a:stretch>
                  <a:fillRect l="-1037" t="-1183" b="-236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122</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134167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533400" y="2168604"/>
            <a:ext cx="8077200" cy="1107996"/>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known line-to-line voltages are transformed to their sequence voltages by:</a:t>
            </a:r>
          </a:p>
          <a:p>
            <a:pPr marL="342900" lvl="2" indent="-342900">
              <a:buFont typeface="Arial" pitchFamily="34" charset="0"/>
              <a:buChar char="•"/>
            </a:pPr>
            <a:endParaRPr lang="en-US" dirty="0" smtClean="0"/>
          </a:p>
        </p:txBody>
      </p:sp>
      <p:grpSp>
        <p:nvGrpSpPr>
          <p:cNvPr id="13" name="Group 12"/>
          <p:cNvGrpSpPr/>
          <p:nvPr/>
        </p:nvGrpSpPr>
        <p:grpSpPr>
          <a:xfrm>
            <a:off x="76200" y="3429000"/>
            <a:ext cx="8991600" cy="2524303"/>
            <a:chOff x="0" y="3276600"/>
            <a:chExt cx="9144000" cy="2524303"/>
          </a:xfrm>
        </p:grpSpPr>
        <mc:AlternateContent xmlns:mc="http://schemas.openxmlformats.org/markup-compatibility/2006" xmlns:a14="http://schemas.microsoft.com/office/drawing/2010/main">
          <mc:Choice Requires="a14">
            <p:sp>
              <p:nvSpPr>
                <p:cNvPr id="3" name="Rectangle 2"/>
                <p:cNvSpPr/>
                <p:nvPr/>
              </p:nvSpPr>
              <p:spPr>
                <a:xfrm>
                  <a:off x="0" y="3276600"/>
                  <a:ext cx="9144000" cy="400110"/>
                </a:xfrm>
                <a:prstGeom prst="rect">
                  <a:avLst/>
                </a:prstGeom>
              </p:spPr>
              <p:txBody>
                <a:bodyPr wrap="square">
                  <a:spAutoFit/>
                </a:bodyPr>
                <a:lstStyle/>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oMath>
                  </a14:m>
                  <a:r>
                    <a:rPr lang="en-US" sz="2000" dirty="0" smtClean="0"/>
                    <a:t>       		 </a:t>
                  </a:r>
                  <a:r>
                    <a:rPr lang="en-US" sz="2000" dirty="0" smtClean="0">
                      <a:latin typeface="Times New Roman" pitchFamily="18" charset="0"/>
                      <a:cs typeface="Times New Roman" pitchFamily="18" charset="0"/>
                    </a:rPr>
                    <a:t>(16)</a:t>
                  </a:r>
                  <a:endParaRPr lang="en-US" sz="20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0" y="3276600"/>
                  <a:ext cx="9144000" cy="400110"/>
                </a:xfrm>
                <a:prstGeom prst="rect">
                  <a:avLst/>
                </a:prstGeom>
                <a:blipFill rotWithShape="1">
                  <a:blip r:embed="rId3"/>
                  <a:stretch>
                    <a:fillRect t="-9231" b="-24615"/>
                  </a:stretch>
                </a:blipFill>
              </p:spPr>
              <p:txBody>
                <a:bodyPr/>
                <a:lstStyle/>
                <a:p>
                  <a:r>
                    <a:rPr lang="en-US">
                      <a:noFill/>
                    </a:rPr>
                    <a:t> </a:t>
                  </a:r>
                </a:p>
              </p:txBody>
            </p:sp>
          </mc:Fallback>
        </mc:AlternateContent>
        <p:grpSp>
          <p:nvGrpSpPr>
            <p:cNvPr id="10" name="Group 9"/>
            <p:cNvGrpSpPr/>
            <p:nvPr/>
          </p:nvGrpSpPr>
          <p:grpSpPr>
            <a:xfrm>
              <a:off x="992767" y="4114800"/>
              <a:ext cx="7236833" cy="1686103"/>
              <a:chOff x="2333991" y="4267200"/>
              <a:chExt cx="4140942" cy="1686103"/>
            </a:xfrm>
          </p:grpSpPr>
          <mc:AlternateContent xmlns:mc="http://schemas.openxmlformats.org/markup-compatibility/2006" xmlns:a14="http://schemas.microsoft.com/office/drawing/2010/main">
            <mc:Choice Requires="a14">
              <p:sp>
                <p:nvSpPr>
                  <p:cNvPr id="5" name="Rectangle 4"/>
                  <p:cNvSpPr/>
                  <p:nvPr/>
                </p:nvSpPr>
                <p:spPr>
                  <a:xfrm>
                    <a:off x="3487030" y="4267200"/>
                    <a:ext cx="1520681" cy="1686103"/>
                  </a:xfrm>
                  <a:prstGeom prst="rect">
                    <a:avLst/>
                  </a:prstGeom>
                </p:spPr>
                <p:txBody>
                  <a:bodyPr wrap="none">
                    <a:spAutoFit/>
                  </a:bodyPr>
                  <a:lstStyle/>
                  <a:p>
                    <a14:m>
                      <m:oMath xmlns:m="http://schemas.openxmlformats.org/officeDocument/2006/math">
                        <m:d>
                          <m:dPr>
                            <m:begChr m:val="["/>
                            <m:endChr m:val="]"/>
                            <m:ctrlPr>
                              <a:rPr lang="en-US" sz="2000" i="1" smtClean="0">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e>
                                  <m:sSub>
                                    <m:sSubPr>
                                      <m:ctrlPr>
                                        <a:rPr lang="en-US" sz="2000" i="1">
                                          <a:latin typeface="Cambria Math"/>
                                        </a:rPr>
                                      </m:ctrlPr>
                                    </m:sSubPr>
                                    <m:e>
                                      <m:r>
                                        <a:rPr lang="en-US" sz="2000" i="1">
                                          <a:latin typeface="Cambria Math"/>
                                        </a:rPr>
                                        <m:t>𝑎</m:t>
                                      </m:r>
                                    </m:e>
                                    <m:sub>
                                      <m:r>
                                        <a:rPr lang="en-US" sz="2000" i="1">
                                          <a:latin typeface="Cambria Math"/>
                                        </a:rPr>
                                        <m:t>𝑠</m:t>
                                      </m:r>
                                    </m:sub>
                                  </m:sSub>
                                </m:e>
                              </m:mr>
                              <m:mr>
                                <m:e>
                                  <m:r>
                                    <a:rPr lang="en-US" sz="2000" i="1">
                                      <a:latin typeface="Cambria Math"/>
                                    </a:rPr>
                                    <m:t>1</m:t>
                                  </m:r>
                                </m:e>
                                <m:e>
                                  <m:sSub>
                                    <m:sSubPr>
                                      <m:ctrlPr>
                                        <a:rPr lang="en-US" sz="2000" i="1">
                                          <a:latin typeface="Cambria Math"/>
                                        </a:rPr>
                                      </m:ctrlPr>
                                    </m:sSubPr>
                                    <m:e>
                                      <m:r>
                                        <a:rPr lang="en-US" sz="2000" i="1">
                                          <a:latin typeface="Cambria Math"/>
                                        </a:rPr>
                                        <m:t>𝑎</m:t>
                                      </m:r>
                                    </m:e>
                                    <m:sub>
                                      <m:r>
                                        <a:rPr lang="en-US" sz="2000" i="1">
                                          <a:latin typeface="Cambria Math"/>
                                        </a:rPr>
                                        <m:t>𝑠</m:t>
                                      </m:r>
                                    </m:sub>
                                  </m:sSub>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mr>
                            </m:m>
                          </m:e>
                        </m:d>
                      </m:oMath>
                    </a14:m>
                    <a:r>
                      <a:rPr lang="en-US" sz="2000" dirty="0" smtClean="0"/>
                      <a:t>     </a:t>
                    </a:r>
                  </a:p>
                  <a:p>
                    <a:endParaRPr lang="en-US" sz="2000" dirty="0"/>
                  </a:p>
                  <a:p>
                    <a:r>
                      <a:rPr lang="en-US" sz="2000" dirty="0" smtClean="0"/>
                      <a:t>      </a:t>
                    </a:r>
                    <a14:m>
                      <m:oMath xmlns:m="http://schemas.openxmlformats.org/officeDocument/2006/math">
                        <m:sSub>
                          <m:sSubPr>
                            <m:ctrlPr>
                              <a:rPr lang="en-US" sz="2000" i="1">
                                <a:latin typeface="Cambria Math"/>
                              </a:rPr>
                            </m:ctrlPr>
                          </m:sSubPr>
                          <m:e>
                            <m:r>
                              <a:rPr lang="en-US" sz="2000" b="0" i="1" smtClean="0">
                                <a:latin typeface="Cambria Math"/>
                              </a:rPr>
                              <m:t>𝑎</m:t>
                            </m:r>
                          </m:e>
                          <m:sub>
                            <m:r>
                              <a:rPr lang="en-US" sz="2000" i="1">
                                <a:latin typeface="Cambria Math"/>
                              </a:rPr>
                              <m:t>𝑠</m:t>
                            </m:r>
                          </m:sub>
                        </m:sSub>
                        <m:r>
                          <a:rPr lang="en-US" sz="2000" i="1">
                            <a:latin typeface="Cambria Math"/>
                          </a:rPr>
                          <m:t>=1.0</m:t>
                        </m:r>
                        <m:r>
                          <a:rPr lang="en-US" sz="2000" i="1" smtClean="0">
                            <a:latin typeface="Cambria Math"/>
                          </a:rPr>
                          <m:t>∠</m:t>
                        </m:r>
                        <m:r>
                          <a:rPr lang="en-US" sz="2000" b="0" i="1" smtClean="0">
                            <a:latin typeface="Cambria Math"/>
                          </a:rPr>
                          <m:t> 120</m:t>
                        </m:r>
                      </m:oMath>
                    </a14:m>
                    <a:endParaRPr lang="en-US" sz="2000" dirty="0"/>
                  </a:p>
                </p:txBody>
              </p:sp>
            </mc:Choice>
            <mc:Fallback xmlns="">
              <p:sp>
                <p:nvSpPr>
                  <p:cNvPr id="5" name="Rectangle 4"/>
                  <p:cNvSpPr>
                    <a:spLocks noRot="1" noChangeAspect="1" noMove="1" noResize="1" noEditPoints="1" noAdjustHandles="1" noChangeArrowheads="1" noChangeShapeType="1" noTextEdit="1"/>
                  </p:cNvSpPr>
                  <p:nvPr/>
                </p:nvSpPr>
                <p:spPr>
                  <a:xfrm>
                    <a:off x="3487030" y="4267200"/>
                    <a:ext cx="1520681" cy="1686103"/>
                  </a:xfrm>
                  <a:prstGeom prst="rect">
                    <a:avLst/>
                  </a:prstGeom>
                  <a:blipFill rotWithShape="1">
                    <a:blip r:embed="rId4"/>
                    <a:stretch>
                      <a:fillRect/>
                    </a:stretch>
                  </a:blipFill>
                </p:spPr>
                <p:txBody>
                  <a:bodyPr/>
                  <a:lstStyle/>
                  <a:p>
                    <a:r>
                      <a:rPr lang="en-US">
                        <a:noFill/>
                      </a:rPr>
                      <a:t> </a:t>
                    </a:r>
                  </a:p>
                </p:txBody>
              </p:sp>
            </mc:Fallback>
          </mc:AlternateContent>
          <p:sp>
            <p:nvSpPr>
              <p:cNvPr id="8" name="TextBox 7"/>
              <p:cNvSpPr txBox="1"/>
              <p:nvPr/>
            </p:nvSpPr>
            <p:spPr>
              <a:xfrm>
                <a:off x="2333991" y="4569767"/>
                <a:ext cx="990600" cy="461665"/>
              </a:xfrm>
              <a:prstGeom prst="rect">
                <a:avLst/>
              </a:prstGeom>
              <a:noFill/>
            </p:spPr>
            <p:txBody>
              <a:bodyPr wrap="square" rtlCol="0">
                <a:spAutoFit/>
              </a:bodyPr>
              <a:lstStyle/>
              <a:p>
                <a:r>
                  <a:rPr lang="en-US" sz="2400" dirty="0">
                    <a:latin typeface="Times New Roman" pitchFamily="18" charset="0"/>
                    <a:cs typeface="Times New Roman" pitchFamily="18" charset="0"/>
                  </a:rPr>
                  <a:t>where</a:t>
                </a:r>
              </a:p>
            </p:txBody>
          </p:sp>
          <p:sp>
            <p:nvSpPr>
              <p:cNvPr id="9" name="TextBox 8"/>
              <p:cNvSpPr txBox="1"/>
              <p:nvPr/>
            </p:nvSpPr>
            <p:spPr>
              <a:xfrm>
                <a:off x="5560533" y="4793306"/>
                <a:ext cx="914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(17)</a:t>
                </a:r>
                <a:endParaRPr lang="en-US" sz="2000" dirty="0">
                  <a:latin typeface="Times New Roman" pitchFamily="18" charset="0"/>
                  <a:cs typeface="Times New Roman" pitchFamily="18" charset="0"/>
                </a:endParaRPr>
              </a:p>
            </p:txBody>
          </p:sp>
        </p:grpSp>
      </p:grpSp>
      <p:sp>
        <p:nvSpPr>
          <p:cNvPr id="11" name="Slide Number Placeholder 10"/>
          <p:cNvSpPr>
            <a:spLocks noGrp="1"/>
          </p:cNvSpPr>
          <p:nvPr>
            <p:ph type="sldNum" sz="quarter" idx="12"/>
          </p:nvPr>
        </p:nvSpPr>
        <p:spPr/>
        <p:txBody>
          <a:bodyPr/>
          <a:lstStyle/>
          <a:p>
            <a:fld id="{B6F15528-21DE-4FAA-801E-634DDDAF4B2B}" type="slidenum">
              <a:rPr lang="en-US" smtClean="0"/>
              <a:pPr/>
              <a:t>123</a:t>
            </a:fld>
            <a:endParaRPr lang="en-US"/>
          </a:p>
        </p:txBody>
      </p:sp>
      <p:sp>
        <p:nvSpPr>
          <p:cNvPr id="12" name="TextBox 11"/>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06602538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780700"/>
                <a:ext cx="8229600" cy="4848700"/>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By definition the zero sequence line-to-line voltage is always zero. </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relationship between the positive sequence and negative sequence line-to-neutral and line-to-line voltages in matrix form is</a:t>
                </a:r>
                <a:endParaRPr lang="en-US" i="1" dirty="0" smtClean="0">
                  <a:latin typeface="Cambria Math"/>
                </a:endParaRPr>
              </a:p>
              <a:p>
                <a:pPr marL="0" lvl="2" algn="just"/>
                <a:r>
                  <a:rPr lang="en-US" sz="24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𝑉𝐿𝑁</m:t>
                                  </m:r>
                                </m:e>
                                <m:sub>
                                  <m:r>
                                    <a:rPr lang="en-US" sz="2000" i="1">
                                      <a:latin typeface="Cambria Math"/>
                                    </a:rPr>
                                    <m:t>0</m:t>
                                  </m:r>
                                </m:sub>
                              </m:sSub>
                            </m:e>
                          </m:mr>
                          <m:mr>
                            <m:e>
                              <m:sSub>
                                <m:sSubPr>
                                  <m:ctrlPr>
                                    <a:rPr lang="en-US" sz="2000" i="1">
                                      <a:latin typeface="Cambria Math"/>
                                    </a:rPr>
                                  </m:ctrlPr>
                                </m:sSubPr>
                                <m:e>
                                  <m:r>
                                    <a:rPr lang="en-US" sz="2000" i="1">
                                      <a:latin typeface="Cambria Math"/>
                                    </a:rPr>
                                    <m:t>𝑉𝐿𝑁</m:t>
                                  </m:r>
                                </m:e>
                                <m:sub>
                                  <m:r>
                                    <a:rPr lang="en-US" sz="2000" i="1">
                                      <a:latin typeface="Cambria Math"/>
                                    </a:rPr>
                                    <m:t>1</m:t>
                                  </m:r>
                                </m:sub>
                              </m:sSub>
                            </m:e>
                          </m:mr>
                          <m:mr>
                            <m:e>
                              <m:sSub>
                                <m:sSubPr>
                                  <m:ctrlPr>
                                    <a:rPr lang="en-US" sz="2000" i="1">
                                      <a:latin typeface="Cambria Math"/>
                                    </a:rPr>
                                  </m:ctrlPr>
                                </m:sSubPr>
                                <m:e>
                                  <m:r>
                                    <a:rPr lang="en-US" sz="2000" i="1">
                                      <a:latin typeface="Cambria Math"/>
                                    </a:rPr>
                                    <m:t>𝑉𝐿𝑁</m:t>
                                  </m:r>
                                </m:e>
                                <m:sub>
                                  <m:r>
                                    <a:rPr lang="en-US" sz="2000" i="1">
                                      <a:latin typeface="Cambria Math"/>
                                    </a:rPr>
                                    <m:t>2</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0</m:t>
                              </m:r>
                            </m:e>
                          </m:mr>
                          <m:mr>
                            <m:e>
                              <m:r>
                                <a:rPr lang="en-US" sz="2000" i="1">
                                  <a:latin typeface="Cambria Math"/>
                                </a:rPr>
                                <m:t>0</m:t>
                              </m:r>
                            </m:e>
                            <m:e>
                              <m:sSubSup>
                                <m:sSubSupPr>
                                  <m:ctrlPr>
                                    <a:rPr lang="en-US" sz="2000" i="1">
                                      <a:latin typeface="Cambria Math"/>
                                    </a:rPr>
                                  </m:ctrlPr>
                                </m:sSubSupPr>
                                <m:e>
                                  <m:r>
                                    <a:rPr lang="en-US" sz="2000" i="1">
                                      <a:latin typeface="Cambria Math"/>
                                    </a:rPr>
                                    <m:t>𝑡</m:t>
                                  </m:r>
                                </m:e>
                                <m:sub>
                                  <m:r>
                                    <a:rPr lang="en-US" sz="2000" i="1">
                                      <a:latin typeface="Cambria Math"/>
                                    </a:rPr>
                                    <m:t>𝑠</m:t>
                                  </m:r>
                                </m:sub>
                                <m:sup>
                                  <m:r>
                                    <a:rPr lang="en-US" sz="2000" i="1">
                                      <a:latin typeface="Cambria Math"/>
                                    </a:rPr>
                                    <m:t>∗</m:t>
                                  </m:r>
                                </m:sup>
                              </m:sSubSup>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𝑡</m:t>
                                  </m:r>
                                </m:e>
                                <m:sub>
                                  <m:r>
                                    <a:rPr lang="en-US" sz="2000" i="1">
                                      <a:latin typeface="Cambria Math"/>
                                    </a:rPr>
                                    <m:t>𝑠</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𝑉𝐿𝐿</m:t>
                                  </m:r>
                                </m:e>
                                <m:sub>
                                  <m:r>
                                    <a:rPr lang="en-US" sz="2000" i="1">
                                      <a:latin typeface="Cambria Math"/>
                                    </a:rPr>
                                    <m:t>0</m:t>
                                  </m:r>
                                </m:sub>
                              </m:sSub>
                            </m:e>
                          </m:mr>
                          <m:mr>
                            <m:e>
                              <m:sSub>
                                <m:sSubPr>
                                  <m:ctrlPr>
                                    <a:rPr lang="en-US" sz="2000" i="1">
                                      <a:latin typeface="Cambria Math"/>
                                    </a:rPr>
                                  </m:ctrlPr>
                                </m:sSubPr>
                                <m:e>
                                  <m:r>
                                    <a:rPr lang="en-US" sz="2000" i="1">
                                      <a:latin typeface="Cambria Math"/>
                                    </a:rPr>
                                    <m:t>𝑉𝐿𝐿</m:t>
                                  </m:r>
                                </m:e>
                                <m:sub>
                                  <m:r>
                                    <a:rPr lang="en-US" sz="2000" i="1">
                                      <a:latin typeface="Cambria Math"/>
                                    </a:rPr>
                                    <m:t>1</m:t>
                                  </m:r>
                                </m:sub>
                              </m:sSub>
                            </m:e>
                          </m:mr>
                          <m:mr>
                            <m:e>
                              <m:sSub>
                                <m:sSubPr>
                                  <m:ctrlPr>
                                    <a:rPr lang="en-US" sz="2000" i="1">
                                      <a:latin typeface="Cambria Math"/>
                                    </a:rPr>
                                  </m:ctrlPr>
                                </m:sSubPr>
                                <m:e>
                                  <m:r>
                                    <a:rPr lang="en-US" sz="2000" i="1">
                                      <a:latin typeface="Cambria Math"/>
                                    </a:rPr>
                                    <m:t>𝑉𝐿𝐿</m:t>
                                  </m:r>
                                </m:e>
                                <m:sub>
                                  <m:r>
                                    <a:rPr lang="en-US" sz="2000" i="1">
                                      <a:latin typeface="Cambria Math"/>
                                    </a:rPr>
                                    <m:t>2</m:t>
                                  </m:r>
                                </m:sub>
                              </m:sSub>
                            </m:e>
                          </m:mr>
                        </m:m>
                      </m:e>
                    </m:d>
                  </m:oMath>
                </a14:m>
                <a:r>
                  <a:rPr lang="en-US" sz="2000" dirty="0" smtClean="0"/>
                  <a:t>      </a:t>
                </a:r>
                <a:r>
                  <a:rPr lang="en-US" sz="2400" dirty="0" smtClean="0"/>
                  <a:t>			</a:t>
                </a:r>
                <a:r>
                  <a:rPr lang="en-US" sz="2000" dirty="0" smtClean="0">
                    <a:latin typeface="Times New Roman" pitchFamily="18" charset="0"/>
                    <a:cs typeface="Times New Roman" pitchFamily="18" charset="0"/>
                  </a:rPr>
                  <a:t>(18)</a:t>
                </a:r>
                <a:endParaRPr lang="en-US" sz="2000" dirty="0">
                  <a:latin typeface="Times New Roman" pitchFamily="18" charset="0"/>
                  <a:cs typeface="Times New Roman" pitchFamily="18" charset="0"/>
                </a:endParaRPr>
              </a:p>
              <a:p>
                <a:pPr marL="457200" lvl="3"/>
                <a:endParaRPr lang="en-US" sz="2400" dirty="0" smtClean="0"/>
              </a:p>
              <a:p>
                <a:pPr marL="0" lvl="2"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012</m:t>
                            </m:r>
                          </m:sub>
                        </m:sSub>
                      </m:e>
                    </m:d>
                    <m:r>
                      <a:rPr lang="en-US" sz="2000" i="1">
                        <a:latin typeface="Cambria Math"/>
                      </a:rPr>
                      <m:t>=</m:t>
                    </m:r>
                    <m:d>
                      <m:dPr>
                        <m:begChr m:val="["/>
                        <m:endChr m:val="]"/>
                        <m:ctrlPr>
                          <a:rPr lang="en-US" sz="2000" i="1">
                            <a:latin typeface="Cambria Math"/>
                          </a:rPr>
                        </m:ctrlPr>
                      </m:dPr>
                      <m:e>
                        <m:r>
                          <a:rPr lang="en-US" sz="2000" i="1">
                            <a:latin typeface="Cambria Math"/>
                          </a:rPr>
                          <m:t>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012</m:t>
                            </m:r>
                          </m:sub>
                        </m:sSub>
                      </m:e>
                    </m:d>
                  </m:oMath>
                </a14:m>
                <a:r>
                  <a:rPr lang="en-US" sz="2000" dirty="0" smtClean="0">
                    <a:latin typeface="Times New Roman" pitchFamily="18" charset="0"/>
                    <a:cs typeface="Times New Roman" pitchFamily="18" charset="0"/>
                  </a:rPr>
                  <a:t>                </a:t>
                </a:r>
                <a:r>
                  <a:rPr lang="en-US" sz="2400" dirty="0" smtClean="0"/>
                  <a:t>			</a:t>
                </a:r>
                <a:r>
                  <a:rPr lang="en-US" sz="2000" dirty="0" smtClean="0">
                    <a:latin typeface="Times New Roman" pitchFamily="18" charset="0"/>
                    <a:cs typeface="Times New Roman" pitchFamily="18" charset="0"/>
                  </a:rPr>
                  <a:t>(19)</a:t>
                </a:r>
                <a:endParaRPr lang="en-US" sz="2000" dirty="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0" lvl="2" algn="just"/>
                <a:r>
                  <a:rPr lang="en-US" sz="2400" dirty="0" smtClean="0">
                    <a:latin typeface="Times New Roman" pitchFamily="18" charset="0"/>
                    <a:cs typeface="Times New Roman" pitchFamily="18" charset="0"/>
                  </a:rPr>
                  <a:t>		where</a:t>
                </a:r>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cs typeface="Times New Roman" pitchFamily="18" charset="0"/>
                          </a:rPr>
                        </m:ctrlPr>
                      </m:sSubPr>
                      <m:e>
                        <m:r>
                          <a:rPr lang="en-US" sz="2000">
                            <a:latin typeface="Cambria Math"/>
                            <a:cs typeface="Times New Roman" pitchFamily="18" charset="0"/>
                          </a:rPr>
                          <m:t>𝑡</m:t>
                        </m:r>
                      </m:e>
                      <m:sub>
                        <m:r>
                          <a:rPr lang="en-US" sz="2000">
                            <a:latin typeface="Cambria Math"/>
                            <a:cs typeface="Times New Roman" pitchFamily="18" charset="0"/>
                          </a:rPr>
                          <m:t>𝑠</m:t>
                        </m:r>
                      </m:sub>
                    </m:sSub>
                    <m:r>
                      <a:rPr lang="en-US" sz="2000">
                        <a:latin typeface="Cambria Math"/>
                        <a:cs typeface="Times New Roman" pitchFamily="18" charset="0"/>
                      </a:rPr>
                      <m:t>=</m:t>
                    </m:r>
                    <m:f>
                      <m:fPr>
                        <m:ctrlPr>
                          <a:rPr lang="en-US" sz="2000" i="1">
                            <a:latin typeface="Cambria Math"/>
                            <a:cs typeface="Times New Roman" pitchFamily="18" charset="0"/>
                          </a:rPr>
                        </m:ctrlPr>
                      </m:fPr>
                      <m:num>
                        <m:r>
                          <a:rPr lang="en-US" sz="2000">
                            <a:latin typeface="Cambria Math"/>
                            <a:cs typeface="Times New Roman" pitchFamily="18" charset="0"/>
                          </a:rPr>
                          <m:t>1</m:t>
                        </m:r>
                      </m:num>
                      <m:den>
                        <m:rad>
                          <m:radPr>
                            <m:degHide m:val="on"/>
                            <m:ctrlPr>
                              <a:rPr lang="en-US" sz="2000" i="1">
                                <a:latin typeface="Cambria Math"/>
                                <a:cs typeface="Times New Roman" pitchFamily="18" charset="0"/>
                              </a:rPr>
                            </m:ctrlPr>
                          </m:radPr>
                          <m:deg/>
                          <m:e>
                            <m:r>
                              <a:rPr lang="en-US" sz="2000">
                                <a:latin typeface="Cambria Math"/>
                                <a:cs typeface="Times New Roman" pitchFamily="18" charset="0"/>
                              </a:rPr>
                              <m:t>3</m:t>
                            </m:r>
                          </m:e>
                        </m:rad>
                      </m:den>
                    </m:f>
                    <m:r>
                      <a:rPr lang="en-US" sz="2000" i="1" smtClean="0">
                        <a:latin typeface="Cambria Math"/>
                        <a:cs typeface="Times New Roman" pitchFamily="18" charset="0"/>
                      </a:rPr>
                      <m:t>∠</m:t>
                    </m:r>
                    <m:r>
                      <a:rPr lang="en-US" sz="2000" b="0" i="1" smtClean="0">
                        <a:latin typeface="Cambria Math"/>
                        <a:cs typeface="Times New Roman" pitchFamily="18" charset="0"/>
                      </a:rPr>
                      <m:t>30</m:t>
                    </m:r>
                  </m:oMath>
                </a14:m>
                <a:r>
                  <a:rPr lang="en-US" sz="20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(20)</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33400" y="1780700"/>
                <a:ext cx="8229600" cy="4848700"/>
              </a:xfrm>
              <a:prstGeom prst="rect">
                <a:avLst/>
              </a:prstGeom>
              <a:blipFill rotWithShape="1">
                <a:blip r:embed="rId3"/>
                <a:stretch>
                  <a:fillRect l="-1037" t="-1005" b="-37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124</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18605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609600" y="1551087"/>
                <a:ext cx="8382000" cy="5078313"/>
              </a:xfrm>
              <a:prstGeom prst="rect">
                <a:avLst/>
              </a:prstGeom>
              <a:noFill/>
            </p:spPr>
            <p:txBody>
              <a:bodyPr wrap="square" rtlCol="0">
                <a:spAutoFit/>
              </a:bodyPr>
              <a:lstStyle/>
              <a:p>
                <a:pPr marL="342900" lvl="2" indent="-342900">
                  <a:buFont typeface="Arial" pitchFamily="34" charset="0"/>
                  <a:buChar char="•"/>
                </a:pPr>
                <a:endParaRPr lang="en-US" sz="12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Since the  zero sequence line-to-line voltages is zero, the (1,1) term of </a:t>
                </a:r>
                <a14:m>
                  <m:oMath xmlns:m="http://schemas.openxmlformats.org/officeDocument/2006/math">
                    <m:d>
                      <m:dPr>
                        <m:begChr m:val="["/>
                        <m:endChr m:val="]"/>
                        <m:ctrlPr>
                          <a:rPr lang="en-US" sz="2400" i="1">
                            <a:latin typeface="Cambria Math"/>
                          </a:rPr>
                        </m:ctrlPr>
                      </m:dPr>
                      <m:e>
                        <m:r>
                          <a:rPr lang="en-US" sz="2400" i="1">
                            <a:latin typeface="Cambria Math"/>
                          </a:rPr>
                          <m:t>𝑇</m:t>
                        </m:r>
                      </m:e>
                    </m:d>
                  </m:oMath>
                </a14:m>
                <a:r>
                  <a:rPr lang="en-US"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can be taken as </a:t>
                </a:r>
                <a:r>
                  <a:rPr lang="en-US" sz="2400" dirty="0" smtClean="0">
                    <a:latin typeface="Times New Roman" pitchFamily="18" charset="0"/>
                    <a:cs typeface="Times New Roman" pitchFamily="18" charset="0"/>
                  </a:rPr>
                  <a:t>1.0. </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Knowing </a:t>
                </a:r>
                <a:r>
                  <a:rPr lang="en-US" sz="2400" dirty="0">
                    <a:latin typeface="Times New Roman" pitchFamily="18" charset="0"/>
                    <a:cs typeface="Times New Roman" pitchFamily="18" charset="0"/>
                  </a:rPr>
                  <a:t>the sequence line-to-neutral voltages, the equivalent line-to-neutral voltages can be determined.</a:t>
                </a: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The equivalent line-to-neutral voltages, as a function of the sequence line-to-neutral voltages, </a:t>
                </a:r>
                <a:r>
                  <a:rPr lang="en-US" sz="2400" dirty="0" smtClean="0">
                    <a:latin typeface="Times New Roman" pitchFamily="18" charset="0"/>
                    <a:cs typeface="Times New Roman" pitchFamily="18" charset="0"/>
                  </a:rPr>
                  <a:t>are</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012</m:t>
                            </m:r>
                          </m:sub>
                        </m:sSub>
                      </m:e>
                    </m:d>
                  </m:oMath>
                </a14:m>
                <a:r>
                  <a:rPr lang="en-US" sz="2000" dirty="0"/>
                  <a:t>	</a:t>
                </a:r>
                <a:r>
                  <a:rPr lang="en-US" sz="2000" dirty="0" smtClean="0"/>
                  <a:t>	</a:t>
                </a:r>
                <a:r>
                  <a:rPr lang="en-US" sz="2000" dirty="0" smtClean="0">
                    <a:latin typeface="Times New Roman" pitchFamily="18" charset="0"/>
                    <a:cs typeface="Times New Roman" pitchFamily="18" charset="0"/>
                  </a:rPr>
                  <a:t>(21)</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(19)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(21):</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r>
                          <a:rPr lang="en-US" sz="2000" i="1">
                            <a:latin typeface="Cambria Math"/>
                          </a:rPr>
                          <m:t>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012</m:t>
                            </m:r>
                          </m:sub>
                        </m:sSub>
                      </m:e>
                    </m:d>
                  </m:oMath>
                </a14:m>
                <a:r>
                  <a:rPr lang="en-US" sz="2000" b="1" dirty="0">
                    <a:solidFill>
                      <a:srgbClr val="FF0000"/>
                    </a:solidFill>
                  </a:rPr>
                  <a:t>	</a:t>
                </a:r>
                <a:r>
                  <a:rPr lang="en-US" sz="2000" b="1" dirty="0" smtClean="0">
                    <a:solidFill>
                      <a:srgbClr val="FF0000"/>
                    </a:solidFill>
                  </a:rPr>
                  <a:t>	</a:t>
                </a:r>
                <a:r>
                  <a:rPr lang="en-US" sz="2000" dirty="0" smtClean="0">
                    <a:latin typeface="Times New Roman" pitchFamily="18" charset="0"/>
                    <a:cs typeface="Times New Roman" pitchFamily="18" charset="0"/>
                  </a:rPr>
                  <a:t>(22)</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09600" y="1551087"/>
                <a:ext cx="8382000" cy="5078313"/>
              </a:xfrm>
              <a:prstGeom prst="rect">
                <a:avLst/>
              </a:prstGeom>
              <a:blipFill rotWithShape="1">
                <a:blip r:embed="rId3"/>
                <a:stretch>
                  <a:fillRect l="-94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125</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06474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399" y="1676400"/>
                <a:ext cx="8229601" cy="4661084"/>
              </a:xfrm>
              <a:prstGeom prst="rect">
                <a:avLst/>
              </a:prstGeom>
              <a:noFill/>
            </p:spPr>
            <p:txBody>
              <a:bodyPr wrap="square" rtlCol="0">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(16)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(22):</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0" lvl="2" algn="ctr"/>
                <a:endParaRPr lang="en-US" sz="2400" i="1" dirty="0" smtClean="0">
                  <a:latin typeface="Cambria Math"/>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smtClean="0">
                            <a:solidFill>
                              <a:schemeClr val="tx1"/>
                            </a:solidFill>
                            <a:latin typeface="Cambria Math"/>
                          </a:rPr>
                        </m:ctrlPr>
                      </m:dPr>
                      <m:e>
                        <m:sSub>
                          <m:sSubPr>
                            <m:ctrlPr>
                              <a:rPr lang="en-US" sz="2000" i="1">
                                <a:solidFill>
                                  <a:schemeClr val="tx1"/>
                                </a:solidFill>
                                <a:latin typeface="Cambria Math"/>
                              </a:rPr>
                            </m:ctrlPr>
                          </m:sSubPr>
                          <m:e>
                            <m:r>
                              <a:rPr lang="en-US" sz="2000" b="0" i="1">
                                <a:solidFill>
                                  <a:schemeClr val="tx1"/>
                                </a:solidFill>
                                <a:latin typeface="Cambria Math"/>
                              </a:rPr>
                              <m:t>𝑉𝐿𝐿</m:t>
                            </m:r>
                          </m:e>
                          <m:sub>
                            <m:r>
                              <a:rPr lang="en-US" sz="2000" b="0" i="1">
                                <a:solidFill>
                                  <a:schemeClr val="tx1"/>
                                </a:solidFill>
                                <a:latin typeface="Cambria Math"/>
                              </a:rPr>
                              <m:t>𝐴𝐵𝐶</m:t>
                            </m:r>
                          </m:sub>
                        </m:sSub>
                      </m:e>
                    </m:d>
                  </m:oMath>
                </a14:m>
                <a:r>
                  <a:rPr lang="en-US" sz="2000" dirty="0" smtClean="0">
                    <a:solidFill>
                      <a:schemeClr val="tx1"/>
                    </a:solidFill>
                  </a:rPr>
                  <a:t>    			    	</a:t>
                </a:r>
                <a:r>
                  <a:rPr lang="en-US" sz="2000" dirty="0" smtClean="0">
                    <a:latin typeface="Times New Roman" pitchFamily="18" charset="0"/>
                    <a:cs typeface="Times New Roman" pitchFamily="18" charset="0"/>
                  </a:rPr>
                  <a:t>(23)</a:t>
                </a:r>
              </a:p>
              <a:p>
                <a:pPr marL="0" lvl="1" indent="-457200" algn="ctr"/>
                <a:r>
                  <a:rPr lang="en-US" sz="2000" dirty="0" smtClean="0">
                    <a:latin typeface="Times New Roman" pitchFamily="18" charset="0"/>
                    <a:cs typeface="Times New Roman" pitchFamily="18" charset="0"/>
                  </a:rPr>
                  <a:t>where </a:t>
                </a:r>
                <a:r>
                  <a:rPr lang="en-US" sz="2000" b="1" dirty="0" smtClean="0">
                    <a:solidFill>
                      <a:srgbClr val="FF0000"/>
                    </a:solidFill>
                  </a:rPr>
                  <a:t> </a:t>
                </a:r>
                <a14:m>
                  <m:oMath xmlns:m="http://schemas.openxmlformats.org/officeDocument/2006/math">
                    <m:d>
                      <m:dPr>
                        <m:begChr m:val="["/>
                        <m:endChr m:val="]"/>
                        <m:ctrlPr>
                          <a:rPr lang="en-US" sz="2000" i="1">
                            <a:latin typeface="Cambria Math"/>
                          </a:rPr>
                        </m:ctrlPr>
                      </m:dPr>
                      <m:e>
                        <m:r>
                          <a:rPr lang="en-US" sz="2000" i="1">
                            <a:latin typeface="Cambria Math"/>
                          </a:rPr>
                          <m:t>𝑊</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r>
                          <a:rPr lang="en-US" sz="2000" i="1">
                            <a:latin typeface="Cambria Math"/>
                          </a:rPr>
                          <m:t>𝑇</m:t>
                        </m:r>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2</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2</m:t>
                              </m:r>
                            </m:e>
                          </m:mr>
                        </m:m>
                      </m:e>
                    </m:d>
                  </m:oMath>
                </a14:m>
                <a:r>
                  <a:rPr lang="en-US" sz="2000" dirty="0" smtClean="0"/>
                  <a:t>    		</a:t>
                </a:r>
                <a:r>
                  <a:rPr lang="en-US" sz="2000" dirty="0" smtClean="0">
                    <a:latin typeface="Times New Roman" pitchFamily="18" charset="0"/>
                    <a:cs typeface="Times New Roman" pitchFamily="18" charset="0"/>
                  </a:rPr>
                  <a:t>(24)</a:t>
                </a:r>
                <a:endParaRPr lang="en-US" sz="20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(24) </a:t>
                </a:r>
                <a:r>
                  <a:rPr lang="en-US" sz="2400" dirty="0">
                    <a:latin typeface="Times New Roman" pitchFamily="18" charset="0"/>
                    <a:cs typeface="Times New Roman" pitchFamily="18" charset="0"/>
                  </a:rPr>
                  <a:t>provides a method for computing the equivalent line-to-neutral voltages from knowledge of line-to-line </a:t>
                </a:r>
                <a:r>
                  <a:rPr lang="en-US" sz="2400" dirty="0" smtClean="0">
                    <a:latin typeface="Times New Roman" pitchFamily="18" charset="0"/>
                    <a:cs typeface="Times New Roman" pitchFamily="18" charset="0"/>
                  </a:rPr>
                  <a:t>voltages.</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b="1" dirty="0" smtClean="0">
                  <a:solidFill>
                    <a:srgbClr val="FF0000"/>
                  </a:solidFill>
                </a:endParaRPr>
              </a:p>
              <a:p>
                <a:pPr marL="0" lvl="2"/>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533399" y="1676400"/>
                <a:ext cx="8229601" cy="4661084"/>
              </a:xfrm>
              <a:prstGeom prst="rect">
                <a:avLst/>
              </a:prstGeom>
              <a:blipFill rotWithShape="1">
                <a:blip r:embed="rId3"/>
                <a:stretch>
                  <a:fillRect l="-962" r="-88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126</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128744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2209800"/>
                <a:ext cx="8305801" cy="389164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Equation (14) </a:t>
                </a:r>
                <a:r>
                  <a:rPr lang="en-US" sz="2400" dirty="0">
                    <a:latin typeface="Times New Roman" pitchFamily="18" charset="0"/>
                    <a:cs typeface="Times New Roman" pitchFamily="18" charset="0"/>
                  </a:rPr>
                  <a:t>can now be substituted into equation </a:t>
                </a:r>
                <a:r>
                  <a:rPr lang="en-US" sz="2400" dirty="0" smtClean="0">
                    <a:latin typeface="Times New Roman" pitchFamily="18" charset="0"/>
                    <a:cs typeface="Times New Roman" pitchFamily="18" charset="0"/>
                  </a:rPr>
                  <a:t>(24).</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(25)</a:t>
                </a:r>
                <a:endParaRPr lang="en-US" sz="2000" dirty="0">
                  <a:latin typeface="Times New Roman" pitchFamily="18" charset="0"/>
                  <a:cs typeface="Times New Roman" pitchFamily="18" charset="0"/>
                </a:endParaRPr>
              </a:p>
              <a:p>
                <a:pPr marL="457200" lvl="3" algn="ctr"/>
                <a:endParaRPr lang="en-US" sz="2000" dirty="0"/>
              </a:p>
              <a:p>
                <a:pPr marL="0" lvl="2" algn="ctr"/>
                <a:r>
                  <a:rPr lang="en-US" sz="2000" dirty="0">
                    <a:latin typeface="Times New Roman" pitchFamily="18" charset="0"/>
                    <a:cs typeface="Times New Roman" pitchFamily="18" charset="0"/>
                  </a:rPr>
                  <a:t>where</a:t>
                </a:r>
                <a:r>
                  <a:rPr lang="en-US" sz="2000" b="1" dirty="0">
                    <a:solidFill>
                      <a:srgbClr val="FF0000"/>
                    </a:solidFill>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𝐴𝑉</m:t>
                        </m:r>
                      </m:e>
                    </m:d>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2</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2</m:t>
                              </m:r>
                            </m:e>
                          </m:mr>
                          <m:mr>
                            <m:e>
                              <m:r>
                                <a:rPr lang="en-US" sz="2000" i="1">
                                  <a:latin typeface="Cambria Math"/>
                                </a:rPr>
                                <m:t>2</m:t>
                              </m:r>
                            </m:e>
                            <m:e>
                              <m:r>
                                <a:rPr lang="en-US" sz="2000" i="1">
                                  <a:latin typeface="Cambria Math"/>
                                </a:rPr>
                                <m:t>1</m:t>
                              </m:r>
                            </m:e>
                            <m:e>
                              <m:r>
                                <a:rPr lang="en-US" sz="2000" i="1">
                                  <a:latin typeface="Cambria Math"/>
                                </a:rPr>
                                <m:t>0</m:t>
                              </m:r>
                            </m:e>
                          </m:mr>
                        </m:m>
                      </m:e>
                    </m:d>
                  </m:oMath>
                </a14:m>
                <a:r>
                  <a:rPr lang="en-US" sz="2000" b="1" dirty="0">
                    <a:solidFill>
                      <a:srgbClr val="FF0000"/>
                    </a:solidFill>
                  </a:rPr>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(26)</a:t>
                </a:r>
              </a:p>
              <a:p>
                <a:pPr marL="0" lvl="2" algn="ctr"/>
                <a:endParaRPr lang="en-US" sz="2000" b="1" dirty="0" smtClean="0">
                  <a:solidFill>
                    <a:srgbClr val="FF0000"/>
                  </a:solidFill>
                </a:endParaRPr>
              </a:p>
              <a:p>
                <a:pPr marL="342900" lvl="2" indent="-342900">
                  <a:buFont typeface="Arial" pitchFamily="34" charset="0"/>
                  <a:buChar char="•"/>
                </a:pPr>
                <a:endParaRPr lang="en-US" sz="2000" dirty="0" smtClean="0"/>
              </a:p>
              <a:p>
                <a:pPr marL="457200" lvl="2" indent="-457200">
                  <a:buFont typeface="Wingdings" pitchFamily="2" charset="2"/>
                  <a:buChar char="Ø"/>
                </a:pPr>
                <a:r>
                  <a:rPr lang="en-US" sz="2400" dirty="0" smtClean="0">
                    <a:latin typeface="Times New Roman" pitchFamily="18" charset="0"/>
                    <a:cs typeface="Times New Roman" pitchFamily="18" charset="0"/>
                  </a:rPr>
                  <a:t>Equation (26) </a:t>
                </a:r>
                <a:r>
                  <a:rPr lang="en-US" sz="2400" dirty="0">
                    <a:latin typeface="Times New Roman" pitchFamily="18" charset="0"/>
                    <a:cs typeface="Times New Roman" pitchFamily="18" charset="0"/>
                  </a:rPr>
                  <a:t>defines the generalized </a:t>
                </a:r>
                <a14:m>
                  <m:oMath xmlns:m="http://schemas.openxmlformats.org/officeDocument/2006/math">
                    <m:r>
                      <a:rPr lang="en-US" sz="2400" i="1" dirty="0">
                        <a:latin typeface="Cambria Math"/>
                      </a:rPr>
                      <m:t>[</m:t>
                    </m:r>
                    <m:r>
                      <a:rPr lang="en-US" sz="2400" i="1" dirty="0">
                        <a:latin typeface="Cambria Math"/>
                      </a:rPr>
                      <m:t>𝑎</m:t>
                    </m:r>
                    <m:r>
                      <a:rPr lang="en-US" sz="2400" i="1" dirty="0">
                        <a:latin typeface="Cambria Math"/>
                      </a:rPr>
                      <m:t>]</m:t>
                    </m:r>
                  </m:oMath>
                </a14:m>
                <a:r>
                  <a:rPr lang="en-US" sz="2400" dirty="0">
                    <a:latin typeface="Times New Roman" pitchFamily="18" charset="0"/>
                    <a:cs typeface="Times New Roman" pitchFamily="18" charset="0"/>
                  </a:rPr>
                  <a:t> matrix for the delta-grounded wye step-down </a:t>
                </a:r>
                <a:r>
                  <a:rPr lang="en-US" sz="2400" dirty="0" smtClean="0">
                    <a:latin typeface="Times New Roman" pitchFamily="18" charset="0"/>
                    <a:cs typeface="Times New Roman" pitchFamily="18" charset="0"/>
                  </a:rPr>
                  <a:t>connection.</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200" y="2209800"/>
                <a:ext cx="8305801" cy="3891643"/>
              </a:xfrm>
              <a:prstGeom prst="rect">
                <a:avLst/>
              </a:prstGeom>
              <a:blipFill rotWithShape="1">
                <a:blip r:embed="rId3"/>
                <a:stretch>
                  <a:fillRect l="-954" t="-1254" b="-266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127</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528214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228600" y="2286000"/>
                <a:ext cx="8686800" cy="3071097"/>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ideal secondary voltages as a function of the secondary line-to-ground voltages and the secondary line currents are</a:t>
                </a:r>
                <a:r>
                  <a:rPr lang="en-US" sz="2400" dirty="0" smtClean="0">
                    <a:latin typeface="Times New Roman" pitchFamily="18" charset="0"/>
                    <a:cs typeface="Times New Roman" pitchFamily="18" charset="0"/>
                  </a:rPr>
                  <a:t>:</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(27)</a:t>
                </a:r>
              </a:p>
              <a:p>
                <a:pPr marL="457200" lvl="3" algn="ctr"/>
                <a:endParaRPr lang="en-US" sz="2000" dirty="0"/>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b="1" dirty="0" smtClean="0">
                    <a:solidFill>
                      <a:srgbClr val="FF0000"/>
                    </a:solidFill>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r>
                      <a:rPr lang="en-US" sz="2000" i="1">
                        <a:latin typeface="Cambria Math"/>
                      </a:rPr>
                      <m:t>=</m:t>
                    </m:r>
                    <m:d>
                      <m:dPr>
                        <m:begChr m:val="["/>
                        <m:endChr m:val="]"/>
                        <m:ctrlPr>
                          <a:rPr lang="en-US" sz="2000" i="1" smtClean="0">
                            <a:solidFill>
                              <a:schemeClr val="tx1"/>
                            </a:solidFill>
                            <a:latin typeface="Cambria Math"/>
                          </a:rPr>
                        </m:ctrlPr>
                      </m:dPr>
                      <m:e>
                        <m:m>
                          <m:mPr>
                            <m:mcs>
                              <m:mc>
                                <m:mcPr>
                                  <m:count m:val="3"/>
                                  <m:mcJc m:val="center"/>
                                </m:mcPr>
                              </m:mc>
                            </m:mcs>
                            <m:ctrlPr>
                              <a:rPr lang="en-US" sz="2000" i="1">
                                <a:solidFill>
                                  <a:schemeClr val="tx1"/>
                                </a:solidFill>
                                <a:latin typeface="Cambria Math"/>
                              </a:rPr>
                            </m:ctrlPr>
                          </m:mPr>
                          <m:mr>
                            <m:e>
                              <m:sSub>
                                <m:sSubPr>
                                  <m:ctrlPr>
                                    <a:rPr lang="en-US" sz="2000" i="1">
                                      <a:solidFill>
                                        <a:schemeClr val="tx1"/>
                                      </a:solidFill>
                                      <a:latin typeface="Cambria Math"/>
                                    </a:rPr>
                                  </m:ctrlPr>
                                </m:sSubPr>
                                <m:e>
                                  <m:r>
                                    <a:rPr lang="en-US" sz="2000" b="0" i="1">
                                      <a:solidFill>
                                        <a:schemeClr val="tx1"/>
                                      </a:solidFill>
                                      <a:latin typeface="Cambria Math"/>
                                    </a:rPr>
                                    <m:t>𝑍𝑡</m:t>
                                  </m:r>
                                </m:e>
                                <m:sub>
                                  <m:r>
                                    <a:rPr lang="en-US" sz="2000" b="0" i="1">
                                      <a:solidFill>
                                        <a:schemeClr val="tx1"/>
                                      </a:solidFill>
                                      <a:latin typeface="Cambria Math"/>
                                    </a:rPr>
                                    <m:t>𝑎</m:t>
                                  </m:r>
                                </m:sub>
                              </m:sSub>
                            </m:e>
                            <m:e>
                              <m:r>
                                <a:rPr lang="en-US" sz="2000" b="0" i="1">
                                  <a:solidFill>
                                    <a:schemeClr val="tx1"/>
                                  </a:solidFill>
                                  <a:latin typeface="Cambria Math"/>
                                </a:rPr>
                                <m:t>0</m:t>
                              </m:r>
                            </m:e>
                            <m:e>
                              <m:r>
                                <a:rPr lang="en-US" sz="2000" b="0" i="1">
                                  <a:solidFill>
                                    <a:schemeClr val="tx1"/>
                                  </a:solidFill>
                                  <a:latin typeface="Cambria Math"/>
                                </a:rPr>
                                <m:t>0</m:t>
                              </m:r>
                            </m:e>
                          </m:mr>
                          <m:mr>
                            <m:e>
                              <m:r>
                                <a:rPr lang="en-US" sz="2000" b="0" i="1">
                                  <a:solidFill>
                                    <a:schemeClr val="tx1"/>
                                  </a:solidFill>
                                  <a:latin typeface="Cambria Math"/>
                                </a:rPr>
                                <m:t>0</m:t>
                              </m:r>
                            </m:e>
                            <m:e>
                              <m:sSub>
                                <m:sSubPr>
                                  <m:ctrlPr>
                                    <a:rPr lang="en-US" sz="2000" i="1">
                                      <a:solidFill>
                                        <a:schemeClr val="tx1"/>
                                      </a:solidFill>
                                      <a:latin typeface="Cambria Math"/>
                                    </a:rPr>
                                  </m:ctrlPr>
                                </m:sSubPr>
                                <m:e>
                                  <m:r>
                                    <a:rPr lang="en-US" sz="2000" b="0" i="1">
                                      <a:solidFill>
                                        <a:schemeClr val="tx1"/>
                                      </a:solidFill>
                                      <a:latin typeface="Cambria Math"/>
                                    </a:rPr>
                                    <m:t>𝑍𝑡</m:t>
                                  </m:r>
                                </m:e>
                                <m:sub>
                                  <m:r>
                                    <a:rPr lang="en-US" sz="2000" b="0" i="1">
                                      <a:solidFill>
                                        <a:schemeClr val="tx1"/>
                                      </a:solidFill>
                                      <a:latin typeface="Cambria Math"/>
                                    </a:rPr>
                                    <m:t>𝑏</m:t>
                                  </m:r>
                                </m:sub>
                              </m:sSub>
                            </m:e>
                            <m:e>
                              <m:r>
                                <a:rPr lang="en-US" sz="2000" b="0" i="1">
                                  <a:solidFill>
                                    <a:schemeClr val="tx1"/>
                                  </a:solidFill>
                                  <a:latin typeface="Cambria Math"/>
                                </a:rPr>
                                <m:t>0</m:t>
                              </m:r>
                            </m:e>
                          </m:mr>
                          <m:mr>
                            <m:e>
                              <m:r>
                                <a:rPr lang="en-US" sz="2000" b="0" i="1">
                                  <a:solidFill>
                                    <a:schemeClr val="tx1"/>
                                  </a:solidFill>
                                  <a:latin typeface="Cambria Math"/>
                                </a:rPr>
                                <m:t>0</m:t>
                              </m:r>
                            </m:e>
                            <m:e>
                              <m:r>
                                <a:rPr lang="en-US" sz="2000" b="0" i="1">
                                  <a:solidFill>
                                    <a:schemeClr val="tx1"/>
                                  </a:solidFill>
                                  <a:latin typeface="Cambria Math"/>
                                </a:rPr>
                                <m:t>0</m:t>
                              </m:r>
                            </m:e>
                            <m:e>
                              <m:sSub>
                                <m:sSubPr>
                                  <m:ctrlPr>
                                    <a:rPr lang="en-US" sz="2000" i="1">
                                      <a:solidFill>
                                        <a:schemeClr val="tx1"/>
                                      </a:solidFill>
                                      <a:latin typeface="Cambria Math"/>
                                    </a:rPr>
                                  </m:ctrlPr>
                                </m:sSubPr>
                                <m:e>
                                  <m:r>
                                    <a:rPr lang="en-US" sz="2000" b="0" i="1">
                                      <a:solidFill>
                                        <a:schemeClr val="tx1"/>
                                      </a:solidFill>
                                      <a:latin typeface="Cambria Math"/>
                                    </a:rPr>
                                    <m:t>𝑍𝑡</m:t>
                                  </m:r>
                                </m:e>
                                <m:sub>
                                  <m:r>
                                    <a:rPr lang="en-US" sz="2000" b="0" i="1">
                                      <a:solidFill>
                                        <a:schemeClr val="tx1"/>
                                      </a:solidFill>
                                      <a:latin typeface="Cambria Math"/>
                                    </a:rPr>
                                    <m:t>𝑐</m:t>
                                  </m:r>
                                </m:sub>
                              </m:sSub>
                            </m:e>
                          </m:mr>
                        </m:m>
                      </m:e>
                    </m:d>
                  </m:oMath>
                </a14:m>
                <a:r>
                  <a:rPr lang="en-US" sz="2000" dirty="0" smtClean="0">
                    <a:solidFill>
                      <a:schemeClr val="tx1"/>
                    </a:solidFill>
                  </a:rPr>
                  <a:t>     	</a:t>
                </a:r>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28)</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28600" y="2286000"/>
                <a:ext cx="8686800" cy="3071097"/>
              </a:xfrm>
              <a:prstGeom prst="rect">
                <a:avLst/>
              </a:prstGeom>
              <a:blipFill rotWithShape="1">
                <a:blip r:embed="rId3"/>
                <a:stretch>
                  <a:fillRect l="-982" t="-158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128</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60521507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533400" y="1826063"/>
                <a:ext cx="8305800" cy="4117537"/>
              </a:xfrm>
              <a:prstGeom prst="rect">
                <a:avLst/>
              </a:prstGeom>
              <a:noFill/>
            </p:spPr>
            <p:txBody>
              <a:bodyPr wrap="square" rtlCol="0">
                <a:spAutoFit/>
              </a:bodyPr>
              <a:lstStyle/>
              <a:p>
                <a:pPr marL="342900" lvl="2" indent="-342900">
                  <a:buFont typeface="Arial" pitchFamily="34" charset="0"/>
                  <a:buChar char="•"/>
                </a:pPr>
                <a:endParaRPr lang="en-US" sz="2000" dirty="0"/>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(27)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(25).</a:t>
                </a:r>
                <a:endParaRPr lang="en-US" sz="2400" dirty="0">
                  <a:latin typeface="Times New Roman" pitchFamily="18" charset="0"/>
                  <a:cs typeface="Times New Roman" pitchFamily="18" charset="0"/>
                </a:endParaRPr>
              </a:p>
              <a:p>
                <a:endParaRPr lang="en-US" dirty="0"/>
              </a:p>
              <a:p>
                <a:r>
                  <a:rPr lang="en-US" sz="2400" dirty="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e>
                    </m:d>
                  </m:oMath>
                </a14:m>
                <a:endParaRPr lang="en-US" sz="2000" dirty="0" smtClean="0"/>
              </a:p>
              <a:p>
                <a:endParaRPr lang="en-US" sz="2000" dirty="0"/>
              </a:p>
              <a:p>
                <a:pPr lvl="1"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(29)</a:t>
                </a:r>
              </a:p>
              <a:p>
                <a:pPr lvl="1" algn="ctr"/>
                <a:endParaRPr lang="en-US" sz="2400" dirty="0">
                  <a:latin typeface="Times New Roman" pitchFamily="18" charset="0"/>
                  <a:cs typeface="Times New Roman" pitchFamily="18" charset="0"/>
                </a:endParaRPr>
              </a:p>
              <a:p>
                <a:pPr marL="457200" lvl="3" algn="ctr"/>
                <a:endParaRPr lang="en-US" sz="2400" dirty="0" smtClean="0"/>
              </a:p>
              <a:p>
                <a:pPr marL="457200" lvl="3"/>
                <a:r>
                  <a:rPr lang="en-US" sz="2400" dirty="0">
                    <a:latin typeface="Times New Roman" pitchFamily="18" charset="0"/>
                    <a:cs typeface="Times New Roman" pitchFamily="18" charset="0"/>
                  </a:rPr>
                  <a:t>where</a:t>
                </a:r>
                <a:endParaRPr lang="en-US" sz="2400" dirty="0" smtClean="0">
                  <a:latin typeface="Times New Roman" pitchFamily="18" charset="0"/>
                  <a:cs typeface="Times New Roman" pitchFamily="18" charset="0"/>
                </a:endParaRPr>
              </a:p>
              <a:p>
                <a:pPr marL="0" lvl="1" indent="-457200"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𝑏</m:t>
                                  </m:r>
                                </m:sub>
                              </m:sSub>
                            </m:e>
                            <m:e>
                              <m:sSub>
                                <m:sSubPr>
                                  <m:ctrlPr>
                                    <a:rPr lang="en-US" sz="2000" i="1">
                                      <a:latin typeface="Cambria Math"/>
                                    </a:rPr>
                                  </m:ctrlPr>
                                </m:sSubPr>
                                <m:e>
                                  <m:r>
                                    <a:rPr lang="en-US" sz="2000" i="1">
                                      <a:latin typeface="Cambria Math"/>
                                    </a:rPr>
                                    <m:t>𝑍𝑡</m:t>
                                  </m:r>
                                </m:e>
                                <m:sub>
                                  <m:r>
                                    <a:rPr lang="en-US" sz="2000" i="1">
                                      <a:latin typeface="Cambria Math"/>
                                    </a:rPr>
                                    <m:t>𝑐</m:t>
                                  </m:r>
                                </m:sub>
                              </m:sSub>
                            </m:e>
                          </m:mr>
                          <m:mr>
                            <m:e>
                              <m:sSub>
                                <m:sSubPr>
                                  <m:ctrlPr>
                                    <a:rPr lang="en-US" sz="2000" i="1">
                                      <a:latin typeface="Cambria Math"/>
                                    </a:rPr>
                                  </m:ctrlPr>
                                </m:sSubPr>
                                <m:e>
                                  <m:r>
                                    <a:rPr lang="en-US" sz="2000" i="1">
                                      <a:latin typeface="Cambria Math"/>
                                    </a:rPr>
                                    <m:t>𝑍𝑡</m:t>
                                  </m:r>
                                </m:e>
                                <m:sub>
                                  <m:r>
                                    <a:rPr lang="en-US" sz="2000" i="1">
                                      <a:latin typeface="Cambria Math"/>
                                    </a:rPr>
                                    <m:t>𝑎</m:t>
                                  </m:r>
                                </m:sub>
                              </m:sSub>
                            </m:e>
                            <m:e>
                              <m:r>
                                <a:rPr lang="en-US" sz="2000" i="1">
                                  <a:latin typeface="Cambria Math"/>
                                </a:rPr>
                                <m:t>0</m:t>
                              </m:r>
                            </m:e>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𝑐</m:t>
                                  </m:r>
                                </m:sub>
                              </m:sSub>
                            </m:e>
                          </m:mr>
                          <m:mr>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𝑎</m:t>
                                  </m:r>
                                </m:sub>
                              </m:sSub>
                            </m:e>
                            <m:e>
                              <m:sSub>
                                <m:sSubPr>
                                  <m:ctrlPr>
                                    <a:rPr lang="en-US" sz="2000" i="1">
                                      <a:latin typeface="Cambria Math"/>
                                    </a:rPr>
                                  </m:ctrlPr>
                                </m:sSubPr>
                                <m:e>
                                  <m:r>
                                    <a:rPr lang="en-US" sz="2000" i="1">
                                      <a:latin typeface="Cambria Math"/>
                                    </a:rPr>
                                    <m:t>𝑍𝑡</m:t>
                                  </m:r>
                                </m:e>
                                <m:sub>
                                  <m:r>
                                    <a:rPr lang="en-US" sz="2000" i="1">
                                      <a:latin typeface="Cambria Math"/>
                                    </a:rPr>
                                    <m:t>𝑏</m:t>
                                  </m:r>
                                </m:sub>
                              </m:sSub>
                            </m:e>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(30)</a:t>
                </a:r>
                <a:endParaRPr lang="en-US" sz="2000" dirty="0">
                  <a:latin typeface="Times New Roman" pitchFamily="18" charset="0"/>
                  <a:cs typeface="Times New Roman"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33400" y="1826063"/>
                <a:ext cx="8305800" cy="4117537"/>
              </a:xfrm>
              <a:prstGeom prst="rect">
                <a:avLst/>
              </a:prstGeom>
              <a:blipFill rotWithShape="1">
                <a:blip r:embed="rId2"/>
                <a:stretch>
                  <a:fillRect l="-10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129</a:t>
            </a:fld>
            <a:endParaRPr lang="en-US"/>
          </a:p>
        </p:txBody>
      </p:sp>
      <p:sp>
        <p:nvSpPr>
          <p:cNvPr id="5" name="TextBox 4"/>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0395223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419523"/>
            <a:ext cx="8839200" cy="3170099"/>
          </a:xfrm>
          <a:prstGeom prst="rect">
            <a:avLst/>
          </a:prstGeom>
          <a:noFill/>
        </p:spPr>
        <p:txBody>
          <a:bodyPr wrap="square" rtlCol="0">
            <a:spAutoFit/>
          </a:bodyPr>
          <a:lstStyle/>
          <a:p>
            <a:pPr marL="342900" indent="-342900"/>
            <a:endParaRPr lang="en-US" sz="2800" dirty="0" smtClean="0"/>
          </a:p>
          <a:p>
            <a:pPr marL="342900" indent="-342900">
              <a:buFont typeface="Wingdings" pitchFamily="2" charset="2"/>
              <a:buChar char="Ø"/>
            </a:pPr>
            <a:r>
              <a:rPr lang="en-US" sz="2400" dirty="0" smtClean="0">
                <a:latin typeface="Times New Roman" pitchFamily="18" charset="0"/>
                <a:cs typeface="Times New Roman" pitchFamily="18" charset="0"/>
              </a:rPr>
              <a:t>Assumptions:</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800100" lvl="1" indent="-342900">
              <a:buFont typeface="Wingdings" pitchFamily="2" charset="2"/>
              <a:buChar char="Ø"/>
            </a:pPr>
            <a:r>
              <a:rPr lang="en-US" sz="2000" dirty="0" smtClean="0">
                <a:latin typeface="Times New Roman" pitchFamily="18" charset="0"/>
                <a:cs typeface="Times New Roman" pitchFamily="18" charset="0"/>
              </a:rPr>
              <a:t>Inductive reactance will be at a frequency of 60 Hz.</a:t>
            </a:r>
          </a:p>
          <a:p>
            <a:pPr marL="800100" lvl="1" indent="-342900">
              <a:buFont typeface="Wingdings" pitchFamily="2" charset="2"/>
              <a:buChar char="Ø"/>
            </a:pPr>
            <a:r>
              <a:rPr lang="en-US" sz="2000" dirty="0" smtClean="0">
                <a:latin typeface="Times New Roman" pitchFamily="18" charset="0"/>
                <a:cs typeface="Times New Roman" pitchFamily="18" charset="0"/>
              </a:rPr>
              <a:t>Length of the conductor is one mile.</a:t>
            </a:r>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pPr marL="800100" lvl="1"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self and mutual impedances are given by:</a:t>
            </a:r>
          </a:p>
          <a:p>
            <a:pPr marL="342900" indent="-342900"/>
            <a:endParaRPr lang="en-US" dirty="0" smtClean="0"/>
          </a:p>
          <a:p>
            <a:pPr marL="342900" indent="-342900"/>
            <a:endParaRPr lang="en-US" dirty="0"/>
          </a:p>
        </p:txBody>
      </p:sp>
      <mc:AlternateContent xmlns:mc="http://schemas.openxmlformats.org/markup-compatibility/2006" xmlns:a14="http://schemas.microsoft.com/office/drawing/2010/main">
        <mc:Choice Requires="a14">
          <p:sp>
            <p:nvSpPr>
              <p:cNvPr id="7" name="Rectangle 6"/>
              <p:cNvSpPr/>
              <p:nvPr/>
            </p:nvSpPr>
            <p:spPr>
              <a:xfrm>
                <a:off x="2743200" y="4419600"/>
                <a:ext cx="6477000" cy="1999073"/>
              </a:xfrm>
              <a:prstGeom prst="rect">
                <a:avLst/>
              </a:prstGeom>
            </p:spPr>
            <p:txBody>
              <a:bodyPr wrap="square">
                <a:spAutoFit/>
              </a:bodyPr>
              <a:lstStyle/>
              <a:p>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r>
                      <a:rPr lang="en-US" sz="2000" i="1">
                        <a:latin typeface="Cambria Math"/>
                      </a:rPr>
                      <m:t>𝑗</m:t>
                    </m:r>
                    <m:r>
                      <a:rPr lang="en-US" sz="2000" i="1">
                        <a:latin typeface="Cambria Math"/>
                      </a:rPr>
                      <m:t>0.12134×</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(6)</a:t>
                </a:r>
              </a:p>
              <a:p>
                <a:endParaRPr lang="en-US" sz="2000" dirty="0" smtClean="0">
                  <a:latin typeface="Times New Roman" pitchFamily="18" charset="0"/>
                  <a:cs typeface="Times New Roman" pitchFamily="18" charset="0"/>
                </a:endParaRPr>
              </a:p>
              <a:p>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r>
                      <a:rPr lang="en-US" sz="2000" i="1">
                        <a:latin typeface="Cambria Math"/>
                      </a:rPr>
                      <m:t>𝑗</m:t>
                    </m:r>
                    <m:r>
                      <a:rPr lang="en-US" sz="2000" i="1">
                        <a:latin typeface="Cambria Math"/>
                      </a:rPr>
                      <m:t>0.12134×</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(7)</a:t>
                </a:r>
                <a:endParaRPr lang="en-US" sz="2000" dirty="0">
                  <a:latin typeface="Times New Roman" pitchFamily="18" charset="0"/>
                  <a:cs typeface="Times New Roman" pitchFamily="18" charset="0"/>
                </a:endParaRPr>
              </a:p>
              <a:p>
                <a:endParaRPr lang="en-US" sz="2000" dirty="0" smtClean="0"/>
              </a:p>
              <a:p>
                <a:endParaRPr lang="en-US" sz="2000" dirty="0"/>
              </a:p>
            </p:txBody>
          </p:sp>
        </mc:Choice>
        <mc:Fallback xmlns="">
          <p:sp>
            <p:nvSpPr>
              <p:cNvPr id="7" name="Rectangle 6"/>
              <p:cNvSpPr>
                <a:spLocks noRot="1" noChangeAspect="1" noMove="1" noResize="1" noEditPoints="1" noAdjustHandles="1" noChangeArrowheads="1" noChangeShapeType="1" noTextEdit="1"/>
              </p:cNvSpPr>
              <p:nvPr/>
            </p:nvSpPr>
            <p:spPr>
              <a:xfrm>
                <a:off x="2743200" y="4419600"/>
                <a:ext cx="6477000" cy="1999073"/>
              </a:xfrm>
              <a:prstGeom prst="rect">
                <a:avLst/>
              </a:prstGeom>
              <a:blipFill rotWithShape="1">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sp>
        <p:nvSpPr>
          <p:cNvPr id="6" name="TextBox 5"/>
          <p:cNvSpPr txBox="1"/>
          <p:nvPr/>
        </p:nvSpPr>
        <p:spPr>
          <a:xfrm>
            <a:off x="-27373"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err="1">
                <a:latin typeface="Times New Roman" pitchFamily="18" charset="0"/>
                <a:cs typeface="Times New Roman" pitchFamily="18" charset="0"/>
              </a:rPr>
              <a:t>Untransposed</a:t>
            </a:r>
            <a:r>
              <a:rPr lang="en-US" sz="3200" dirty="0">
                <a:latin typeface="Times New Roman" pitchFamily="18" charset="0"/>
                <a:cs typeface="Times New Roman" pitchFamily="18" charset="0"/>
              </a:rPr>
              <a:t> Distribution Lines</a:t>
            </a:r>
            <a:endParaRPr lang="en-US" sz="32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884195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585828"/>
                <a:ext cx="8382000" cy="4814972"/>
              </a:xfrm>
              <a:prstGeom prst="rect">
                <a:avLst/>
              </a:prstGeom>
              <a:noFill/>
            </p:spPr>
            <p:txBody>
              <a:bodyPr wrap="square" rtlCol="0">
                <a:spAutoFit/>
              </a:bodyPr>
              <a:lstStyle/>
              <a:p>
                <a:pPr marL="342900" lvl="2" indent="-342900">
                  <a:buFont typeface="Arial" pitchFamily="34" charset="0"/>
                  <a:buChar char="•"/>
                </a:pPr>
                <a:endParaRPr lang="en-US" sz="20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the generalized </a:t>
                </a:r>
                <a14:m>
                  <m:oMath xmlns:m="http://schemas.openxmlformats.org/officeDocument/2006/math">
                    <m:r>
                      <a:rPr lang="en-US" sz="2400" dirty="0">
                        <a:latin typeface="Cambria Math"/>
                        <a:cs typeface="Times New Roman" pitchFamily="18" charset="0"/>
                      </a:rPr>
                      <m:t>[</m:t>
                    </m:r>
                    <m:r>
                      <a:rPr lang="en-US" sz="2400" dirty="0">
                        <a:latin typeface="Cambria Math"/>
                        <a:cs typeface="Times New Roman" pitchFamily="18" charset="0"/>
                      </a:rPr>
                      <m:t>𝐴</m:t>
                    </m:r>
                    <m:r>
                      <a:rPr lang="en-US" sz="2400" dirty="0">
                        <a:latin typeface="Cambria Math"/>
                        <a:cs typeface="Times New Roman" pitchFamily="18" charset="0"/>
                      </a:rPr>
                      <m:t>]</m:t>
                    </m:r>
                  </m:oMath>
                </a14:m>
                <a:r>
                  <a:rPr lang="en-US" sz="2400" dirty="0">
                    <a:latin typeface="Times New Roman" pitchFamily="18" charset="0"/>
                    <a:cs typeface="Times New Roman" pitchFamily="18" charset="0"/>
                  </a:rPr>
                  <a:t> and </a:t>
                </a:r>
                <a14:m>
                  <m:oMath xmlns:m="http://schemas.openxmlformats.org/officeDocument/2006/math">
                    <m:r>
                      <a:rPr lang="en-US" sz="2400" dirty="0">
                        <a:latin typeface="Cambria Math"/>
                        <a:cs typeface="Times New Roman" pitchFamily="18" charset="0"/>
                      </a:rPr>
                      <m:t>[</m:t>
                    </m:r>
                    <m:r>
                      <a:rPr lang="en-US" sz="2400" dirty="0">
                        <a:latin typeface="Cambria Math"/>
                        <a:cs typeface="Times New Roman" pitchFamily="18" charset="0"/>
                      </a:rPr>
                      <m:t>𝐵</m:t>
                    </m:r>
                    <m:r>
                      <a:rPr lang="en-US" sz="2400" dirty="0">
                        <a:latin typeface="Cambria Math"/>
                        <a:cs typeface="Times New Roman" pitchFamily="18" charset="0"/>
                      </a:rPr>
                      <m:t>]</m:t>
                    </m:r>
                  </m:oMath>
                </a14:m>
                <a:r>
                  <a:rPr lang="en-US" sz="2400" dirty="0">
                    <a:latin typeface="Times New Roman" pitchFamily="18" charset="0"/>
                    <a:cs typeface="Times New Roman" pitchFamily="18" charset="0"/>
                  </a:rPr>
                  <a:t> matrices, we solve equation </a:t>
                </a:r>
                <a:r>
                  <a:rPr lang="en-US" sz="2400" dirty="0" smtClean="0">
                    <a:latin typeface="Times New Roman" pitchFamily="18" charset="0"/>
                    <a:cs typeface="Times New Roman" pitchFamily="18" charset="0"/>
                  </a:rPr>
                  <a:t>(14) </a:t>
                </a:r>
                <a:r>
                  <a:rPr lang="en-US" sz="2400" dirty="0">
                    <a:latin typeface="Times New Roman" pitchFamily="18" charset="0"/>
                    <a:cs typeface="Times New Roman" pitchFamily="18" charset="0"/>
                  </a:rPr>
                  <a:t>for the ideal secondary </a:t>
                </a:r>
                <a:r>
                  <a:rPr lang="en-US" sz="2400" dirty="0" smtClean="0">
                    <a:latin typeface="Times New Roman" pitchFamily="18" charset="0"/>
                    <a:cs typeface="Times New Roman" pitchFamily="18" charset="0"/>
                  </a:rPr>
                  <a:t>voltages.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45720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smtClean="0">
                            <a:solidFill>
                              <a:schemeClr val="tx1"/>
                            </a:solidFill>
                            <a:latin typeface="Cambria Math"/>
                          </a:rPr>
                        </m:ctrlPr>
                      </m:dPr>
                      <m:e>
                        <m:sSub>
                          <m:sSubPr>
                            <m:ctrlPr>
                              <a:rPr lang="en-US" sz="2000" i="1">
                                <a:solidFill>
                                  <a:schemeClr val="tx1"/>
                                </a:solidFill>
                                <a:latin typeface="Cambria Math"/>
                              </a:rPr>
                            </m:ctrlPr>
                          </m:sSubPr>
                          <m:e>
                            <m:r>
                              <a:rPr lang="en-US" sz="2000" b="0" i="1">
                                <a:solidFill>
                                  <a:schemeClr val="tx1"/>
                                </a:solidFill>
                                <a:latin typeface="Cambria Math"/>
                              </a:rPr>
                              <m:t>𝑉𝐿𝐿</m:t>
                            </m:r>
                          </m:e>
                          <m:sub>
                            <m:r>
                              <a:rPr lang="en-US" sz="2000" b="0" i="1">
                                <a:solidFill>
                                  <a:schemeClr val="tx1"/>
                                </a:solidFill>
                                <a:latin typeface="Cambria Math"/>
                              </a:rPr>
                              <m:t>𝐴𝐵𝐶</m:t>
                            </m:r>
                          </m:sub>
                        </m:sSub>
                      </m:e>
                    </m:d>
                  </m:oMath>
                </a14:m>
                <a:r>
                  <a:rPr lang="en-US" sz="2000" dirty="0" smtClean="0">
                    <a:solidFill>
                      <a:schemeClr val="tx1"/>
                    </a:solidFill>
                  </a:rPr>
                  <a:t>     		</a:t>
                </a:r>
                <a:r>
                  <a:rPr lang="en-US" sz="2000" dirty="0" smtClean="0">
                    <a:solidFill>
                      <a:schemeClr val="tx1"/>
                    </a:solidFill>
                    <a:latin typeface="Times New Roman" pitchFamily="18" charset="0"/>
                    <a:cs typeface="Times New Roman" pitchFamily="18" charset="0"/>
                  </a:rPr>
                  <a:t>(31)</a:t>
                </a:r>
              </a:p>
              <a:p>
                <a:pPr marL="457200" lvl="3" algn="ctr"/>
                <a:endParaRPr lang="en-US" dirty="0" smtClean="0">
                  <a:solidFill>
                    <a:srgbClr val="FF0000"/>
                  </a:solidFill>
                </a:endParaRPr>
              </a:p>
              <a:p>
                <a:pPr marL="457200" lvl="3" algn="ctr"/>
                <a:endParaRPr lang="en-US"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The line-to-line voltages as a function of the equivalent line-to-neutral voltages are: </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oMath>
                </a14:m>
                <a:r>
                  <a:rPr lang="en-US" sz="2000" dirty="0" smtClean="0"/>
                  <a:t>     		</a:t>
                </a:r>
                <a:r>
                  <a:rPr lang="en-US" sz="2000" dirty="0" smtClean="0">
                    <a:latin typeface="Times New Roman" pitchFamily="18" charset="0"/>
                    <a:cs typeface="Times New Roman" pitchFamily="18" charset="0"/>
                  </a:rPr>
                  <a:t>(32)</a:t>
                </a:r>
                <a:endParaRPr lang="en-US" sz="2000" dirty="0">
                  <a:latin typeface="Times New Roman" pitchFamily="18" charset="0"/>
                  <a:cs typeface="Times New Roman" pitchFamily="18" charset="0"/>
                </a:endParaRPr>
              </a:p>
              <a:p>
                <a:pPr marL="0" lvl="2" algn="ctr"/>
                <a:endParaRPr lang="en-US" sz="2000" dirty="0"/>
              </a:p>
              <a:p>
                <a:pPr marL="0" lvl="2" algn="ct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𝐷</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1</m:t>
                              </m:r>
                            </m:e>
                          </m:mr>
                        </m:m>
                      </m:e>
                    </m:d>
                  </m:oMath>
                </a14:m>
                <a:r>
                  <a:rPr lang="en-US" sz="2000" dirty="0" smtClean="0"/>
                  <a:t>     		</a:t>
                </a:r>
                <a:r>
                  <a:rPr lang="en-US" sz="2000" dirty="0" smtClean="0">
                    <a:latin typeface="Times New Roman" pitchFamily="18" charset="0"/>
                    <a:cs typeface="Times New Roman" pitchFamily="18" charset="0"/>
                  </a:rPr>
                  <a:t>(33)</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33400" y="1585828"/>
                <a:ext cx="8382000" cy="4814972"/>
              </a:xfrm>
              <a:prstGeom prst="rect">
                <a:avLst/>
              </a:prstGeom>
              <a:blipFill rotWithShape="1">
                <a:blip r:embed="rId3"/>
                <a:stretch>
                  <a:fillRect l="-101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130</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162485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762000" y="1725071"/>
                <a:ext cx="7924800" cy="4599529"/>
              </a:xfrm>
              <a:prstGeom prst="rect">
                <a:avLst/>
              </a:prstGeom>
            </p:spPr>
            <p:txBody>
              <a:bodyPr wrap="square">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Substituting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(32)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(31) </a:t>
                </a:r>
                <a:r>
                  <a:rPr lang="en-US" sz="2400" dirty="0">
                    <a:latin typeface="Times New Roman" pitchFamily="18" charset="0"/>
                    <a:cs typeface="Times New Roman" pitchFamily="18" charset="0"/>
                  </a:rPr>
                  <a:t>we </a:t>
                </a:r>
                <a:r>
                  <a:rPr lang="en-US" sz="2400" dirty="0" smtClean="0">
                    <a:latin typeface="Times New Roman" pitchFamily="18" charset="0"/>
                    <a:cs typeface="Times New Roman" pitchFamily="18" charset="0"/>
                  </a:rPr>
                  <a:t>get:</a:t>
                </a:r>
              </a:p>
              <a:p>
                <a:pPr marL="0" lvl="2"/>
                <a:endParaRPr lang="en-US"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oMath>
                </a14:m>
                <a:r>
                  <a:rPr lang="en-US" sz="2000" dirty="0"/>
                  <a:t>     </a:t>
                </a:r>
                <a:r>
                  <a:rPr lang="en-US" sz="2000" dirty="0" smtClean="0"/>
                  <a:t>	</a:t>
                </a:r>
                <a:r>
                  <a:rPr lang="en-US" sz="2000" dirty="0" smtClean="0">
                    <a:latin typeface="Times New Roman" pitchFamily="18" charset="0"/>
                    <a:cs typeface="Times New Roman" pitchFamily="18" charset="0"/>
                  </a:rPr>
                  <a:t>(34)</a:t>
                </a:r>
              </a:p>
              <a:p>
                <a:pPr marL="0" lvl="2" algn="ctr"/>
                <a:endParaRPr lang="en-US" sz="2000" dirty="0"/>
              </a:p>
              <a:p>
                <a:pPr marL="0" lvl="2" algn="ctr"/>
                <a:r>
                  <a:rPr lang="en-US" sz="2000" dirty="0">
                    <a:latin typeface="Times New Roman" pitchFamily="18" charset="0"/>
                    <a:cs typeface="Times New Roman" pitchFamily="18" charset="0"/>
                  </a:rPr>
                  <a:t>where</a:t>
                </a:r>
                <a:r>
                  <a:rPr lang="en-US" sz="2000" b="1" dirty="0">
                    <a:solidFill>
                      <a:srgbClr val="FF0000"/>
                    </a:solidFill>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𝐷</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0</m:t>
                              </m:r>
                            </m:e>
                            <m:e>
                              <m:r>
                                <a:rPr lang="en-US" sz="2000" i="1">
                                  <a:latin typeface="Cambria Math"/>
                                </a:rPr>
                                <m:t>1</m:t>
                              </m:r>
                            </m:e>
                          </m:mr>
                        </m:m>
                      </m:e>
                    </m:d>
                  </m:oMath>
                </a14:m>
                <a:r>
                  <a:rPr lang="en-US" sz="2000" b="1" dirty="0">
                    <a:solidFill>
                      <a:srgbClr val="FF0000"/>
                    </a:solidFill>
                  </a:rPr>
                  <a:t>     </a:t>
                </a:r>
                <a:r>
                  <a:rPr lang="en-US" sz="2000" b="1" dirty="0" smtClean="0">
                    <a:solidFill>
                      <a:srgbClr val="FF0000"/>
                    </a:solidFill>
                  </a:rPr>
                  <a:t>	</a:t>
                </a:r>
                <a:r>
                  <a:rPr lang="en-US" sz="2000" dirty="0" smtClean="0">
                    <a:latin typeface="Times New Roman" pitchFamily="18" charset="0"/>
                    <a:cs typeface="Times New Roman" pitchFamily="18" charset="0"/>
                  </a:rPr>
                  <a:t>(35)</a:t>
                </a:r>
              </a:p>
              <a:p>
                <a:pPr marL="0" lvl="2" algn="ctr"/>
                <a:endParaRPr lang="en-US" sz="2400" dirty="0" smtClean="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Substitute equations </a:t>
                </a:r>
                <a:r>
                  <a:rPr lang="en-US" sz="2400" dirty="0" smtClean="0">
                    <a:latin typeface="Times New Roman" pitchFamily="18" charset="0"/>
                    <a:cs typeface="Times New Roman" pitchFamily="18" charset="0"/>
                  </a:rPr>
                  <a:t>(27)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(34)</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oMath>
                </a14:m>
                <a:r>
                  <a:rPr lang="en-US" sz="2000" b="1" dirty="0">
                    <a:solidFill>
                      <a:srgbClr val="FF0000"/>
                    </a:solidFill>
                  </a:rPr>
                  <a:t>  		</a:t>
                </a:r>
                <a:r>
                  <a:rPr lang="en-US" sz="2000" dirty="0" smtClean="0">
                    <a:latin typeface="Times New Roman" pitchFamily="18" charset="0"/>
                    <a:cs typeface="Times New Roman" pitchFamily="18" charset="0"/>
                  </a:rPr>
                  <a:t>(36)</a:t>
                </a:r>
                <a:endParaRPr lang="en-US" sz="2000" dirty="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762000" y="1725071"/>
                <a:ext cx="7924800" cy="4599529"/>
              </a:xfrm>
              <a:prstGeom prst="rect">
                <a:avLst/>
              </a:prstGeom>
              <a:blipFill rotWithShape="1">
                <a:blip r:embed="rId2"/>
                <a:stretch>
                  <a:fillRect l="-100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131</a:t>
            </a:fld>
            <a:endParaRPr lang="en-US"/>
          </a:p>
        </p:txBody>
      </p:sp>
      <p:sp>
        <p:nvSpPr>
          <p:cNvPr id="6" name="TextBox 5"/>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797004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609600" y="1641397"/>
                <a:ext cx="8229600" cy="4302203"/>
              </a:xfrm>
              <a:prstGeom prst="rect">
                <a:avLst/>
              </a:prstGeom>
              <a:noFill/>
            </p:spPr>
            <p:txBody>
              <a:bodyPr wrap="square" rtlCol="0">
                <a:spAutoFit/>
              </a:bodyPr>
              <a:lstStyle/>
              <a:p>
                <a:pPr marL="342900" lvl="2" indent="-342900">
                  <a:buFont typeface="Arial" pitchFamily="34" charset="0"/>
                  <a:buChar char="•"/>
                </a:pPr>
                <a:endParaRPr lang="en-US" sz="2000" b="1" dirty="0" smtClean="0">
                  <a:solidFill>
                    <a:srgbClr val="FF0000"/>
                  </a:solidFill>
                </a:endParaRPr>
              </a:p>
              <a:p>
                <a:pPr marL="0" lvl="2" algn="ct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Rearrange equation </a:t>
                </a:r>
                <a:r>
                  <a:rPr lang="en-US" sz="2400" dirty="0" smtClean="0">
                    <a:latin typeface="Times New Roman" pitchFamily="18" charset="0"/>
                    <a:cs typeface="Times New Roman" pitchFamily="18" charset="0"/>
                  </a:rPr>
                  <a:t>(36).</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(37)</a:t>
                </a:r>
              </a:p>
              <a:p>
                <a:pPr marL="0" lvl="2" algn="ctr"/>
                <a:endParaRPr lang="en-US" sz="2000" dirty="0" smtClean="0"/>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𝑏</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𝑐</m:t>
                                  </m:r>
                                </m:sub>
                              </m:sSub>
                            </m:e>
                          </m:mr>
                        </m:m>
                      </m:e>
                    </m:d>
                  </m:oMath>
                </a14:m>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(38)</a:t>
                </a:r>
              </a:p>
              <a:p>
                <a:pPr marL="0" lvl="2" algn="ctr"/>
                <a:endParaRPr lang="en-US" sz="2400" dirty="0">
                  <a:latin typeface="Times New Roman" pitchFamily="18" charset="0"/>
                  <a:cs typeface="Times New Roman" pitchFamily="18" charset="0"/>
                </a:endParaRPr>
              </a:p>
              <a:p>
                <a:pPr marL="342900" lvl="2" indent="-342900">
                  <a:buFont typeface="Arial" pitchFamily="34" charset="0"/>
                  <a:buChar char="•"/>
                </a:pPr>
                <a:endParaRPr lang="en-US"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Equations </a:t>
                </a:r>
                <a:r>
                  <a:rPr lang="en-US" sz="2400" dirty="0" smtClean="0">
                    <a:latin typeface="Times New Roman" pitchFamily="18" charset="0"/>
                    <a:cs typeface="Times New Roman" pitchFamily="18" charset="0"/>
                  </a:rPr>
                  <a:t>(29) </a:t>
                </a:r>
                <a:r>
                  <a:rPr lang="en-US" sz="2400" dirty="0">
                    <a:latin typeface="Times New Roman" pitchFamily="18" charset="0"/>
                    <a:cs typeface="Times New Roman" pitchFamily="18" charset="0"/>
                  </a:rPr>
                  <a:t>and </a:t>
                </a:r>
                <a:r>
                  <a:rPr lang="en-US" sz="2400" dirty="0" smtClean="0">
                    <a:latin typeface="Times New Roman" pitchFamily="18" charset="0"/>
                    <a:cs typeface="Times New Roman" pitchFamily="18" charset="0"/>
                  </a:rPr>
                  <a:t>(37) </a:t>
                </a:r>
                <a:r>
                  <a:rPr lang="en-US" sz="2400" dirty="0">
                    <a:latin typeface="Times New Roman" pitchFamily="18" charset="0"/>
                    <a:cs typeface="Times New Roman" pitchFamily="18" charset="0"/>
                  </a:rPr>
                  <a:t>are the generalized voltage equations for the step-down delta-grounded wye </a:t>
                </a:r>
                <a:r>
                  <a:rPr lang="en-US" sz="2400" dirty="0" smtClean="0">
                    <a:latin typeface="Times New Roman" pitchFamily="18" charset="0"/>
                    <a:cs typeface="Times New Roman" pitchFamily="18" charset="0"/>
                  </a:rPr>
                  <a:t>transformer.</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09600" y="1641397"/>
                <a:ext cx="8229600" cy="4302203"/>
              </a:xfrm>
              <a:prstGeom prst="rect">
                <a:avLst/>
              </a:prstGeom>
              <a:blipFill rotWithShape="1">
                <a:blip r:embed="rId3"/>
                <a:stretch>
                  <a:fillRect l="-963" b="-226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132</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99674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334631"/>
            <a:ext cx="8458200" cy="2246769"/>
          </a:xfrm>
          <a:prstGeom prst="rect">
            <a:avLst/>
          </a:prstGeom>
          <a:noFill/>
        </p:spPr>
        <p:txBody>
          <a:bodyPr wrap="square" rtlCol="0">
            <a:spAutoFit/>
          </a:bodyPr>
          <a:lstStyle/>
          <a:p>
            <a:pPr marL="342900" lvl="2" indent="-342900">
              <a:buFont typeface="Arial" pitchFamily="34" charset="0"/>
              <a:buChar char="•"/>
            </a:pPr>
            <a:endParaRPr lang="en-US" sz="2000" b="1" dirty="0" smtClean="0">
              <a:solidFill>
                <a:srgbClr val="FF0000"/>
              </a:solidFill>
            </a:endParaRPr>
          </a:p>
          <a:p>
            <a:pPr marL="342900" lvl="2" indent="-342900">
              <a:buFont typeface="Wingdings" pitchFamily="2" charset="2"/>
              <a:buChar char="Ø"/>
            </a:pPr>
            <a:r>
              <a:rPr lang="en-US" sz="2000" dirty="0" smtClean="0">
                <a:latin typeface="Times New Roman" pitchFamily="18" charset="0"/>
                <a:cs typeface="Times New Roman" pitchFamily="18" charset="0"/>
              </a:rPr>
              <a:t>For currents, the thirty degree connection specifies that the positive sequence current entering H1 terminal will lead the positive sequence currents leaving the X1 terminal by 30 degrees. </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Figure 5.0 shows the currents of the delta-grounded wye step down connection</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3446754"/>
            <a:ext cx="4895850" cy="3258846"/>
          </a:xfrm>
          <a:prstGeom prst="rect">
            <a:avLst/>
          </a:prstGeom>
        </p:spPr>
      </p:pic>
      <p:sp>
        <p:nvSpPr>
          <p:cNvPr id="5" name="TextBox 4"/>
          <p:cNvSpPr txBox="1"/>
          <p:nvPr/>
        </p:nvSpPr>
        <p:spPr>
          <a:xfrm>
            <a:off x="990600" y="5791200"/>
            <a:ext cx="1447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5.0</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133</a:t>
            </a:fld>
            <a:endParaRPr lang="en-US"/>
          </a:p>
        </p:txBody>
      </p:sp>
      <p:sp>
        <p:nvSpPr>
          <p:cNvPr id="10" name="TextBox 9"/>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2827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533646"/>
                <a:ext cx="8305800" cy="5095754"/>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Applying </a:t>
                </a:r>
                <a:r>
                  <a:rPr lang="en-US" sz="2000" dirty="0">
                    <a:latin typeface="Times New Roman" pitchFamily="18" charset="0"/>
                    <a:cs typeface="Times New Roman" pitchFamily="18" charset="0"/>
                  </a:rPr>
                  <a:t>Kirchhoff’s Current Law (KCL</a:t>
                </a:r>
                <a:r>
                  <a:rPr lang="en-US" sz="2000" dirty="0" smtClean="0">
                    <a:latin typeface="Times New Roman" pitchFamily="18" charset="0"/>
                    <a:cs typeface="Times New Roman" pitchFamily="18" charset="0"/>
                  </a:rPr>
                  <a:t>):</a:t>
                </a:r>
              </a:p>
              <a:p>
                <a:pPr marL="342900" lvl="2" indent="-342900">
                  <a:buFont typeface="Wingdings" pitchFamily="2" charset="2"/>
                  <a:buChar char="Ø"/>
                </a:pPr>
                <a:endParaRPr lang="en-US" sz="20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𝐴𝐶</m:t>
                                  </m:r>
                                </m:sub>
                              </m:sSub>
                            </m:e>
                          </m:mr>
                          <m:mr>
                            <m:e>
                              <m:sSub>
                                <m:sSubPr>
                                  <m:ctrlPr>
                                    <a:rPr lang="en-US" sz="2000" i="1">
                                      <a:latin typeface="Cambria Math"/>
                                    </a:rPr>
                                  </m:ctrlPr>
                                </m:sSubPr>
                                <m:e>
                                  <m:r>
                                    <a:rPr lang="en-US" sz="2000" i="1">
                                      <a:latin typeface="Cambria Math"/>
                                    </a:rPr>
                                    <m:t>𝐼</m:t>
                                  </m:r>
                                </m:e>
                                <m:sub>
                                  <m:r>
                                    <a:rPr lang="en-US" sz="2000" i="1">
                                      <a:latin typeface="Cambria Math"/>
                                    </a:rPr>
                                    <m:t>𝐵𝐴</m:t>
                                  </m:r>
                                </m:sub>
                              </m:sSub>
                            </m:e>
                          </m:mr>
                          <m:mr>
                            <m:e>
                              <m:sSub>
                                <m:sSubPr>
                                  <m:ctrlPr>
                                    <a:rPr lang="en-US" sz="2000" i="1">
                                      <a:latin typeface="Cambria Math"/>
                                    </a:rPr>
                                  </m:ctrlPr>
                                </m:sSubPr>
                                <m:e>
                                  <m:r>
                                    <a:rPr lang="en-US" sz="2000" i="1">
                                      <a:latin typeface="Cambria Math"/>
                                    </a:rPr>
                                    <m:t>𝐼</m:t>
                                  </m:r>
                                </m:e>
                                <m:sub>
                                  <m:r>
                                    <a:rPr lang="en-US" sz="2000" i="1">
                                      <a:latin typeface="Cambria Math"/>
                                    </a:rPr>
                                    <m:t>𝐶𝐵</m:t>
                                  </m:r>
                                </m:sub>
                              </m:sSub>
                            </m:e>
                          </m:mr>
                        </m:m>
                      </m:e>
                    </m:d>
                  </m:oMath>
                </a14:m>
                <a:r>
                  <a:rPr lang="en-US" sz="2000" dirty="0" smtClean="0"/>
                  <a:t>     		</a:t>
                </a:r>
                <a:r>
                  <a:rPr lang="en-US" sz="2000" dirty="0" smtClean="0">
                    <a:latin typeface="Times New Roman" pitchFamily="18" charset="0"/>
                    <a:cs typeface="Times New Roman" pitchFamily="18" charset="0"/>
                  </a:rPr>
                  <a:t>(38)</a:t>
                </a:r>
              </a:p>
              <a:p>
                <a:pPr marL="0" lvl="2" algn="ctr"/>
                <a:r>
                  <a:rPr lang="en-US" sz="2000" dirty="0" smtClean="0"/>
                  <a:t> </a:t>
                </a:r>
                <a:endParaRPr lang="en-US" sz="2000" b="1" dirty="0" smtClean="0">
                  <a:solidFill>
                    <a:srgbClr val="FF0000"/>
                  </a:solidFill>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𝐴𝐵𝐶</m:t>
                            </m:r>
                          </m:sub>
                        </m:sSub>
                      </m:e>
                    </m:d>
                  </m:oMath>
                </a14:m>
                <a:r>
                  <a:rPr lang="en-US" sz="2000" b="1" dirty="0" smtClean="0">
                    <a:solidFill>
                      <a:srgbClr val="FF0000"/>
                    </a:solidFill>
                  </a:rPr>
                  <a:t>     			</a:t>
                </a:r>
                <a:r>
                  <a:rPr lang="en-US" sz="2000" dirty="0" smtClean="0">
                    <a:latin typeface="Times New Roman" pitchFamily="18" charset="0"/>
                    <a:cs typeface="Times New Roman" pitchFamily="18" charset="0"/>
                  </a:rPr>
                  <a:t>(39)</a:t>
                </a:r>
                <a:endParaRPr lang="en-US" sz="2000" dirty="0">
                  <a:latin typeface="Times New Roman" pitchFamily="18" charset="0"/>
                  <a:cs typeface="Times New Roman" pitchFamily="18" charset="0"/>
                </a:endParaRPr>
              </a:p>
              <a:p>
                <a:pPr marL="457200" lvl="3" algn="ctr"/>
                <a:endParaRPr lang="en-US" dirty="0" smtClean="0"/>
              </a:p>
              <a:p>
                <a:pPr marL="342900" lvl="2" indent="-342900">
                  <a:buFont typeface="Wingdings" pitchFamily="2" charset="2"/>
                  <a:buChar char="Ø"/>
                </a:pPr>
                <a:r>
                  <a:rPr lang="en-US" sz="2000" dirty="0" smtClean="0">
                    <a:latin typeface="Times New Roman" pitchFamily="18" charset="0"/>
                    <a:cs typeface="Times New Roman" pitchFamily="18" charset="0"/>
                  </a:rPr>
                  <a:t>The matrix equation relating the delta primary currents to the secondary line currents is given by:</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𝐴𝐶</m:t>
                                  </m:r>
                                </m:sub>
                              </m:sSub>
                            </m:e>
                          </m:mr>
                          <m:mr>
                            <m:e>
                              <m:sSub>
                                <m:sSubPr>
                                  <m:ctrlPr>
                                    <a:rPr lang="en-US" sz="2000" i="1">
                                      <a:latin typeface="Cambria Math"/>
                                    </a:rPr>
                                  </m:ctrlPr>
                                </m:sSubPr>
                                <m:e>
                                  <m:r>
                                    <a:rPr lang="en-US" sz="2000" i="1">
                                      <a:latin typeface="Cambria Math"/>
                                    </a:rPr>
                                    <m:t>𝐼</m:t>
                                  </m:r>
                                </m:e>
                                <m:sub>
                                  <m:r>
                                    <a:rPr lang="en-US" sz="2000" i="1">
                                      <a:latin typeface="Cambria Math"/>
                                    </a:rPr>
                                    <m:t>𝐵𝐴</m:t>
                                  </m:r>
                                </m:sub>
                              </m:sSub>
                            </m:e>
                          </m:mr>
                          <m:mr>
                            <m:e>
                              <m:sSub>
                                <m:sSubPr>
                                  <m:ctrlPr>
                                    <a:rPr lang="en-US" sz="2000" i="1">
                                      <a:latin typeface="Cambria Math"/>
                                    </a:rPr>
                                  </m:ctrlPr>
                                </m:sSubPr>
                                <m:e>
                                  <m:r>
                                    <a:rPr lang="en-US" sz="2000" i="1">
                                      <a:latin typeface="Cambria Math"/>
                                    </a:rPr>
                                    <m:t>𝐼</m:t>
                                  </m:r>
                                </m:e>
                                <m:sub>
                                  <m:r>
                                    <a:rPr lang="en-US" sz="2000" i="1">
                                      <a:latin typeface="Cambria Math"/>
                                    </a:rPr>
                                    <m:t>𝐶𝐵</m:t>
                                  </m:r>
                                </m:sub>
                              </m:sSub>
                            </m:e>
                          </m:mr>
                        </m:m>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(40)</a:t>
                </a:r>
                <a:endParaRPr lang="en-US" sz="2000" dirty="0">
                  <a:latin typeface="Times New Roman" pitchFamily="18" charset="0"/>
                  <a:cs typeface="Times New Roman" pitchFamily="18" charset="0"/>
                </a:endParaRPr>
              </a:p>
              <a:p>
                <a:pPr marL="457200" lvl="3"/>
                <a:endParaRPr lang="en-US" sz="2000" b="1" dirty="0" smtClean="0">
                  <a:solidFill>
                    <a:srgbClr val="FF0000"/>
                  </a:solidFill>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(41)</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200" y="1533646"/>
                <a:ext cx="8305800" cy="5095754"/>
              </a:xfrm>
              <a:prstGeom prst="rect">
                <a:avLst/>
              </a:prstGeom>
              <a:blipFill rotWithShape="1">
                <a:blip r:embed="rId3"/>
                <a:stretch>
                  <a:fillRect l="-587" t="-598" r="-880" b="-107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134</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4165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941502"/>
                <a:ext cx="8382000" cy="4459298"/>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Substitute equation (41) into equation (40).</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(42)</a:t>
                </a:r>
                <a:endParaRPr lang="en-US" sz="2000" dirty="0">
                  <a:latin typeface="Times New Roman" pitchFamily="18" charset="0"/>
                  <a:cs typeface="Times New Roman" pitchFamily="18" charset="0"/>
                </a:endParaRPr>
              </a:p>
              <a:p>
                <a:pPr marL="0" lvl="2" algn="ctr"/>
                <a:endParaRPr lang="en-US" sz="2000" dirty="0" smtClean="0"/>
              </a:p>
              <a:p>
                <a:pPr marL="0" lvl="2" algn="ctr"/>
                <a:r>
                  <a:rPr lang="en-US" sz="2000" dirty="0">
                    <a:latin typeface="Times New Roman" pitchFamily="18" charset="0"/>
                    <a:cs typeface="Times New Roman" pitchFamily="18" charset="0"/>
                  </a:rPr>
                  <a:t>where</a:t>
                </a:r>
                <a:r>
                  <a:rPr lang="en-US" sz="2000" dirty="0" smtClean="0"/>
                  <a:t> </a:t>
                </a:r>
                <a:r>
                  <a:rPr lang="en-US" sz="2000" b="1" dirty="0" smtClean="0">
                    <a:solidFill>
                      <a:srgbClr val="FF0000"/>
                    </a:solidFill>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r>
                          <a:rPr lang="en-US" sz="2000" i="1">
                            <a:latin typeface="Cambria Math"/>
                          </a:rPr>
                          <m:t>𝐴𝐼</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1</m:t>
                              </m:r>
                            </m:e>
                          </m:mr>
                        </m:m>
                      </m:e>
                    </m:d>
                  </m:oMath>
                </a14:m>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(43)</a:t>
                </a:r>
                <a:endParaRPr lang="en-US" sz="2000" dirty="0">
                  <a:latin typeface="Times New Roman" pitchFamily="18" charset="0"/>
                  <a:cs typeface="Times New Roman" pitchFamily="18" charset="0"/>
                </a:endParaRPr>
              </a:p>
              <a:p>
                <a:pPr marL="0" lvl="2"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(44)</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(42) </a:t>
                </a:r>
                <a:r>
                  <a:rPr lang="en-US" sz="2400" dirty="0">
                    <a:latin typeface="Times New Roman" pitchFamily="18" charset="0"/>
                    <a:cs typeface="Times New Roman" pitchFamily="18" charset="0"/>
                  </a:rPr>
                  <a:t>provides a direct method of computing the phase line currents at node </a:t>
                </a:r>
                <a14:m>
                  <m:oMath xmlns:m="http://schemas.openxmlformats.org/officeDocument/2006/math">
                    <m:r>
                      <a:rPr lang="en-US" sz="2400" dirty="0">
                        <a:latin typeface="Cambria Math"/>
                        <a:cs typeface="Times New Roman" pitchFamily="18" charset="0"/>
                      </a:rPr>
                      <m:t>𝑛</m:t>
                    </m:r>
                  </m:oMath>
                </a14:m>
                <a:r>
                  <a:rPr lang="en-US" sz="2400" dirty="0">
                    <a:latin typeface="Times New Roman" pitchFamily="18" charset="0"/>
                    <a:cs typeface="Times New Roman" pitchFamily="18" charset="0"/>
                  </a:rPr>
                  <a:t> knowing the phase line currents at node </a:t>
                </a:r>
                <a14:m>
                  <m:oMath xmlns:m="http://schemas.openxmlformats.org/officeDocument/2006/math">
                    <m:r>
                      <a:rPr lang="en-US" sz="2400" dirty="0">
                        <a:latin typeface="Cambria Math"/>
                        <a:cs typeface="Times New Roman" pitchFamily="18" charset="0"/>
                      </a:rPr>
                      <m:t>𝑚</m:t>
                    </m:r>
                  </m:oMath>
                </a14:m>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33400" y="1941502"/>
                <a:ext cx="8382000" cy="4459298"/>
              </a:xfrm>
              <a:prstGeom prst="rect">
                <a:avLst/>
              </a:prstGeom>
              <a:blipFill rotWithShape="1">
                <a:blip r:embed="rId3"/>
                <a:stretch>
                  <a:fillRect l="-1018" t="-1093" r="-145" b="-218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135</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49280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2633008"/>
            <a:ext cx="8458200" cy="1938992"/>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equations derived here were for the step down connection. </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procedure for the step up connection will be the same, except the connection between the transformer windings will be different, as will be the definition of the generalized matrices. </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136</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88305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b="1" u="sng" dirty="0"/>
              <a:t>The U</a:t>
            </a:r>
            <a:r>
              <a:rPr lang="en-US" sz="2400" b="1" u="sng" dirty="0" smtClean="0"/>
              <a:t>ngrounded </a:t>
            </a:r>
            <a:r>
              <a:rPr lang="en-US" sz="2400" b="1" u="sng"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137</a:t>
            </a:fld>
            <a:endParaRPr lang="en-US"/>
          </a:p>
        </p:txBody>
      </p:sp>
    </p:spTree>
    <p:extLst>
      <p:ext uri="{BB962C8B-B14F-4D97-AF65-F5344CB8AC3E}">
        <p14:creationId xmlns:p14="http://schemas.microsoft.com/office/powerpoint/2010/main" val="118178250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6" name="TextBox 5"/>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
        <p:nvSpPr>
          <p:cNvPr id="8" name="Rectangle 7"/>
          <p:cNvSpPr/>
          <p:nvPr/>
        </p:nvSpPr>
        <p:spPr>
          <a:xfrm>
            <a:off x="381000" y="1770995"/>
            <a:ext cx="8458200" cy="4401205"/>
          </a:xfrm>
          <a:prstGeom prst="rect">
            <a:avLst/>
          </a:prstGeom>
        </p:spPr>
        <p:txBody>
          <a:bodyPr wrap="square">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Three single-phase transformers can be connected in a wye-delta connection and the neutral of the wye can be grounded or ungrounded.</a:t>
            </a:r>
            <a:endParaRPr lang="en-US" sz="2000" dirty="0">
              <a:latin typeface="Times New Roman" pitchFamily="18" charset="0"/>
              <a:cs typeface="Times New Roman" pitchFamily="18" charset="0"/>
            </a:endParaRP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grounded wye is rarely used because:</a:t>
            </a:r>
          </a:p>
          <a:p>
            <a:pPr marL="800100" lvl="3" indent="-342900">
              <a:buFont typeface="Wingdings" pitchFamily="2" charset="2"/>
              <a:buChar char="Ø"/>
            </a:pPr>
            <a:r>
              <a:rPr lang="en-US" sz="2000" dirty="0" smtClean="0">
                <a:latin typeface="Times New Roman" pitchFamily="18" charset="0"/>
                <a:cs typeface="Times New Roman" pitchFamily="18" charset="0"/>
              </a:rPr>
              <a:t>The grounded wye provides a path for the zero sequence currents for line-to-ground faults upstream from the transformer bank and can cause the transformers to be susceptible to burnouts.</a:t>
            </a:r>
          </a:p>
          <a:p>
            <a:pPr marL="800100" lvl="3" indent="-342900">
              <a:buFont typeface="Wingdings" pitchFamily="2" charset="2"/>
              <a:buChar char="Ø"/>
            </a:pPr>
            <a:r>
              <a:rPr lang="en-US" sz="2000" dirty="0" smtClean="0">
                <a:latin typeface="Times New Roman" pitchFamily="18" charset="0"/>
                <a:cs typeface="Times New Roman" pitchFamily="18" charset="0"/>
              </a:rPr>
              <a:t>If one phase of the primary circuit is opened, the transformer bank will continue to provide a three phase service, however the remaining two transformers may be subject to overload.</a:t>
            </a:r>
          </a:p>
          <a:p>
            <a:pPr marL="800100" lvl="3" indent="-342900">
              <a:buFont typeface="Courier New" pitchFamily="49" charset="0"/>
              <a:buChar char="o"/>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a:latin typeface="Times New Roman" pitchFamily="18" charset="0"/>
                <a:cs typeface="Times New Roman" pitchFamily="18" charset="0"/>
              </a:rPr>
              <a:t>Thus, the ungrounded wye-delta connection is used to provide service to a combination of single-phase “lighting” load and a three-phase “power” load such as an induction </a:t>
            </a:r>
            <a:r>
              <a:rPr lang="en-US" sz="2000" dirty="0" smtClean="0">
                <a:latin typeface="Times New Roman" pitchFamily="18" charset="0"/>
                <a:cs typeface="Times New Roman" pitchFamily="18" charset="0"/>
              </a:rPr>
              <a:t>motor.</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138</a:t>
            </a:fld>
            <a:endParaRPr lang="en-US"/>
          </a:p>
        </p:txBody>
      </p:sp>
    </p:spTree>
    <p:extLst>
      <p:ext uri="{BB962C8B-B14F-4D97-AF65-F5344CB8AC3E}">
        <p14:creationId xmlns:p14="http://schemas.microsoft.com/office/powerpoint/2010/main" val="1859671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846441"/>
            <a:ext cx="7010399" cy="4859159"/>
          </a:xfrm>
          <a:prstGeom prst="rect">
            <a:avLst/>
          </a:prstGeom>
        </p:spPr>
      </p:pic>
      <p:sp>
        <p:nvSpPr>
          <p:cNvPr id="5" name="TextBox 4"/>
          <p:cNvSpPr txBox="1"/>
          <p:nvPr/>
        </p:nvSpPr>
        <p:spPr>
          <a:xfrm>
            <a:off x="6477000" y="5939135"/>
            <a:ext cx="16002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Figure 6.0</a:t>
            </a:r>
            <a:endParaRPr lang="en-US" sz="2400"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139</a:t>
            </a:fld>
            <a:endParaRPr lang="en-US"/>
          </a:p>
        </p:txBody>
      </p:sp>
      <p:sp>
        <p:nvSpPr>
          <p:cNvPr id="9" name="TextBox 8"/>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9140356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357426"/>
            <a:ext cx="9144001" cy="861774"/>
          </a:xfrm>
          <a:prstGeom prst="rect">
            <a:avLst/>
          </a:prstGeom>
          <a:noFill/>
        </p:spPr>
        <p:txBody>
          <a:bodyPr wrap="square" rtlCol="0">
            <a:spAutoFit/>
          </a:bodyPr>
          <a:lstStyle/>
          <a:p>
            <a:pPr marL="342900" indent="-342900" algn="ctr"/>
            <a:r>
              <a:rPr lang="en-US" sz="2800" dirty="0" smtClean="0"/>
              <a:t>	</a:t>
            </a:r>
            <a:r>
              <a:rPr lang="en-US" sz="3200" dirty="0" smtClean="0">
                <a:latin typeface="Times New Roman" pitchFamily="18" charset="0"/>
                <a:cs typeface="Times New Roman" pitchFamily="18" charset="0"/>
              </a:rPr>
              <a:t>Two Conductors with Dirt Return</a:t>
            </a:r>
            <a:endParaRPr lang="en-US" dirty="0" smtClean="0"/>
          </a:p>
          <a:p>
            <a:pPr marL="342900" indent="-342900"/>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1477770"/>
            <a:ext cx="8077200" cy="3703830"/>
          </a:xfrm>
          <a:prstGeom prst="rect">
            <a:avLst/>
          </a:prstGeom>
        </p:spPr>
      </p:pic>
      <p:sp>
        <p:nvSpPr>
          <p:cNvPr id="3" name="TextBox 2"/>
          <p:cNvSpPr txBox="1"/>
          <p:nvPr/>
        </p:nvSpPr>
        <p:spPr>
          <a:xfrm>
            <a:off x="762000" y="5562600"/>
            <a:ext cx="1447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2.0</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2427609164"/>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272102"/>
            <a:ext cx="8382000" cy="3693319"/>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basic ideal transformer voltage and current equations as a function of the turns ratio are:</a:t>
            </a:r>
            <a:endParaRPr lang="en-US" sz="2400" b="1" dirty="0">
              <a:solidFill>
                <a:srgbClr val="FF0000"/>
              </a:solidFill>
              <a:latin typeface="Times New Roman" pitchFamily="18" charset="0"/>
              <a:cs typeface="Times New Roman" pitchFamily="18" charset="0"/>
            </a:endParaRPr>
          </a:p>
          <a:p>
            <a:pPr marL="0" lvl="3" algn="r"/>
            <a:endParaRPr lang="en-US" dirty="0"/>
          </a:p>
        </p:txBody>
      </p:sp>
      <p:grpSp>
        <p:nvGrpSpPr>
          <p:cNvPr id="5" name="Group 4"/>
          <p:cNvGrpSpPr/>
          <p:nvPr/>
        </p:nvGrpSpPr>
        <p:grpSpPr>
          <a:xfrm>
            <a:off x="2133600" y="1600200"/>
            <a:ext cx="6147364" cy="2133600"/>
            <a:chOff x="-291130" y="300831"/>
            <a:chExt cx="7835714" cy="2759076"/>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130" y="300831"/>
              <a:ext cx="4658765" cy="2759076"/>
            </a:xfrm>
            <a:prstGeom prst="rect">
              <a:avLst/>
            </a:prstGeom>
          </p:spPr>
        </p:pic>
        <p:sp>
          <p:nvSpPr>
            <p:cNvPr id="7" name="TextBox 6"/>
            <p:cNvSpPr txBox="1"/>
            <p:nvPr/>
          </p:nvSpPr>
          <p:spPr>
            <a:xfrm>
              <a:off x="4953784" y="1132680"/>
              <a:ext cx="2590800" cy="452728"/>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7.0</a:t>
              </a:r>
              <a:endParaRPr lang="en-US" sz="2000" dirty="0">
                <a:latin typeface="Times New Roman" pitchFamily="18" charset="0"/>
                <a:cs typeface="Times New Roman" pitchFamily="18" charset="0"/>
              </a:endParaRPr>
            </a:p>
          </p:txBody>
        </p:sp>
      </p:grpSp>
      <mc:AlternateContent xmlns:mc="http://schemas.openxmlformats.org/markup-compatibility/2006" xmlns:a14="http://schemas.microsoft.com/office/drawing/2010/main">
        <mc:Choice Requires="a14">
          <p:sp>
            <p:nvSpPr>
              <p:cNvPr id="8" name="Rectangle 7"/>
              <p:cNvSpPr/>
              <p:nvPr/>
            </p:nvSpPr>
            <p:spPr>
              <a:xfrm>
                <a:off x="838200" y="4796851"/>
                <a:ext cx="6934200" cy="1070549"/>
              </a:xfrm>
              <a:prstGeom prst="rect">
                <a:avLst/>
              </a:prstGeom>
            </p:spPr>
            <p:txBody>
              <a:bodyPr wrap="square">
                <a:spAutoFit/>
              </a:bodyPr>
              <a:lstStyle/>
              <a:p>
                <a:pPr marL="0" lvl="3" algn="ctr"/>
                <a:r>
                  <a:rPr lang="en-US" sz="2000" dirty="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𝐴𝑁</m:t>
                                  </m:r>
                                </m:sub>
                              </m:sSub>
                            </m:e>
                          </m:mr>
                          <m:mr>
                            <m:e>
                              <m:sSub>
                                <m:sSubPr>
                                  <m:ctrlPr>
                                    <a:rPr lang="en-US" sz="2000" i="1">
                                      <a:latin typeface="Cambria Math"/>
                                    </a:rPr>
                                  </m:ctrlPr>
                                </m:sSubPr>
                                <m:e>
                                  <m:r>
                                    <a:rPr lang="en-US" sz="2000" i="1">
                                      <a:latin typeface="Cambria Math"/>
                                    </a:rPr>
                                    <m:t>𝑉</m:t>
                                  </m:r>
                                </m:e>
                                <m:sub>
                                  <m:r>
                                    <a:rPr lang="en-US" sz="2000" i="1">
                                      <a:latin typeface="Cambria Math"/>
                                    </a:rPr>
                                    <m:t>𝐵𝑁</m:t>
                                  </m:r>
                                </m:sub>
                              </m:sSub>
                            </m:e>
                          </m:mr>
                          <m:mr>
                            <m:e>
                              <m:sSub>
                                <m:sSubPr>
                                  <m:ctrlPr>
                                    <a:rPr lang="en-US" sz="2000" i="1">
                                      <a:latin typeface="Cambria Math"/>
                                    </a:rPr>
                                  </m:ctrlPr>
                                </m:sSubPr>
                                <m:e>
                                  <m:r>
                                    <a:rPr lang="en-US" sz="2000" i="1">
                                      <a:latin typeface="Cambria Math"/>
                                    </a:rPr>
                                    <m:t>𝑉</m:t>
                                  </m:r>
                                </m:e>
                                <m:sub>
                                  <m:r>
                                    <a:rPr lang="en-US" sz="2000" i="1">
                                      <a:latin typeface="Cambria Math"/>
                                    </a:rPr>
                                    <m:t>𝐶𝑁</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d>
                  </m:oMath>
                </a14:m>
                <a:endParaRPr lang="en-US" sz="2000" dirty="0"/>
              </a:p>
            </p:txBody>
          </p:sp>
        </mc:Choice>
        <mc:Fallback xmlns="">
          <p:sp>
            <p:nvSpPr>
              <p:cNvPr id="8" name="Rectangle 7"/>
              <p:cNvSpPr>
                <a:spLocks noRot="1" noChangeAspect="1" noMove="1" noResize="1" noEditPoints="1" noAdjustHandles="1" noChangeArrowheads="1" noChangeShapeType="1" noTextEdit="1"/>
              </p:cNvSpPr>
              <p:nvPr/>
            </p:nvSpPr>
            <p:spPr>
              <a:xfrm>
                <a:off x="838200" y="4796851"/>
                <a:ext cx="6934200" cy="1070549"/>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1247312" y="6071541"/>
                <a:ext cx="7134688" cy="607154"/>
              </a:xfrm>
              <a:prstGeom prst="rect">
                <a:avLst/>
              </a:prstGeom>
            </p:spPr>
            <p:txBody>
              <a:bodyPr wrap="square">
                <a:spAutoFit/>
              </a:bodyPr>
              <a:lstStyle/>
              <a:p>
                <a:pPr marL="0" lvl="3" algn="ctr"/>
                <a:r>
                  <a:rPr lang="en-US" sz="2000" dirty="0">
                    <a:latin typeface="Times New Roman" pitchFamily="18" charset="0"/>
                    <a:cs typeface="Times New Roman" pitchFamily="18" charset="0"/>
                  </a:rPr>
                  <a:t>where</a:t>
                </a:r>
                <a:r>
                  <a:rPr lang="en-US" sz="2000" dirty="0"/>
                  <a:t>   </a:t>
                </a:r>
                <a14:m>
                  <m:oMath xmlns:m="http://schemas.openxmlformats.org/officeDocument/2006/math">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𝑉𝐿𝑁</m:t>
                            </m:r>
                          </m:e>
                          <m:sub>
                            <m:r>
                              <a:rPr lang="en-US" sz="2000" i="1">
                                <a:latin typeface="Cambria Math"/>
                              </a:rPr>
                              <m:t>𝑅𝑎𝑡𝑒𝑑</m:t>
                            </m:r>
                            <m:r>
                              <a:rPr lang="en-US" sz="2000" i="1">
                                <a:latin typeface="Cambria Math"/>
                              </a:rPr>
                              <m:t>_</m:t>
                            </m:r>
                            <m:r>
                              <a:rPr lang="en-US" sz="2000" i="1">
                                <a:latin typeface="Cambria Math"/>
                              </a:rPr>
                              <m:t>𝐻𝑖𝑔h</m:t>
                            </m:r>
                            <m:r>
                              <a:rPr lang="en-US" sz="2000" i="1">
                                <a:latin typeface="Cambria Math"/>
                              </a:rPr>
                              <m:t>_</m:t>
                            </m:r>
                            <m:r>
                              <a:rPr lang="en-US" sz="2000" i="1">
                                <a:latin typeface="Cambria Math"/>
                              </a:rPr>
                              <m:t>𝑆𝑖𝑑𝑒</m:t>
                            </m:r>
                          </m:sub>
                        </m:sSub>
                      </m:num>
                      <m:den>
                        <m:sSub>
                          <m:sSubPr>
                            <m:ctrlPr>
                              <a:rPr lang="en-US" sz="2000" i="1">
                                <a:latin typeface="Cambria Math"/>
                              </a:rPr>
                            </m:ctrlPr>
                          </m:sSubPr>
                          <m:e>
                            <m:r>
                              <a:rPr lang="en-US" sz="2000" i="1">
                                <a:latin typeface="Cambria Math"/>
                              </a:rPr>
                              <m:t>𝑉𝐿𝐿</m:t>
                            </m:r>
                          </m:e>
                          <m:sub>
                            <m:r>
                              <a:rPr lang="en-US" sz="2000" i="1">
                                <a:latin typeface="Cambria Math"/>
                              </a:rPr>
                              <m:t>𝑅𝑎𝑡𝑒𝑑</m:t>
                            </m:r>
                            <m:r>
                              <a:rPr lang="en-US" sz="2000" i="1">
                                <a:latin typeface="Cambria Math"/>
                              </a:rPr>
                              <m:t>_</m:t>
                            </m:r>
                            <m:r>
                              <a:rPr lang="en-US" sz="2000" i="1">
                                <a:latin typeface="Cambria Math"/>
                              </a:rPr>
                              <m:t>𝐿𝑜𝑤</m:t>
                            </m:r>
                            <m:r>
                              <a:rPr lang="en-US" sz="2000" i="1">
                                <a:latin typeface="Cambria Math"/>
                              </a:rPr>
                              <m:t>_</m:t>
                            </m:r>
                            <m:r>
                              <a:rPr lang="en-US" sz="2000" i="1">
                                <a:latin typeface="Cambria Math"/>
                              </a:rPr>
                              <m:t>𝑆𝑖𝑑𝑒</m:t>
                            </m:r>
                          </m:sub>
                        </m:sSub>
                      </m:den>
                    </m:f>
                  </m:oMath>
                </a14:m>
                <a:r>
                  <a:rPr lang="en-US" sz="2000" dirty="0"/>
                  <a:t>     </a:t>
                </a:r>
                <a:r>
                  <a:rPr lang="en-US" sz="2000" dirty="0" smtClean="0"/>
                  <a:t>		</a:t>
                </a:r>
                <a:r>
                  <a:rPr lang="en-US" sz="2000" dirty="0" smtClean="0">
                    <a:latin typeface="Times New Roman" pitchFamily="18" charset="0"/>
                    <a:cs typeface="Times New Roman" pitchFamily="18" charset="0"/>
                  </a:rPr>
                  <a:t>(45)</a:t>
                </a:r>
                <a:endParaRPr lang="en-US" sz="2000" dirty="0">
                  <a:latin typeface="Times New Roman" pitchFamily="18"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1247312" y="6071541"/>
                <a:ext cx="7134688" cy="607154"/>
              </a:xfrm>
              <a:prstGeom prst="rect">
                <a:avLst/>
              </a:prstGeom>
              <a:blipFill rotWithShape="1">
                <a:blip r:embed="rId4"/>
                <a:stretch>
                  <a:fillRect/>
                </a:stretch>
              </a:blipFill>
            </p:spPr>
            <p:txBody>
              <a:bodyPr/>
              <a:lstStyle/>
              <a:p>
                <a:r>
                  <a:rPr lang="en-US">
                    <a:noFill/>
                  </a:rPr>
                  <a:t> </a:t>
                </a:r>
              </a:p>
            </p:txBody>
          </p:sp>
        </mc:Fallback>
      </mc:AlternateContent>
      <p:sp>
        <p:nvSpPr>
          <p:cNvPr id="10" name="Slide Number Placeholder 9"/>
          <p:cNvSpPr>
            <a:spLocks noGrp="1"/>
          </p:cNvSpPr>
          <p:nvPr>
            <p:ph type="sldNum" sz="quarter" idx="12"/>
          </p:nvPr>
        </p:nvSpPr>
        <p:spPr/>
        <p:txBody>
          <a:bodyPr/>
          <a:lstStyle/>
          <a:p>
            <a:fld id="{B6F15528-21DE-4FAA-801E-634DDDAF4B2B}" type="slidenum">
              <a:rPr lang="en-US" smtClean="0"/>
              <a:pPr/>
              <a:t>140</a:t>
            </a:fld>
            <a:endParaRPr lang="en-US"/>
          </a:p>
        </p:txBody>
      </p:sp>
      <p:sp>
        <p:nvSpPr>
          <p:cNvPr id="11" name="TextBox 10"/>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400441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48088" y="1641397"/>
                <a:ext cx="8991600" cy="4302203"/>
              </a:xfrm>
              <a:prstGeom prst="rect">
                <a:avLst/>
              </a:prstGeom>
            </p:spPr>
            <p:txBody>
              <a:bodyPr wrap="square">
                <a:spAutoFit/>
              </a:bodyPr>
              <a:lstStyle/>
              <a:p>
                <a:pPr marL="0" lvl="3" algn="ctr"/>
                <a:endParaRPr lang="en-US" sz="2400" dirty="0" smtClean="0">
                  <a:latin typeface="Times New Roman" pitchFamily="18" charset="0"/>
                  <a:cs typeface="Times New Roman" pitchFamily="18" charset="0"/>
                </a:endParaRPr>
              </a:p>
              <a:p>
                <a:pPr marL="0" lvl="3" algn="r">
                  <a:buFont typeface="Arial" pitchFamily="34" charset="0"/>
                  <a:buChar char="•"/>
                </a:pPr>
                <a:endParaRPr lang="en-US" dirty="0"/>
              </a:p>
              <a:p>
                <a:pPr marL="0" lvl="3" algn="ctr"/>
                <a:endParaRPr lang="en-US" sz="2400" i="1" dirty="0" smtClean="0">
                  <a:latin typeface="Cambria Math"/>
                </a:endParaRPr>
              </a:p>
              <a:p>
                <a:pPr marL="0" lvl="3" algn="ctr"/>
                <a:endParaRPr lang="en-US" sz="2400" i="1" dirty="0" smtClean="0">
                  <a:latin typeface="Cambria Math"/>
                </a:endParaRPr>
              </a:p>
              <a:p>
                <a:pPr marL="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a:latin typeface="Times New Roman" pitchFamily="18" charset="0"/>
                    <a:cs typeface="Times New Roman" pitchFamily="18" charset="0"/>
                  </a:rPr>
                  <a:t>   </a:t>
                </a:r>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(46)</a:t>
                </a:r>
                <a:endParaRPr lang="en-US" sz="2000" dirty="0">
                  <a:latin typeface="Times New Roman" pitchFamily="18" charset="0"/>
                  <a:cs typeface="Times New Roman" pitchFamily="18" charset="0"/>
                </a:endParaRPr>
              </a:p>
              <a:p>
                <a:pPr marL="0" lvl="3" algn="ctr"/>
                <a:endParaRPr lang="en-US" sz="2000" dirty="0"/>
              </a:p>
              <a:p>
                <a:pPr marL="0" lvl="3" algn="ctr"/>
                <a:endParaRPr lang="en-US" sz="2000" dirty="0" smtClean="0">
                  <a:latin typeface="Times New Roman" pitchFamily="18" charset="0"/>
                  <a:cs typeface="Times New Roman" pitchFamily="18" charset="0"/>
                </a:endParaRPr>
              </a:p>
              <a:p>
                <a:pPr marL="0" lvl="3" algn="ctr"/>
                <a14:m>
                  <m:oMath xmlns:m="http://schemas.openxmlformats.org/officeDocument/2006/math">
                    <m:d>
                      <m:dPr>
                        <m:begChr m:val="["/>
                        <m:endChr m:val="]"/>
                        <m:ctrlPr>
                          <a:rPr lang="en-US" sz="2000" i="1">
                            <a:latin typeface="Cambria Math"/>
                            <a:cs typeface="Times New Roman" pitchFamily="18" charset="0"/>
                          </a:rPr>
                        </m:ctrlPr>
                      </m:dPr>
                      <m:e>
                        <m:m>
                          <m:mPr>
                            <m:mcs>
                              <m:mc>
                                <m:mcPr>
                                  <m:count m:val="1"/>
                                  <m:mcJc m:val="center"/>
                                </m:mcPr>
                              </m:mc>
                            </m:mcs>
                            <m:ctrlPr>
                              <a:rPr lang="en-US" sz="2000" i="1">
                                <a:latin typeface="Cambria Math"/>
                                <a:cs typeface="Times New Roman" pitchFamily="18" charset="0"/>
                              </a:rPr>
                            </m:ctrlPr>
                          </m:mP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𝑏𝑎</m:t>
                                  </m:r>
                                </m:sub>
                              </m:sSub>
                            </m:e>
                          </m:m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𝑐𝑏</m:t>
                                  </m:r>
                                </m:sub>
                              </m:sSub>
                            </m:e>
                          </m:m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𝑎𝑐</m:t>
                                  </m:r>
                                </m:sub>
                              </m:sSub>
                            </m:e>
                          </m:mr>
                        </m:m>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m>
                          <m:mPr>
                            <m:mcs>
                              <m:mc>
                                <m:mcPr>
                                  <m:count m:val="3"/>
                                  <m:mcJc m:val="center"/>
                                </m:mcPr>
                              </m:mc>
                            </m:mcs>
                            <m:ctrlPr>
                              <a:rPr lang="en-US" sz="2000" i="1">
                                <a:latin typeface="Cambria Math"/>
                                <a:cs typeface="Times New Roman" pitchFamily="18" charset="0"/>
                              </a:rPr>
                            </m:ctrlPr>
                          </m:mPr>
                          <m:mr>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e>
                            <m:e>
                              <m:r>
                                <a:rPr lang="en-US" sz="2000">
                                  <a:latin typeface="Cambria Math"/>
                                  <a:cs typeface="Times New Roman" pitchFamily="18" charset="0"/>
                                </a:rPr>
                                <m:t>0</m:t>
                              </m:r>
                            </m:e>
                            <m:e>
                              <m:r>
                                <a:rPr lang="en-US" sz="2000">
                                  <a:latin typeface="Cambria Math"/>
                                  <a:cs typeface="Times New Roman" pitchFamily="18" charset="0"/>
                                </a:rPr>
                                <m:t>0</m:t>
                              </m:r>
                            </m:e>
                          </m:mr>
                          <m:mr>
                            <m:e>
                              <m:r>
                                <a:rPr lang="en-US" sz="2000">
                                  <a:latin typeface="Cambria Math"/>
                                  <a:cs typeface="Times New Roman" pitchFamily="18" charset="0"/>
                                </a:rPr>
                                <m:t>0</m:t>
                              </m:r>
                            </m:e>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e>
                            <m:e>
                              <m:r>
                                <a:rPr lang="en-US" sz="2000">
                                  <a:latin typeface="Cambria Math"/>
                                  <a:cs typeface="Times New Roman" pitchFamily="18" charset="0"/>
                                </a:rPr>
                                <m:t>0</m:t>
                              </m:r>
                            </m:e>
                          </m:mr>
                          <m:mr>
                            <m:e>
                              <m:r>
                                <a:rPr lang="en-US" sz="2000">
                                  <a:latin typeface="Cambria Math"/>
                                  <a:cs typeface="Times New Roman" pitchFamily="18" charset="0"/>
                                </a:rPr>
                                <m:t>0</m:t>
                              </m:r>
                            </m:e>
                            <m:e>
                              <m:r>
                                <a:rPr lang="en-US" sz="2000">
                                  <a:latin typeface="Cambria Math"/>
                                  <a:cs typeface="Times New Roman" pitchFamily="18" charset="0"/>
                                </a:rPr>
                                <m:t>0</m:t>
                              </m:r>
                            </m:e>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e>
                          </m:mr>
                        </m:m>
                      </m:e>
                    </m:d>
                    <m:d>
                      <m:dPr>
                        <m:begChr m:val="["/>
                        <m:endChr m:val="]"/>
                        <m:ctrlPr>
                          <a:rPr lang="en-US" sz="2000" i="1">
                            <a:latin typeface="Cambria Math"/>
                            <a:cs typeface="Times New Roman" pitchFamily="18" charset="0"/>
                          </a:rPr>
                        </m:ctrlPr>
                      </m:dPr>
                      <m:e>
                        <m:m>
                          <m:mPr>
                            <m:mcs>
                              <m:mc>
                                <m:mcPr>
                                  <m:count m:val="1"/>
                                  <m:mcJc m:val="center"/>
                                </m:mcPr>
                              </m:mc>
                            </m:mcs>
                            <m:ctrlPr>
                              <a:rPr lang="en-US" sz="2000" i="1">
                                <a:latin typeface="Cambria Math"/>
                                <a:cs typeface="Times New Roman" pitchFamily="18" charset="0"/>
                              </a:rPr>
                            </m:ctrlPr>
                          </m:mP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𝐴</m:t>
                                  </m:r>
                                </m:sub>
                              </m:sSub>
                            </m:e>
                          </m:m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𝐵</m:t>
                                  </m:r>
                                </m:sub>
                              </m:sSub>
                            </m:e>
                          </m:m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𝐶</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(47)</a:t>
                </a:r>
                <a:endParaRPr lang="en-US" sz="2000" dirty="0">
                  <a:latin typeface="Times New Roman" pitchFamily="18" charset="0"/>
                  <a:cs typeface="Times New Roman" pitchFamily="18" charset="0"/>
                </a:endParaRPr>
              </a:p>
              <a:p>
                <a:pPr marL="0" lvl="3" algn="ctr">
                  <a:buFont typeface="Arial" pitchFamily="34" charset="0"/>
                  <a:buChar char="•"/>
                </a:pPr>
                <a:endParaRPr lang="en-US" sz="2000" dirty="0"/>
              </a:p>
              <a:p>
                <a:pPr marL="0" lvl="3" algn="ctr"/>
                <a:endParaRPr lang="en-US" sz="2000" i="1" dirty="0" smtClean="0">
                  <a:latin typeface="Cambria Math"/>
                </a:endParaRPr>
              </a:p>
              <a:p>
                <a:pPr marL="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a:t>    </a:t>
                </a:r>
                <a:r>
                  <a:rPr lang="en-US" sz="2000" dirty="0" smtClean="0"/>
                  <a:t>                </a:t>
                </a:r>
                <a:r>
                  <a:rPr lang="en-US" sz="2000" dirty="0" smtClean="0">
                    <a:latin typeface="Times New Roman" pitchFamily="18" charset="0"/>
                    <a:cs typeface="Times New Roman" pitchFamily="18" charset="0"/>
                  </a:rPr>
                  <a:t> 		(48)</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48088" y="1641397"/>
                <a:ext cx="8991600" cy="4302203"/>
              </a:xfrm>
              <a:prstGeom prst="rect">
                <a:avLst/>
              </a:prstGeom>
              <a:blipFill rotWithShape="1">
                <a:blip r:embed="rId2"/>
                <a:stretch>
                  <a:fillRect b="-1416"/>
                </a:stretch>
              </a:blipFill>
            </p:spPr>
            <p:txBody>
              <a:bodyPr/>
              <a:lstStyle/>
              <a:p>
                <a:r>
                  <a:rPr lang="en-US">
                    <a:noFill/>
                  </a:rPr>
                  <a:t> </a:t>
                </a:r>
              </a:p>
            </p:txBody>
          </p:sp>
        </mc:Fallback>
      </mc:AlternateContent>
      <p:sp>
        <p:nvSpPr>
          <p:cNvPr id="5" name="Rectangle 4"/>
          <p:cNvSpPr/>
          <p:nvPr/>
        </p:nvSpPr>
        <p:spPr>
          <a:xfrm>
            <a:off x="381000" y="1836003"/>
            <a:ext cx="8305800" cy="830997"/>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basic </a:t>
            </a:r>
            <a:r>
              <a:rPr lang="en-US" sz="2400" dirty="0">
                <a:latin typeface="Times New Roman" pitchFamily="18" charset="0"/>
                <a:cs typeface="Times New Roman" pitchFamily="18" charset="0"/>
              </a:rPr>
              <a:t>ideal transformer voltage and current equations as a function of the turns </a:t>
            </a:r>
            <a:r>
              <a:rPr lang="en-US" sz="2400" dirty="0" smtClean="0">
                <a:latin typeface="Times New Roman" pitchFamily="18" charset="0"/>
                <a:cs typeface="Times New Roman" pitchFamily="18" charset="0"/>
              </a:rPr>
              <a:t>ratio (continued):</a:t>
            </a:r>
            <a:endParaRPr lang="en-US" sz="2400" b="1" dirty="0">
              <a:solidFill>
                <a:srgbClr val="FF0000"/>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141</a:t>
            </a:fld>
            <a:endParaRPr lang="en-US"/>
          </a:p>
        </p:txBody>
      </p:sp>
      <p:sp>
        <p:nvSpPr>
          <p:cNvPr id="7" name="TextBox 6"/>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338119967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33400" y="1956377"/>
            <a:ext cx="8589628" cy="4520623"/>
            <a:chOff x="533400" y="1724561"/>
            <a:chExt cx="8915400" cy="4520623"/>
          </a:xfrm>
        </p:grpSpPr>
        <mc:AlternateContent xmlns:mc="http://schemas.openxmlformats.org/markup-compatibility/2006" xmlns:a14="http://schemas.microsoft.com/office/drawing/2010/main">
          <mc:Choice Requires="a14">
            <p:sp>
              <p:nvSpPr>
                <p:cNvPr id="2" name="Rectangle 1"/>
                <p:cNvSpPr/>
                <p:nvPr/>
              </p:nvSpPr>
              <p:spPr>
                <a:xfrm>
                  <a:off x="533400" y="2743200"/>
                  <a:ext cx="8686800" cy="3501984"/>
                </a:xfrm>
                <a:prstGeom prst="rect">
                  <a:avLst/>
                </a:prstGeom>
              </p:spPr>
              <p:txBody>
                <a:bodyPr wrap="square">
                  <a:spAutoFit/>
                </a:bodyPr>
                <a:lstStyle/>
                <a:p>
                  <a:pPr marL="457200" lvl="4"/>
                  <a:endParaRPr lang="en-US" sz="2000" dirty="0"/>
                </a:p>
                <a:p>
                  <a:pPr marL="342900" lvl="3" indent="-342900">
                    <a:buFont typeface="Wingdings" pitchFamily="2" charset="2"/>
                    <a:buChar char="Ø"/>
                  </a:pPr>
                  <a:r>
                    <a:rPr lang="en-US" sz="2000" dirty="0"/>
                    <a:t> </a:t>
                  </a: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line-to-line voltages at node </a:t>
                  </a:r>
                  <a14:m>
                    <m:oMath xmlns:m="http://schemas.openxmlformats.org/officeDocument/2006/math">
                      <m:r>
                        <a:rPr lang="en-US" sz="2400" dirty="0">
                          <a:latin typeface="Cambria Math"/>
                          <a:cs typeface="Times New Roman" pitchFamily="18" charset="0"/>
                        </a:rPr>
                        <m:t>𝑚</m:t>
                      </m:r>
                    </m:oMath>
                  </a14:m>
                  <a:r>
                    <a:rPr lang="en-US" sz="2400" dirty="0">
                      <a:latin typeface="Times New Roman" pitchFamily="18" charset="0"/>
                      <a:cs typeface="Times New Roman" pitchFamily="18" charset="0"/>
                    </a:rPr>
                    <a:t> as a function of the ideal transformer voltages   and the delta currents are given </a:t>
                  </a:r>
                  <a:r>
                    <a:rPr lang="en-US" sz="2400" dirty="0" smtClean="0">
                      <a:latin typeface="Times New Roman" pitchFamily="18" charset="0"/>
                      <a:cs typeface="Times New Roman" pitchFamily="18" charset="0"/>
                    </a:rPr>
                    <a:t>by:</a:t>
                  </a:r>
                  <a:endParaRPr lang="en-US" sz="2400" dirty="0">
                    <a:latin typeface="Times New Roman" pitchFamily="18" charset="0"/>
                    <a:cs typeface="Times New Roman" pitchFamily="18" charset="0"/>
                  </a:endParaRPr>
                </a:p>
                <a:p>
                  <a:pPr marL="457200" lvl="4"/>
                  <a:endParaRPr lang="en-US" b="1" dirty="0">
                    <a:solidFill>
                      <a:srgbClr val="FF0000"/>
                    </a:solidFill>
                  </a:endParaRPr>
                </a:p>
                <a:p>
                  <a:pPr marL="0" lvl="3"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𝑎𝑏</m:t>
                                    </m:r>
                                  </m:sub>
                                </m:sSub>
                              </m:e>
                            </m:m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𝑎𝑐</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𝑐𝑎</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𝐼𝐷</m:t>
                                    </m:r>
                                  </m:e>
                                  <m:sub>
                                    <m:r>
                                      <a:rPr lang="en-US" sz="2000" i="1">
                                        <a:latin typeface="Cambria Math"/>
                                      </a:rPr>
                                      <m:t>𝑏𝑎</m:t>
                                    </m:r>
                                  </m:sub>
                                </m:sSub>
                              </m:e>
                            </m:mr>
                            <m:mr>
                              <m:e>
                                <m:sSub>
                                  <m:sSubPr>
                                    <m:ctrlPr>
                                      <a:rPr lang="en-US" sz="2000" i="1">
                                        <a:latin typeface="Cambria Math"/>
                                      </a:rPr>
                                    </m:ctrlPr>
                                  </m:sSubPr>
                                  <m:e>
                                    <m:r>
                                      <a:rPr lang="en-US" sz="2000" i="1">
                                        <a:latin typeface="Cambria Math"/>
                                      </a:rPr>
                                      <m:t>𝐼𝐷</m:t>
                                    </m:r>
                                  </m:e>
                                  <m:sub>
                                    <m:r>
                                      <a:rPr lang="en-US" sz="2000" i="1">
                                        <a:latin typeface="Cambria Math"/>
                                      </a:rPr>
                                      <m:t>𝑐𝑏</m:t>
                                    </m:r>
                                  </m:sub>
                                </m:sSub>
                              </m:e>
                            </m:mr>
                            <m:mr>
                              <m:e>
                                <m:sSub>
                                  <m:sSubPr>
                                    <m:ctrlPr>
                                      <a:rPr lang="en-US" sz="2000" i="1">
                                        <a:latin typeface="Cambria Math"/>
                                      </a:rPr>
                                    </m:ctrlPr>
                                  </m:sSubPr>
                                  <m:e>
                                    <m:r>
                                      <a:rPr lang="en-US" sz="2000" i="1">
                                        <a:latin typeface="Cambria Math"/>
                                      </a:rPr>
                                      <m:t>𝐼𝐷</m:t>
                                    </m:r>
                                  </m:e>
                                  <m:sub>
                                    <m:r>
                                      <a:rPr lang="en-US" sz="2000" i="1">
                                        <a:latin typeface="Cambria Math"/>
                                      </a:rPr>
                                      <m:t>𝑎𝑐</m:t>
                                    </m:r>
                                  </m:sub>
                                </m:sSub>
                              </m:e>
                            </m:mr>
                          </m:m>
                        </m:e>
                      </m:d>
                    </m:oMath>
                  </a14:m>
                  <a:r>
                    <a:rPr lang="en-US" sz="2000" dirty="0" smtClean="0"/>
                    <a:t>     	</a:t>
                  </a:r>
                  <a:r>
                    <a:rPr lang="en-US" sz="2000" dirty="0" smtClean="0">
                      <a:latin typeface="Times New Roman" pitchFamily="18" charset="0"/>
                      <a:cs typeface="Times New Roman" pitchFamily="18" charset="0"/>
                    </a:rPr>
                    <a:t>(50)</a:t>
                  </a:r>
                </a:p>
                <a:p>
                  <a:pPr marL="0" lvl="3" algn="ctr"/>
                  <a:endParaRPr lang="en-US" sz="2400" dirty="0"/>
                </a:p>
                <a:p>
                  <a:pPr marL="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(51)</a:t>
                  </a:r>
                  <a:endParaRPr lang="en-US" sz="2000" dirty="0">
                    <a:latin typeface="Times New Roman" pitchFamily="18" charset="0"/>
                    <a:cs typeface="Times New Roman" pitchFamily="18" charset="0"/>
                  </a:endParaRPr>
                </a:p>
                <a:p>
                  <a:pPr marL="0" lvl="3">
                    <a:buFont typeface="Arial" pitchFamily="34" charset="0"/>
                    <a:buChar char="•"/>
                  </a:pPr>
                  <a:endParaRPr 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533400" y="2743200"/>
                  <a:ext cx="8686800" cy="3501984"/>
                </a:xfrm>
                <a:prstGeom prst="rect">
                  <a:avLst/>
                </a:prstGeom>
                <a:blipFill rotWithShape="1">
                  <a:blip r:embed="rId2"/>
                  <a:stretch>
                    <a:fillRect l="-6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09600" y="1724561"/>
                  <a:ext cx="8839200" cy="1384995"/>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Solve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(46) </a:t>
                  </a:r>
                  <a:r>
                    <a:rPr lang="en-US" sz="2400" dirty="0">
                      <a:latin typeface="Times New Roman" pitchFamily="18" charset="0"/>
                      <a:cs typeface="Times New Roman" pitchFamily="18" charset="0"/>
                    </a:rPr>
                    <a:t>for the ideal delta transformer </a:t>
                  </a:r>
                  <a:r>
                    <a:rPr lang="en-US" sz="2400" dirty="0" smtClean="0">
                      <a:latin typeface="Times New Roman" pitchFamily="18" charset="0"/>
                      <a:cs typeface="Times New Roman" pitchFamily="18" charset="0"/>
                    </a:rPr>
                    <a:t>voltages.</a:t>
                  </a:r>
                  <a:endParaRPr lang="en-US" sz="2400" dirty="0">
                    <a:latin typeface="Times New Roman" pitchFamily="18" charset="0"/>
                    <a:cs typeface="Times New Roman" pitchFamily="18" charset="0"/>
                  </a:endParaRPr>
                </a:p>
                <a:p>
                  <a:pPr marL="457200" lvl="4"/>
                  <a:endParaRPr lang="en-US" b="1" dirty="0">
                    <a:solidFill>
                      <a:srgbClr val="FF0000"/>
                    </a:solidFill>
                  </a:endParaRPr>
                </a:p>
                <a:p>
                  <a:pPr marL="457200" lvl="4"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oMath>
                  </a14:m>
                  <a:r>
                    <a:rPr lang="en-US" sz="2000" dirty="0"/>
                    <a:t>     </a:t>
                  </a:r>
                  <a:r>
                    <a:rPr lang="en-US" sz="2000" dirty="0" smtClean="0"/>
                    <a:t>			</a:t>
                  </a:r>
                  <a:r>
                    <a:rPr lang="en-US" sz="2000" dirty="0" smtClean="0">
                      <a:latin typeface="Times New Roman" pitchFamily="18" charset="0"/>
                      <a:cs typeface="Times New Roman" pitchFamily="18" charset="0"/>
                    </a:rPr>
                    <a:t>(49)</a:t>
                  </a:r>
                  <a:endParaRPr lang="en-US" sz="2000" dirty="0">
                    <a:latin typeface="Times New Roman" pitchFamily="18" charset="0"/>
                    <a:cs typeface="Times New Roman" pitchFamily="18" charset="0"/>
                  </a:endParaRPr>
                </a:p>
                <a:p>
                  <a:pPr marL="457200" lvl="4"/>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609600" y="1724561"/>
                  <a:ext cx="8839200" cy="1384995"/>
                </a:xfrm>
                <a:prstGeom prst="rect">
                  <a:avLst/>
                </a:prstGeom>
                <a:blipFill rotWithShape="1">
                  <a:blip r:embed="rId3"/>
                  <a:stretch>
                    <a:fillRect l="-1002" t="-3524"/>
                  </a:stretch>
                </a:blipFill>
              </p:spPr>
              <p:txBody>
                <a:bodyPr/>
                <a:lstStyle/>
                <a:p>
                  <a:r>
                    <a:rPr lang="en-US">
                      <a:noFill/>
                    </a:rPr>
                    <a:t> </a:t>
                  </a:r>
                </a:p>
              </p:txBody>
            </p:sp>
          </mc:Fallback>
        </mc:AlternateContent>
      </p:grpSp>
      <p:sp>
        <p:nvSpPr>
          <p:cNvPr id="5" name="Slide Number Placeholder 4"/>
          <p:cNvSpPr>
            <a:spLocks noGrp="1"/>
          </p:cNvSpPr>
          <p:nvPr>
            <p:ph type="sldNum" sz="quarter" idx="12"/>
          </p:nvPr>
        </p:nvSpPr>
        <p:spPr/>
        <p:txBody>
          <a:bodyPr/>
          <a:lstStyle/>
          <a:p>
            <a:fld id="{B6F15528-21DE-4FAA-801E-634DDDAF4B2B}" type="slidenum">
              <a:rPr lang="en-US" smtClean="0"/>
              <a:pPr/>
              <a:t>142</a:t>
            </a:fld>
            <a:endParaRPr lang="en-US"/>
          </a:p>
        </p:txBody>
      </p:sp>
      <p:sp>
        <p:nvSpPr>
          <p:cNvPr id="8" name="TextBox 7"/>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423583303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2057400"/>
                <a:ext cx="8153400" cy="4148315"/>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Substitute equation (48) and equation (49) into equation (51).</a:t>
                </a:r>
              </a:p>
              <a:p>
                <a:pPr marL="0" lvl="3" algn="just"/>
                <a:endParaRPr lang="en-US" sz="2400" i="1" dirty="0">
                  <a:latin typeface="Times New Roman" pitchFamily="18" charset="0"/>
                  <a:cs typeface="Times New Roman" pitchFamily="18" charset="0"/>
                </a:endParaRPr>
              </a:p>
              <a:p>
                <a:pPr marL="0" lvl="3"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t>  		</a:t>
                </a:r>
                <a:r>
                  <a:rPr lang="en-US" sz="2000" dirty="0" smtClean="0">
                    <a:latin typeface="Times New Roman" pitchFamily="18" charset="0"/>
                    <a:cs typeface="Times New Roman" pitchFamily="18" charset="0"/>
                  </a:rPr>
                  <a:t>(52)</a:t>
                </a:r>
              </a:p>
              <a:p>
                <a:pPr marL="457200" lvl="4" algn="ctr"/>
                <a:endParaRPr lang="en-US" sz="2400" dirty="0" smtClean="0">
                  <a:latin typeface="Times New Roman" pitchFamily="18" charset="0"/>
                  <a:cs typeface="Times New Roman" pitchFamily="18" charset="0"/>
                </a:endParaRPr>
              </a:p>
              <a:p>
                <a:pPr marL="457200" lvl="4" algn="ctr"/>
                <a:endParaRPr lang="en-US" sz="2400" dirty="0"/>
              </a:p>
              <a:p>
                <a:pPr lvl="1" indent="-1371600"/>
                <a:r>
                  <a:rPr lang="en-US" sz="2400" dirty="0" smtClean="0"/>
                  <a:t>	</a:t>
                </a:r>
                <a:r>
                  <a:rPr lang="en-US" sz="2400" dirty="0" smtClean="0">
                    <a:latin typeface="Times New Roman" pitchFamily="18" charset="0"/>
                    <a:cs typeface="Times New Roman" pitchFamily="18" charset="0"/>
                  </a:rPr>
                  <a:t>where</a:t>
                </a:r>
                <a:r>
                  <a:rPr lang="en-US" sz="2400" b="1" dirty="0" smtClean="0">
                    <a:solidFill>
                      <a:srgbClr val="FF0000"/>
                    </a:solidFill>
                    <a:latin typeface="Times New Roman" pitchFamily="18" charset="0"/>
                    <a:cs typeface="Times New Roman" pitchFamily="18" charset="0"/>
                  </a:rPr>
                  <a:t> </a:t>
                </a:r>
              </a:p>
              <a:p>
                <a:pPr lvl="1" indent="-1371600"/>
                <a:r>
                  <a:rPr lang="en-US" sz="2400" b="1" dirty="0" smtClean="0">
                    <a:solidFill>
                      <a:srgbClr val="FF0000"/>
                    </a:solidFill>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𝐴𝐼</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e>
                          </m:mr>
                        </m:m>
                      </m:e>
                    </m:d>
                  </m:oMath>
                </a14:m>
                <a:r>
                  <a:rPr lang="en-US" sz="2000" dirty="0" smtClean="0"/>
                  <a:t>     	</a:t>
                </a:r>
                <a:r>
                  <a:rPr lang="en-US" sz="2000" dirty="0" smtClean="0">
                    <a:latin typeface="Times New Roman" pitchFamily="18" charset="0"/>
                    <a:cs typeface="Times New Roman" pitchFamily="18" charset="0"/>
                  </a:rPr>
                  <a:t>(53)</a:t>
                </a:r>
                <a:endParaRPr lang="en-US" sz="2000" dirty="0">
                  <a:latin typeface="Times New Roman" pitchFamily="18" charset="0"/>
                  <a:cs typeface="Times New Roman" pitchFamily="18" charset="0"/>
                </a:endParaRPr>
              </a:p>
              <a:p>
                <a:pPr marL="457200" lvl="4"/>
                <a:endParaRPr lang="en-US" sz="2400" b="1" dirty="0" smtClean="0">
                  <a:solidFill>
                    <a:srgbClr val="FF0000"/>
                  </a:solidFill>
                </a:endParaRPr>
              </a:p>
              <a:p>
                <a:pPr marL="800100" lvl="3" indent="-342900"/>
                <a:endParaRPr lang="en-US" b="1" dirty="0" smtClean="0">
                  <a:solidFill>
                    <a:srgbClr val="FF0000"/>
                  </a:solidFill>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200" y="2057400"/>
                <a:ext cx="8153400" cy="4148315"/>
              </a:xfrm>
              <a:prstGeom prst="rect">
                <a:avLst/>
              </a:prstGeom>
              <a:blipFill rotWithShape="1">
                <a:blip r:embed="rId3"/>
                <a:stretch>
                  <a:fillRect l="-972" t="-117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143</a:t>
            </a:fld>
            <a:endParaRPr lang="en-US"/>
          </a:p>
        </p:txBody>
      </p:sp>
      <p:sp>
        <p:nvSpPr>
          <p:cNvPr id="8" name="TextBox 7"/>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3154298204"/>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676400"/>
                <a:ext cx="8382000" cy="4599529"/>
              </a:xfrm>
              <a:prstGeom prst="rect">
                <a:avLst/>
              </a:prstGeom>
              <a:noFill/>
            </p:spPr>
            <p:txBody>
              <a:bodyPr wrap="square" rtlCol="0">
                <a:spAutoFit/>
              </a:bodyPr>
              <a:lstStyle/>
              <a:p>
                <a:pPr marL="457200" lvl="4"/>
                <a:endParaRPr lang="en-US" sz="2000" b="1" dirty="0" smtClean="0">
                  <a:solidFill>
                    <a:srgbClr val="FF0000"/>
                  </a:solidFill>
                </a:endParaRP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line currents on the delta side of the transformer bank as a function of the wye transformer currents are given by: </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Arial" pitchFamily="34" charset="0"/>
                  <a:buChar char="•"/>
                </a:pPr>
                <a:endParaRPr lang="en-US" sz="2400" dirty="0" smtClean="0"/>
              </a:p>
              <a:p>
                <a:pPr marL="0" lvl="2"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(54)</a:t>
                </a:r>
              </a:p>
              <a:p>
                <a:pPr marL="0" lvl="2" algn="ctr"/>
                <a:endParaRPr lang="en-US" sz="2000" dirty="0"/>
              </a:p>
              <a:p>
                <a:pPr marL="0" lvl="2" algn="ctr"/>
                <a:r>
                  <a:rPr lang="en-US" sz="2000" dirty="0" smtClean="0">
                    <a:latin typeface="Times New Roman" pitchFamily="18" charset="0"/>
                    <a:cs typeface="Times New Roman" pitchFamily="18" charset="0"/>
                  </a:rPr>
                  <a:t>where</a:t>
                </a: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𝐷𝐼</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
                      </m:e>
                    </m:d>
                  </m:oMath>
                </a14:m>
                <a:r>
                  <a:rPr lang="en-US" sz="2000" dirty="0" smtClean="0"/>
                  <a:t>        		</a:t>
                </a:r>
                <a:r>
                  <a:rPr lang="en-US" sz="2000" dirty="0" smtClean="0">
                    <a:latin typeface="Times New Roman" pitchFamily="18" charset="0"/>
                    <a:cs typeface="Times New Roman" pitchFamily="18" charset="0"/>
                  </a:rPr>
                  <a:t> 	(55)</a:t>
                </a:r>
              </a:p>
              <a:p>
                <a:pPr marL="0" lvl="3"/>
                <a:r>
                  <a:rPr lang="en-US" sz="2400" b="1" dirty="0" smtClean="0">
                    <a:solidFill>
                      <a:srgbClr val="FF0000"/>
                    </a:solidFill>
                  </a:rPr>
                  <a:t>	</a:t>
                </a:r>
              </a:p>
              <a:p>
                <a:pPr marL="800100" lvl="3" indent="-342900"/>
                <a:endParaRPr lang="en-US" b="1" dirty="0" smtClean="0">
                  <a:solidFill>
                    <a:srgbClr val="FF0000"/>
                  </a:solidFill>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200" y="1676400"/>
                <a:ext cx="8382000" cy="4599529"/>
              </a:xfrm>
              <a:prstGeom prst="rect">
                <a:avLst/>
              </a:prstGeom>
              <a:blipFill rotWithShape="1">
                <a:blip r:embed="rId3"/>
                <a:stretch>
                  <a:fillRect l="-94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144</a:t>
            </a:fld>
            <a:endParaRPr lang="en-US"/>
          </a:p>
        </p:txBody>
      </p:sp>
      <p:sp>
        <p:nvSpPr>
          <p:cNvPr id="8" name="TextBox 7"/>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1257424789"/>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457200" y="2201348"/>
                <a:ext cx="8534400" cy="3132652"/>
              </a:xfrm>
              <a:prstGeom prst="rect">
                <a:avLst/>
              </a:prstGeom>
            </p:spPr>
            <p:txBody>
              <a:bodyPr wrap="square">
                <a:spAutoFit/>
              </a:bodyPr>
              <a:lstStyle/>
              <a:p>
                <a:pPr marL="342900" lvl="3" indent="-342900">
                  <a:buFont typeface="Wingdings" pitchFamily="2" charset="2"/>
                  <a:buChar char="Ø"/>
                </a:pPr>
                <a:r>
                  <a:rPr lang="en-US" sz="2400" dirty="0"/>
                  <a:t> </a:t>
                </a: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48)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(54).</a:t>
                </a:r>
              </a:p>
              <a:p>
                <a:pPr marL="342900" lvl="3" indent="-342900">
                  <a:buFont typeface="Arial" pitchFamily="34" charset="0"/>
                  <a:buChar char="•"/>
                </a:pPr>
                <a:endParaRPr lang="en-US" sz="2400" dirty="0"/>
              </a:p>
              <a:p>
                <a:pPr marL="342900" lvl="2" indent="-342900">
                  <a:buFont typeface="Arial" pitchFamily="34" charset="0"/>
                  <a:buChar char="•"/>
                </a:pPr>
                <a:endParaRPr lang="en-US" sz="2400" dirty="0"/>
              </a:p>
              <a:p>
                <a:pPr marL="0" lvl="3" algn="ctr"/>
                <a:r>
                  <a:rPr lang="en-US" sz="2400" b="1" dirty="0">
                    <a:solidFill>
                      <a:srgbClr val="FF0000"/>
                    </a:solidFill>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𝐷𝑌</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t>     	</a:t>
                </a:r>
                <a:r>
                  <a:rPr lang="en-US" sz="2000" dirty="0" smtClean="0">
                    <a:latin typeface="Times New Roman" pitchFamily="18" charset="0"/>
                    <a:cs typeface="Times New Roman" pitchFamily="18" charset="0"/>
                  </a:rPr>
                  <a:t>(56)</a:t>
                </a:r>
                <a:endParaRPr lang="en-US" sz="2000" dirty="0">
                  <a:latin typeface="Times New Roman" pitchFamily="18" charset="0"/>
                  <a:cs typeface="Times New Roman" pitchFamily="18" charset="0"/>
                </a:endParaRPr>
              </a:p>
              <a:p>
                <a:pPr marL="800100" lvl="3" indent="-342900"/>
                <a:endParaRPr lang="en-US" sz="2000" dirty="0"/>
              </a:p>
              <a:p>
                <a:pPr marL="0" lvl="3" algn="ctr"/>
                <a:r>
                  <a:rPr lang="en-US" sz="2000" dirty="0">
                    <a:latin typeface="Times New Roman" pitchFamily="18" charset="0"/>
                    <a:cs typeface="Times New Roman" pitchFamily="18" charset="0"/>
                  </a:rPr>
                  <a:t>where</a:t>
                </a: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𝐷𝑌</m:t>
                        </m:r>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r>
                          <a:rPr lang="en-US" sz="2000" i="1">
                            <a:latin typeface="Cambria Math"/>
                          </a:rPr>
                          <m:t>𝐴𝐼</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mr>
                          <m:mr>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oMath>
                </a14:m>
                <a:r>
                  <a:rPr lang="en-US" sz="2000" dirty="0" smtClean="0"/>
                  <a:t>    	 </a:t>
                </a:r>
                <a:r>
                  <a:rPr lang="en-US" sz="2000" dirty="0" smtClean="0">
                    <a:latin typeface="Times New Roman" pitchFamily="18" charset="0"/>
                    <a:cs typeface="Times New Roman" pitchFamily="18" charset="0"/>
                  </a:rPr>
                  <a:t>(57)</a:t>
                </a:r>
                <a:endParaRPr lang="en-US" sz="2000" dirty="0">
                  <a:latin typeface="Times New Roman" pitchFamily="18" charset="0"/>
                  <a:cs typeface="Times New Roman" pitchFamily="18" charset="0"/>
                </a:endParaRPr>
              </a:p>
              <a:p>
                <a:pPr marL="800100" lvl="3" indent="-342900"/>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457200" y="2201348"/>
                <a:ext cx="8534400" cy="3132652"/>
              </a:xfrm>
              <a:prstGeom prst="rect">
                <a:avLst/>
              </a:prstGeom>
              <a:blipFill rotWithShape="1">
                <a:blip r:embed="rId2"/>
                <a:stretch>
                  <a:fillRect l="-929" t="-175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145</a:t>
            </a:fld>
            <a:endParaRPr lang="en-US"/>
          </a:p>
        </p:txBody>
      </p:sp>
      <p:sp>
        <p:nvSpPr>
          <p:cNvPr id="6" name="TextBox 5"/>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2404830970"/>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492508"/>
                <a:ext cx="8458200" cy="4832092"/>
              </a:xfrm>
              <a:prstGeom prst="rect">
                <a:avLst/>
              </a:prstGeom>
              <a:noFill/>
            </p:spPr>
            <p:txBody>
              <a:bodyPr wrap="square" rtlCol="0">
                <a:spAutoFit/>
              </a:bodyPr>
              <a:lstStyle/>
              <a:p>
                <a:pPr marL="0" lvl="3"/>
                <a:endParaRPr lang="en-US" sz="2000" dirty="0" smtClean="0"/>
              </a:p>
              <a:p>
                <a:pPr marL="342900" lvl="3" indent="-342900">
                  <a:buFont typeface="Wingdings" pitchFamily="2" charset="2"/>
                  <a:buChar char="Ø"/>
                </a:pPr>
                <a:r>
                  <a:rPr lang="en-US" sz="2400" dirty="0" smtClean="0">
                    <a:latin typeface="Times New Roman" pitchFamily="18" charset="0"/>
                    <a:cs typeface="Times New Roman" pitchFamily="18" charset="0"/>
                  </a:rPr>
                  <a:t>Because the matrix </a:t>
                </a:r>
                <a14:m>
                  <m:oMath xmlns:m="http://schemas.openxmlformats.org/officeDocument/2006/math">
                    <m:r>
                      <a:rPr lang="en-US" sz="2400" i="1" dirty="0" smtClean="0">
                        <a:latin typeface="Cambria Math"/>
                      </a:rPr>
                      <m:t>[</m:t>
                    </m:r>
                    <m:r>
                      <a:rPr lang="en-US" sz="2400" i="1" dirty="0" smtClean="0">
                        <a:latin typeface="Cambria Math"/>
                      </a:rPr>
                      <m:t>𝐷𝑌</m:t>
                    </m:r>
                    <m:r>
                      <a:rPr lang="en-US" sz="2400" i="1" dirty="0" smtClean="0">
                        <a:latin typeface="Cambria Math"/>
                      </a:rPr>
                      <m:t>] </m:t>
                    </m:r>
                  </m:oMath>
                </a14:m>
                <a:r>
                  <a:rPr lang="en-US" sz="2400" dirty="0">
                    <a:latin typeface="Times New Roman" pitchFamily="18" charset="0"/>
                    <a:cs typeface="Times New Roman" pitchFamily="18" charset="0"/>
                  </a:rPr>
                  <a:t>is singular, it is not possible to use equation </a:t>
                </a:r>
                <a:r>
                  <a:rPr lang="en-US" sz="2400" dirty="0" smtClean="0">
                    <a:latin typeface="Times New Roman" pitchFamily="18" charset="0"/>
                    <a:cs typeface="Times New Roman" pitchFamily="18" charset="0"/>
                  </a:rPr>
                  <a:t>(56) </a:t>
                </a:r>
                <a:r>
                  <a:rPr lang="en-US" sz="2400" dirty="0">
                    <a:latin typeface="Times New Roman" pitchFamily="18" charset="0"/>
                    <a:cs typeface="Times New Roman" pitchFamily="18" charset="0"/>
                  </a:rPr>
                  <a:t>to develop an equation relating the wye side line currents at node </a:t>
                </a:r>
                <a14:m>
                  <m:oMath xmlns:m="http://schemas.openxmlformats.org/officeDocument/2006/math">
                    <m:r>
                      <a:rPr lang="en-US" sz="2400" dirty="0">
                        <a:latin typeface="Cambria Math"/>
                        <a:cs typeface="Times New Roman" pitchFamily="18" charset="0"/>
                      </a:rPr>
                      <m:t>𝑛</m:t>
                    </m:r>
                  </m:oMath>
                </a14:m>
                <a:r>
                  <a:rPr lang="en-US" sz="2400" dirty="0">
                    <a:latin typeface="Times New Roman" pitchFamily="18" charset="0"/>
                    <a:cs typeface="Times New Roman" pitchFamily="18" charset="0"/>
                  </a:rPr>
                  <a:t> to the delta side line currents at node </a:t>
                </a:r>
                <a14:m>
                  <m:oMath xmlns:m="http://schemas.openxmlformats.org/officeDocument/2006/math">
                    <m:r>
                      <a:rPr lang="en-US" sz="2400" i="1" dirty="0" smtClean="0">
                        <a:latin typeface="Cambria Math"/>
                      </a:rPr>
                      <m:t>𝑚</m:t>
                    </m:r>
                  </m:oMath>
                </a14:m>
                <a:r>
                  <a:rPr lang="en-US" sz="2400" dirty="0" smtClean="0">
                    <a:latin typeface="Times New Roman" pitchFamily="18" charset="0"/>
                    <a:cs typeface="Times New Roman" pitchFamily="18" charset="0"/>
                  </a:rPr>
                  <a:t>.</a:t>
                </a:r>
              </a:p>
              <a:p>
                <a:pPr marL="342900" lvl="3" indent="-342900">
                  <a:buFont typeface="Wingdings" pitchFamily="2" charset="2"/>
                  <a:buChar char="Ø"/>
                </a:pPr>
                <a:endParaRPr lang="en-US" sz="2400" b="1" dirty="0" smtClean="0">
                  <a:solidFill>
                    <a:srgbClr val="FF0000"/>
                  </a:solidFill>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 Hence three independent equations must be written.</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800100" lvl="4" indent="-342900">
                  <a:buFont typeface="Wingdings" pitchFamily="2" charset="2"/>
                  <a:buChar char="Ø"/>
                </a:pPr>
                <a:r>
                  <a:rPr lang="en-US" sz="2400" dirty="0" smtClean="0">
                    <a:latin typeface="Times New Roman" pitchFamily="18" charset="0"/>
                    <a:cs typeface="Times New Roman" pitchFamily="18" charset="0"/>
                  </a:rPr>
                  <a:t> Two equations are based on the KCL at the 2 vertices of the delta connection.</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800100" lvl="4" indent="-342900">
                  <a:buFont typeface="Wingdings" pitchFamily="2" charset="2"/>
                  <a:buChar char="Ø"/>
                </a:pPr>
                <a:r>
                  <a:rPr lang="en-US" sz="2400" dirty="0" smtClean="0">
                    <a:latin typeface="Times New Roman" pitchFamily="18" charset="0"/>
                    <a:cs typeface="Times New Roman" pitchFamily="18" charset="0"/>
                  </a:rPr>
                  <a:t> The third is from the sum of the three delta currents (which will equal zero as the wye connection is ungrounded, and hence all currents on the wye side will equal zero).</a:t>
                </a:r>
              </a:p>
            </p:txBody>
          </p:sp>
        </mc:Choice>
        <mc:Fallback xmlns="">
          <p:sp>
            <p:nvSpPr>
              <p:cNvPr id="7" name="TextBox 6"/>
              <p:cNvSpPr txBox="1">
                <a:spLocks noRot="1" noChangeAspect="1" noMove="1" noResize="1" noEditPoints="1" noAdjustHandles="1" noChangeArrowheads="1" noChangeShapeType="1" noTextEdit="1"/>
              </p:cNvSpPr>
              <p:nvPr/>
            </p:nvSpPr>
            <p:spPr>
              <a:xfrm>
                <a:off x="381000" y="1492508"/>
                <a:ext cx="8458200" cy="4832092"/>
              </a:xfrm>
              <a:prstGeom prst="rect">
                <a:avLst/>
              </a:prstGeom>
              <a:blipFill rotWithShape="1">
                <a:blip r:embed="rId3"/>
                <a:stretch>
                  <a:fillRect l="-1009" r="-433" b="-189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146</a:t>
            </a:fld>
            <a:endParaRPr lang="en-US"/>
          </a:p>
        </p:txBody>
      </p:sp>
      <p:sp>
        <p:nvSpPr>
          <p:cNvPr id="8" name="TextBox 7"/>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3820587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444290"/>
                <a:ext cx="8382000" cy="4880310"/>
              </a:xfrm>
              <a:prstGeom prst="rect">
                <a:avLst/>
              </a:prstGeom>
              <a:noFill/>
            </p:spPr>
            <p:txBody>
              <a:bodyPr wrap="square" rtlCol="0">
                <a:spAutoFit/>
              </a:bodyPr>
              <a:lstStyle/>
              <a:p>
                <a:pPr marL="0" lvl="3"/>
                <a:endParaRPr lang="en-US" sz="2400" dirty="0"/>
              </a:p>
              <a:p>
                <a:pPr marL="342900" lvl="3" indent="-342900">
                  <a:buFont typeface="Wingdings" pitchFamily="2" charset="2"/>
                  <a:buChar char="Ø"/>
                </a:pPr>
                <a:r>
                  <a:rPr lang="en-US" sz="2400" dirty="0" smtClean="0">
                    <a:latin typeface="Times New Roman" pitchFamily="18" charset="0"/>
                    <a:cs typeface="Times New Roman" pitchFamily="18" charset="0"/>
                  </a:rPr>
                  <a:t>Hence, the three independent equations in matrix form are given by:</a:t>
                </a:r>
                <a:endParaRPr lang="en-US" sz="2400" dirty="0" smtClean="0"/>
              </a:p>
              <a:p>
                <a:pPr algn="just"/>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1</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oMath>
                </a14:m>
                <a:r>
                  <a:rPr lang="en-US" sz="2000" b="1" dirty="0" smtClean="0">
                    <a:solidFill>
                      <a:srgbClr val="FF0000"/>
                    </a:solidFill>
                  </a:rPr>
                  <a:t>		</a:t>
                </a:r>
                <a:r>
                  <a:rPr lang="en-US" sz="2000" dirty="0" smtClean="0">
                    <a:latin typeface="Times New Roman" pitchFamily="18" charset="0"/>
                    <a:cs typeface="Times New Roman" pitchFamily="18" charset="0"/>
                  </a:rPr>
                  <a:t>(58)</a:t>
                </a:r>
              </a:p>
              <a:p>
                <a:pPr algn="just"/>
                <a:endParaRPr lang="en-US" sz="2400" dirty="0" smtClean="0"/>
              </a:p>
              <a:p>
                <a:pPr marL="342900" lvl="3" indent="-342900">
                  <a:buFont typeface="Wingdings" pitchFamily="2" charset="2"/>
                  <a:buChar char="Ø"/>
                </a:pPr>
                <a:r>
                  <a:rPr lang="en-US" sz="2400" dirty="0" smtClean="0">
                    <a:latin typeface="Times New Roman" pitchFamily="18" charset="0"/>
                    <a:cs typeface="Times New Roman" pitchFamily="18" charset="0"/>
                  </a:rPr>
                  <a:t>Solve </a:t>
                </a:r>
                <a:r>
                  <a:rPr lang="en-US" sz="2400" dirty="0">
                    <a:latin typeface="Times New Roman" pitchFamily="18" charset="0"/>
                    <a:cs typeface="Times New Roman" pitchFamily="18" charset="0"/>
                  </a:rPr>
                  <a:t>equation</a:t>
                </a:r>
                <a:r>
                  <a:rPr lang="en-US" sz="2400" dirty="0" smtClean="0">
                    <a:latin typeface="Times New Roman" pitchFamily="18" charset="0"/>
                    <a:cs typeface="Times New Roman" pitchFamily="18" charset="0"/>
                  </a:rPr>
                  <a:t> (58) for the delta currents. </a:t>
                </a:r>
              </a:p>
              <a:p>
                <a:pPr marL="0" lvl="3">
                  <a:buFont typeface="Arial" pitchFamily="34" charset="0"/>
                  <a:buChar char="•"/>
                </a:pPr>
                <a:endParaRPr lang="en-US" sz="2400" dirty="0" smtClean="0"/>
              </a:p>
              <a:p>
                <a:pPr marL="0" lvl="3" algn="just"/>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1</m:t>
                                  </m:r>
                                </m:e>
                                <m:e>
                                  <m:r>
                                    <a:rPr lang="en-US" sz="2000" i="1">
                                      <a:latin typeface="Cambria Math"/>
                                    </a:rPr>
                                    <m:t>1</m:t>
                                  </m:r>
                                </m:e>
                              </m:mr>
                            </m:m>
                          </m:e>
                        </m:d>
                      </m:e>
                      <m:sup>
                        <m:r>
                          <a:rPr lang="en-US" sz="2000" i="1">
                            <a:latin typeface="Cambria Math"/>
                          </a:rPr>
                          <m:t>−1</m:t>
                        </m:r>
                      </m:sup>
                    </m:sSup>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2</m:t>
                              </m:r>
                            </m:e>
                            <m:e>
                              <m:r>
                                <a:rPr lang="en-US" sz="2000" i="1">
                                  <a:latin typeface="Cambria Math"/>
                                </a:rPr>
                                <m:t>1</m:t>
                              </m:r>
                            </m:e>
                          </m:mr>
                          <m:mr>
                            <m:e>
                              <m:r>
                                <a:rPr lang="en-US" sz="2000" i="1">
                                  <a:latin typeface="Cambria Math"/>
                                </a:rPr>
                                <m:t>−2</m:t>
                              </m:r>
                            </m:e>
                            <m:e>
                              <m:r>
                                <a:rPr lang="en-US" sz="2000" i="1">
                                  <a:latin typeface="Cambria Math"/>
                                </a:rPr>
                                <m:t>−1</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(59)</a:t>
                </a:r>
                <a:endParaRPr lang="en-US" sz="2000" dirty="0">
                  <a:latin typeface="Times New Roman" pitchFamily="18" charset="0"/>
                  <a:cs typeface="Times New Roman" pitchFamily="18" charset="0"/>
                </a:endParaRPr>
              </a:p>
              <a:p>
                <a:pPr marL="0" lvl="3" algn="ctr"/>
                <a:endParaRPr lang="en-US" sz="2000" dirty="0"/>
              </a:p>
              <a:p>
                <a:pPr marL="0" lvl="3"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𝐿</m:t>
                        </m:r>
                        <m:r>
                          <a:rPr lang="en-US" sz="2000" i="1">
                            <a:latin typeface="Cambria Math"/>
                          </a:rPr>
                          <m:t>0</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m:t>
                            </m:r>
                            <m:r>
                              <a:rPr lang="en-US" sz="2000" i="1">
                                <a:latin typeface="Cambria Math"/>
                              </a:rPr>
                              <m:t>0</m:t>
                            </m:r>
                          </m:sub>
                        </m:sSub>
                      </m:e>
                    </m:d>
                  </m:oMath>
                </a14:m>
                <a:r>
                  <a:rPr lang="en-US" sz="2000" dirty="0" smtClean="0"/>
                  <a:t>	     	 	</a:t>
                </a:r>
                <a:r>
                  <a:rPr lang="en-US" sz="2000" dirty="0" smtClean="0">
                    <a:latin typeface="Times New Roman" pitchFamily="18" charset="0"/>
                    <a:cs typeface="Times New Roman" pitchFamily="18" charset="0"/>
                  </a:rPr>
                  <a:t>(60)</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1000" y="1444290"/>
                <a:ext cx="8382000" cy="4880310"/>
              </a:xfrm>
              <a:prstGeom prst="rect">
                <a:avLst/>
              </a:prstGeom>
              <a:blipFill rotWithShape="1">
                <a:blip r:embed="rId3"/>
                <a:stretch>
                  <a:fillRect l="-1018" r="-1818" b="-1124"/>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147</a:t>
            </a:fld>
            <a:endParaRPr lang="en-US"/>
          </a:p>
        </p:txBody>
      </p:sp>
      <p:sp>
        <p:nvSpPr>
          <p:cNvPr id="8" name="TextBox 7"/>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3152237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796773"/>
                <a:ext cx="8229600" cy="3994427"/>
              </a:xfrm>
              <a:prstGeom prst="rect">
                <a:avLst/>
              </a:prstGeom>
              <a:noFill/>
            </p:spPr>
            <p:txBody>
              <a:bodyPr wrap="square" rtlCol="0">
                <a:spAutoFit/>
              </a:bodyPr>
              <a:lstStyle/>
              <a:p>
                <a:pPr marL="0" lvl="3"/>
                <a:endParaRPr lang="en-US" sz="2400" dirty="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Equation (60) </a:t>
                </a:r>
                <a:r>
                  <a:rPr lang="en-US" sz="2400" dirty="0">
                    <a:latin typeface="Times New Roman" pitchFamily="18" charset="0"/>
                    <a:cs typeface="Times New Roman" pitchFamily="18" charset="0"/>
                  </a:rPr>
                  <a:t>can be modified to include the phase current </a:t>
                </a:r>
                <a14:m>
                  <m:oMath xmlns:m="http://schemas.openxmlformats.org/officeDocument/2006/math">
                    <m:r>
                      <a:rPr lang="en-US" sz="2400" i="1" dirty="0">
                        <a:latin typeface="Cambria Math"/>
                      </a:rPr>
                      <m:t>𝑐</m:t>
                    </m:r>
                  </m:oMath>
                </a14:m>
                <a:r>
                  <a:rPr lang="en-US" sz="2400" dirty="0">
                    <a:latin typeface="Times New Roman" pitchFamily="18" charset="0"/>
                    <a:cs typeface="Times New Roman" pitchFamily="18" charset="0"/>
                  </a:rPr>
                  <a:t> by setting the third column of the </a:t>
                </a:r>
                <a14:m>
                  <m:oMath xmlns:m="http://schemas.openxmlformats.org/officeDocument/2006/math">
                    <m:r>
                      <a:rPr lang="en-US" sz="2400" i="1" dirty="0">
                        <a:latin typeface="Cambria Math"/>
                      </a:rPr>
                      <m:t>[</m:t>
                    </m:r>
                    <m:r>
                      <a:rPr lang="en-US" sz="2400" i="1" dirty="0">
                        <a:latin typeface="Cambria Math"/>
                      </a:rPr>
                      <m:t>𝐿</m:t>
                    </m:r>
                    <m:r>
                      <a:rPr lang="en-US" sz="2400" i="1" dirty="0">
                        <a:latin typeface="Cambria Math"/>
                      </a:rPr>
                      <m:t>0] </m:t>
                    </m:r>
                  </m:oMath>
                </a14:m>
                <a:r>
                  <a:rPr lang="en-US" sz="2400" dirty="0">
                    <a:latin typeface="Times New Roman" pitchFamily="18" charset="0"/>
                    <a:cs typeface="Times New Roman" pitchFamily="18" charset="0"/>
                  </a:rPr>
                  <a:t>matrix to </a:t>
                </a:r>
                <a:r>
                  <a:rPr lang="en-US" sz="2400" dirty="0" smtClean="0">
                    <a:latin typeface="Times New Roman" pitchFamily="18" charset="0"/>
                    <a:cs typeface="Times New Roman" pitchFamily="18" charset="0"/>
                  </a:rPr>
                  <a:t>zero:</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0" lvl="3">
                  <a:buFont typeface="Arial" pitchFamily="34" charset="0"/>
                  <a:buChar char="•"/>
                </a:pPr>
                <a:endParaRPr lang="en-US" dirty="0"/>
              </a:p>
              <a:p>
                <a:pPr marL="0" lvl="3"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2</m:t>
                              </m:r>
                            </m:e>
                            <m:e>
                              <m:r>
                                <a:rPr lang="en-US" sz="2000" i="1">
                                  <a:latin typeface="Cambria Math"/>
                                </a:rPr>
                                <m:t>0</m:t>
                              </m:r>
                            </m:e>
                          </m:mr>
                          <m:mr>
                            <m:e>
                              <m:r>
                                <a:rPr lang="en-US" sz="2000" i="1">
                                  <a:latin typeface="Cambria Math"/>
                                </a:rPr>
                                <m:t>−2</m:t>
                              </m:r>
                            </m:e>
                            <m:e>
                              <m:r>
                                <a:rPr lang="en-US" sz="2000" i="1">
                                  <a:latin typeface="Cambria Math"/>
                                </a:rPr>
                                <m:t>−1</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a:t>   	          </a:t>
                </a:r>
                <a:r>
                  <a:rPr lang="en-US" sz="2000" dirty="0" smtClean="0"/>
                  <a:t>		</a:t>
                </a:r>
                <a:r>
                  <a:rPr lang="en-US" sz="2000" dirty="0" smtClean="0">
                    <a:latin typeface="Times New Roman" pitchFamily="18" charset="0"/>
                    <a:cs typeface="Times New Roman" pitchFamily="18" charset="0"/>
                  </a:rPr>
                  <a:t>(61)</a:t>
                </a:r>
              </a:p>
              <a:p>
                <a:pPr marL="0" lvl="3" algn="ctr"/>
                <a:endParaRPr lang="en-US" sz="2000" dirty="0"/>
              </a:p>
              <a:p>
                <a:pPr marL="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𝐿</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b="1" dirty="0">
                    <a:solidFill>
                      <a:srgbClr val="FF0000"/>
                    </a:solidFill>
                  </a:rPr>
                  <a:t>    	                           </a:t>
                </a:r>
                <a:r>
                  <a:rPr lang="en-US" sz="2000" b="1" dirty="0" smtClean="0">
                    <a:solidFill>
                      <a:srgbClr val="FF0000"/>
                    </a:solidFill>
                  </a:rPr>
                  <a:t>		</a:t>
                </a:r>
                <a:r>
                  <a:rPr lang="en-US" sz="2000" dirty="0" smtClean="0">
                    <a:latin typeface="Times New Roman" pitchFamily="18" charset="0"/>
                    <a:cs typeface="Times New Roman" pitchFamily="18" charset="0"/>
                  </a:rPr>
                  <a:t>(62)</a:t>
                </a:r>
              </a:p>
              <a:p>
                <a:pPr marL="457200" lvl="4" algn="ctr"/>
                <a:endParaRPr lang="en-US" b="1" dirty="0" smtClean="0">
                  <a:solidFill>
                    <a:srgbClr val="FF0000"/>
                  </a:solidFill>
                </a:endParaRPr>
              </a:p>
              <a:p>
                <a:pPr marL="0" lvl="3"/>
                <a:r>
                  <a:rPr lang="en-US" dirty="0" smtClean="0"/>
                  <a:t>     </a:t>
                </a:r>
              </a:p>
            </p:txBody>
          </p:sp>
        </mc:Choice>
        <mc:Fallback xmlns="">
          <p:sp>
            <p:nvSpPr>
              <p:cNvPr id="7" name="TextBox 6"/>
              <p:cNvSpPr txBox="1">
                <a:spLocks noRot="1" noChangeAspect="1" noMove="1" noResize="1" noEditPoints="1" noAdjustHandles="1" noChangeArrowheads="1" noChangeShapeType="1" noTextEdit="1"/>
              </p:cNvSpPr>
              <p:nvPr/>
            </p:nvSpPr>
            <p:spPr>
              <a:xfrm>
                <a:off x="533400" y="1796773"/>
                <a:ext cx="8229600" cy="3994427"/>
              </a:xfrm>
              <a:prstGeom prst="rect">
                <a:avLst/>
              </a:prstGeom>
              <a:blipFill rotWithShape="1">
                <a:blip r:embed="rId3"/>
                <a:stretch>
                  <a:fillRect l="-103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148</a:t>
            </a:fld>
            <a:endParaRPr lang="en-US"/>
          </a:p>
        </p:txBody>
      </p:sp>
      <p:sp>
        <p:nvSpPr>
          <p:cNvPr id="8" name="TextBox 7"/>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2621557732"/>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04800" y="1868780"/>
                <a:ext cx="8610600" cy="3922420"/>
              </a:xfrm>
              <a:prstGeom prst="rect">
                <a:avLst/>
              </a:prstGeom>
              <a:noFill/>
            </p:spPr>
            <p:txBody>
              <a:bodyPr wrap="square" rtlCol="0">
                <a:spAutoFit/>
              </a:bodyPr>
              <a:lstStyle/>
              <a:p>
                <a:pPr marL="0" lvl="3"/>
                <a:endParaRPr lang="en-US" b="1" dirty="0" smtClean="0">
                  <a:solidFill>
                    <a:srgbClr val="FF0000"/>
                  </a:solidFill>
                </a:endParaRPr>
              </a:p>
              <a:p>
                <a:pPr marL="342900" lvl="3" indent="-342900">
                  <a:buFont typeface="Wingdings" pitchFamily="2" charset="2"/>
                  <a:buChar char="Ø"/>
                </a:pPr>
                <a:r>
                  <a:rPr lang="en-US" sz="2400" dirty="0" smtClean="0">
                    <a:latin typeface="Times New Roman" pitchFamily="18" charset="0"/>
                    <a:cs typeface="Times New Roman" pitchFamily="18" charset="0"/>
                  </a:rPr>
                  <a:t>Solve equation (48) for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oMath>
                </a14:m>
                <a:r>
                  <a:rPr lang="en-US" sz="2400" dirty="0" smtClean="0">
                    <a:latin typeface="Times New Roman" pitchFamily="18" charset="0"/>
                    <a:cs typeface="Times New Roman" pitchFamily="18" charset="0"/>
                  </a:rPr>
                  <a:t> and substitute into equation (62).</a:t>
                </a:r>
              </a:p>
              <a:p>
                <a:pPr marL="0" lvl="3">
                  <a:buFont typeface="Arial" pitchFamily="34" charset="0"/>
                  <a:buChar char="•"/>
                </a:pPr>
                <a:endParaRPr lang="en-US" sz="2400" dirty="0" smtClean="0">
                  <a:latin typeface="Times New Roman" pitchFamily="18" charset="0"/>
                  <a:cs typeface="Times New Roman" pitchFamily="18" charset="0"/>
                </a:endParaRPr>
              </a:p>
              <a:p>
                <a:pPr marL="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𝐿</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(63)</a:t>
                </a:r>
              </a:p>
              <a:p>
                <a:pPr marL="0" lvl="3" algn="ctr"/>
                <a:endParaRPr lang="en-US" sz="2000" dirty="0">
                  <a:latin typeface="Times New Roman" pitchFamily="18" charset="0"/>
                  <a:cs typeface="Times New Roman" pitchFamily="18" charset="0"/>
                </a:endParaRPr>
              </a:p>
              <a:p>
                <a:pPr marL="0" lvl="3"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𝐿</m:t>
                        </m:r>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sSub>
                          <m:sSubPr>
                            <m:ctrlPr>
                              <a:rPr lang="en-US" sz="2000" i="1">
                                <a:latin typeface="Cambria Math"/>
                              </a:rPr>
                            </m:ctrlPr>
                          </m:sSubPr>
                          <m:e>
                            <m:r>
                              <a:rPr lang="en-US" sz="2000" i="1">
                                <a:latin typeface="Cambria Math"/>
                              </a:rPr>
                              <m:t>𝑛</m:t>
                            </m:r>
                          </m:e>
                          <m:sub>
                            <m:r>
                              <a:rPr lang="en-US" sz="2000" i="1">
                                <a:latin typeface="Cambria Math"/>
                              </a:rPr>
                              <m:t>𝑇</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2</m:t>
                              </m:r>
                            </m:e>
                            <m:e>
                              <m:r>
                                <a:rPr lang="en-US" sz="2000" i="1">
                                  <a:latin typeface="Cambria Math"/>
                                </a:rPr>
                                <m:t>0</m:t>
                              </m:r>
                            </m:e>
                          </m:mr>
                          <m:mr>
                            <m:e>
                              <m:r>
                                <a:rPr lang="en-US" sz="2000" i="1">
                                  <a:latin typeface="Cambria Math"/>
                                </a:rPr>
                                <m:t>−2</m:t>
                              </m:r>
                            </m:e>
                            <m:e>
                              <m:r>
                                <a:rPr lang="en-US" sz="2000" i="1">
                                  <a:latin typeface="Cambria Math"/>
                                </a:rPr>
                                <m:t>−1</m:t>
                              </m:r>
                            </m:e>
                            <m:e>
                              <m:r>
                                <a:rPr lang="en-US" sz="2000" i="1">
                                  <a:latin typeface="Cambria Math"/>
                                </a:rPr>
                                <m:t>0</m:t>
                              </m:r>
                            </m:e>
                          </m:mr>
                        </m:m>
                      </m:e>
                    </m:d>
                  </m:oMath>
                </a14:m>
                <a:r>
                  <a:rPr lang="en-US" sz="2000" dirty="0" smtClean="0">
                    <a:latin typeface="Times New Roman" pitchFamily="18" charset="0"/>
                    <a:cs typeface="Times New Roman" pitchFamily="18" charset="0"/>
                  </a:rPr>
                  <a:t>     (64)</a:t>
                </a:r>
                <a:endParaRPr lang="en-US" sz="2000" dirty="0">
                  <a:latin typeface="Times New Roman" pitchFamily="18" charset="0"/>
                  <a:cs typeface="Times New Roman" pitchFamily="18" charset="0"/>
                </a:endParaRPr>
              </a:p>
              <a:p>
                <a:pPr marL="457200" lvl="4"/>
                <a:endParaRPr lang="en-US" sz="2400" b="1" dirty="0" smtClean="0">
                  <a:solidFill>
                    <a:srgbClr val="FF0000"/>
                  </a:solidFill>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Equation (64) defines the generalized constant matrix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oMath>
                </a14:m>
                <a:r>
                  <a:rPr lang="en-US" sz="2400" dirty="0" smtClean="0">
                    <a:latin typeface="Times New Roman" pitchFamily="18" charset="0"/>
                    <a:cs typeface="Times New Roman" pitchFamily="18" charset="0"/>
                  </a:rPr>
                  <a:t>  for the ungrounded wye-delta transformer connection</a:t>
                </a:r>
                <a:r>
                  <a:rPr lang="en-US" dirty="0" smtClean="0"/>
                  <a:t>. </a:t>
                </a:r>
                <a:endParaRPr lang="en-US" b="1" dirty="0" smtClean="0">
                  <a:solidFill>
                    <a:srgbClr val="FF0000"/>
                  </a:solidFill>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04800" y="1868780"/>
                <a:ext cx="8610600" cy="3922420"/>
              </a:xfrm>
              <a:prstGeom prst="rect">
                <a:avLst/>
              </a:prstGeom>
              <a:blipFill rotWithShape="1">
                <a:blip r:embed="rId3"/>
                <a:stretch>
                  <a:fillRect l="-92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149</a:t>
            </a:fld>
            <a:endParaRPr lang="en-US"/>
          </a:p>
        </p:txBody>
      </p:sp>
      <p:sp>
        <p:nvSpPr>
          <p:cNvPr id="8" name="TextBox 7"/>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240813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57426"/>
            <a:ext cx="9144000" cy="861774"/>
          </a:xfrm>
          <a:prstGeom prst="rect">
            <a:avLst/>
          </a:prstGeom>
          <a:noFill/>
        </p:spPr>
        <p:txBody>
          <a:bodyPr wrap="square" rtlCol="0">
            <a:spAutoFit/>
          </a:bodyPr>
          <a:lstStyle/>
          <a:p>
            <a:pPr marL="342900" indent="-342900" algn="ctr"/>
            <a:r>
              <a:rPr lang="en-US" sz="2800" dirty="0" smtClean="0"/>
              <a:t>	</a:t>
            </a:r>
            <a:r>
              <a:rPr lang="en-US" sz="3200" dirty="0" smtClean="0">
                <a:latin typeface="Times New Roman" pitchFamily="18" charset="0"/>
                <a:cs typeface="Times New Roman" pitchFamily="18" charset="0"/>
              </a:rPr>
              <a:t>Two Conductors with Dirt Return</a:t>
            </a:r>
            <a:endParaRPr lang="en-US" dirty="0" smtClean="0"/>
          </a:p>
          <a:p>
            <a:pPr marL="342900" indent="-342900"/>
            <a:endParaRPr lang="en-US" dirty="0"/>
          </a:p>
        </p:txBody>
      </p:sp>
      <mc:AlternateContent xmlns:mc="http://schemas.openxmlformats.org/markup-compatibility/2006">
        <mc:Choice xmlns:a14="http://schemas.microsoft.com/office/drawing/2010/main" Requires="a14">
          <p:sp>
            <p:nvSpPr>
              <p:cNvPr id="6" name="Rectangle 5"/>
              <p:cNvSpPr/>
              <p:nvPr/>
            </p:nvSpPr>
            <p:spPr>
              <a:xfrm>
                <a:off x="533401" y="1312291"/>
                <a:ext cx="8229600" cy="5088509"/>
              </a:xfrm>
              <a:prstGeom prst="rect">
                <a:avLst/>
              </a:prstGeom>
            </p:spPr>
            <p:txBody>
              <a:bodyPr wrap="square">
                <a:spAutoFit/>
              </a:bodyPr>
              <a:lstStyle/>
              <a:p>
                <a:pPr marL="342900" indent="-342900">
                  <a:spcAft>
                    <a:spcPts val="600"/>
                  </a:spcAft>
                  <a:buFont typeface="Wingdings" pitchFamily="2" charset="2"/>
                  <a:buChar char="Ø"/>
                </a:pPr>
                <a:r>
                  <a:rPr lang="en-US" sz="2400" dirty="0" smtClean="0">
                    <a:latin typeface="Times New Roman" pitchFamily="18" charset="0"/>
                    <a:cs typeface="Times New Roman" pitchFamily="18" charset="0"/>
                  </a:rPr>
                  <a:t>Voltage between conductor </a:t>
                </a:r>
                <a14:m>
                  <m:oMath xmlns:m="http://schemas.openxmlformats.org/officeDocument/2006/math">
                    <m:r>
                      <a:rPr lang="en-US" sz="2400">
                        <a:latin typeface="Cambria Math"/>
                        <a:cs typeface="Times New Roman" pitchFamily="18" charset="0"/>
                      </a:rPr>
                      <m:t>𝑖</m:t>
                    </m:r>
                  </m:oMath>
                </a14:m>
                <a:r>
                  <a:rPr lang="en-US" sz="2400" dirty="0">
                    <a:latin typeface="Times New Roman" pitchFamily="18" charset="0"/>
                    <a:cs typeface="Times New Roman" pitchFamily="18" charset="0"/>
                  </a:rPr>
                  <a:t> and ground (using Kirchhoff’s Voltage Law</a:t>
                </a:r>
                <a:r>
                  <a:rPr lang="en-US" dirty="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a:spcAft>
                    <a:spcPts val="600"/>
                  </a:spcAft>
                </a:pP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𝑖𝑔</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𝑗</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𝑖𝑑</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𝑑</m:t>
                        </m:r>
                      </m:sub>
                    </m:sSub>
                    <m:r>
                      <a:rPr lang="en-US" sz="2000" i="1">
                        <a:latin typeface="Cambria Math"/>
                      </a:rPr>
                      <m:t>−</m:t>
                    </m:r>
                    <m:d>
                      <m:dPr>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𝑑𝑑</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𝑑</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𝑑𝑗</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𝑗</m:t>
                            </m:r>
                          </m:sub>
                        </m:sSub>
                      </m:e>
                    </m:d>
                  </m:oMath>
                </a14:m>
                <a:r>
                  <a:rPr lang="en-US" sz="2000" dirty="0" smtClean="0">
                    <a:latin typeface="Times New Roman" pitchFamily="18" charset="0"/>
                    <a:cs typeface="Times New Roman" pitchFamily="18" charset="0"/>
                  </a:rPr>
                  <a:t>	(8)</a:t>
                </a:r>
              </a:p>
              <a:p>
                <a:pPr>
                  <a:spcAft>
                    <a:spcPts val="600"/>
                  </a:spcAft>
                </a:pPr>
                <a:endParaRPr lang="en-US" dirty="0">
                  <a:latin typeface="Times New Roman" pitchFamily="18" charset="0"/>
                  <a:cs typeface="Times New Roman" pitchFamily="18" charset="0"/>
                </a:endParaRPr>
              </a:p>
              <a:p>
                <a:pPr marL="342900" indent="-342900">
                  <a:spcAft>
                    <a:spcPts val="600"/>
                  </a:spcAft>
                  <a:buFont typeface="Wingdings" pitchFamily="2" charset="2"/>
                  <a:buChar char="Ø"/>
                </a:pPr>
                <a:r>
                  <a:rPr lang="en-US" sz="2400" dirty="0" smtClean="0">
                    <a:latin typeface="Times New Roman" pitchFamily="18" charset="0"/>
                    <a:cs typeface="Times New Roman" pitchFamily="18" charset="0"/>
                  </a:rPr>
                  <a:t>Collect </a:t>
                </a:r>
                <a:r>
                  <a:rPr lang="en-US" sz="2400" dirty="0">
                    <a:latin typeface="Times New Roman" pitchFamily="18" charset="0"/>
                    <a:cs typeface="Times New Roman" pitchFamily="18" charset="0"/>
                  </a:rPr>
                  <a:t>terms and </a:t>
                </a:r>
                <a:r>
                  <a:rPr lang="en-US" sz="2400" dirty="0" smtClean="0">
                    <a:latin typeface="Times New Roman" pitchFamily="18" charset="0"/>
                    <a:cs typeface="Times New Roman" pitchFamily="18" charset="0"/>
                  </a:rPr>
                  <a:t>use: </a:t>
                </a:r>
                <a:endParaRPr lang="en-US" i="1" dirty="0">
                  <a:latin typeface="Cambria Math"/>
                </a:endParaRPr>
              </a:p>
              <a:p>
                <a:pPr algn="just">
                  <a:spcAft>
                    <a:spcPts val="600"/>
                  </a:spcAft>
                </a:pP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𝑑</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𝑗</m:t>
                        </m:r>
                      </m:sub>
                    </m:sSub>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from </a:t>
                </a:r>
                <a:r>
                  <a:rPr lang="en-US" sz="2000" dirty="0" smtClean="0">
                    <a:latin typeface="Times New Roman" pitchFamily="18" charset="0"/>
                    <a:cs typeface="Times New Roman" pitchFamily="18" charset="0"/>
                  </a:rPr>
                  <a:t>KCL</a:t>
                </a:r>
                <a:r>
                  <a:rPr lang="en-US" sz="2000" dirty="0" smtClean="0">
                    <a:latin typeface="Times New Roman" pitchFamily="18" charset="0"/>
                    <a:cs typeface="Times New Roman" pitchFamily="18" charset="0"/>
                  </a:rPr>
                  <a:t>)			(9)</a:t>
                </a:r>
              </a:p>
              <a:p>
                <a:pPr algn="just">
                  <a:spcAft>
                    <a:spcPts val="600"/>
                  </a:spcAft>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to get:</a:t>
                </a:r>
                <a:endParaRPr lang="en-US" sz="2400" dirty="0">
                  <a:latin typeface="Times New Roman" pitchFamily="18" charset="0"/>
                  <a:cs typeface="Times New Roman" pitchFamily="18" charset="0"/>
                </a:endParaRPr>
              </a:p>
              <a:p>
                <a:pPr algn="just">
                  <a:spcAft>
                    <a:spcPts val="600"/>
                  </a:spcAft>
                </a:pP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𝑖𝑔</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𝑗</m:t>
                        </m:r>
                      </m:sub>
                    </m:sSub>
                  </m:oMath>
                </a14:m>
                <a:r>
                  <a:rPr lang="en-US" sz="2000" dirty="0" smtClean="0">
                    <a:latin typeface="Times New Roman" pitchFamily="18" charset="0"/>
                    <a:cs typeface="Times New Roman" pitchFamily="18" charset="0"/>
                  </a:rPr>
                  <a:t>				(10)</a:t>
                </a:r>
              </a:p>
              <a:p>
                <a:pPr>
                  <a:spcAft>
                    <a:spcPts val="600"/>
                  </a:spcAft>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where:</a:t>
                </a:r>
                <a:r>
                  <a:rPr lang="en-US" dirty="0" smtClean="0">
                    <a:latin typeface="Times New Roman" pitchFamily="18" charset="0"/>
                    <a:cs typeface="Times New Roman" pitchFamily="18" charset="0"/>
                  </a:rPr>
                  <a:t>     	</a:t>
                </a:r>
              </a:p>
              <a:p>
                <a:pPr algn="just">
                  <a:spcAft>
                    <a:spcPts val="600"/>
                  </a:spcAft>
                </a:pPr>
                <a:r>
                  <a:rPr lang="en-US" sz="24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𝑑𝑑</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𝑖𝑑</m:t>
                        </m:r>
                      </m:sub>
                    </m:sSub>
                  </m:oMath>
                </a14:m>
                <a:r>
                  <a:rPr lang="en-US" sz="2000" dirty="0" smtClean="0">
                    <a:latin typeface="Times New Roman" pitchFamily="18" charset="0"/>
                    <a:cs typeface="Times New Roman" pitchFamily="18" charset="0"/>
                  </a:rPr>
                  <a:t>  			(11)  </a:t>
                </a:r>
                <a:endParaRPr lang="en-US" sz="2000" dirty="0">
                  <a:latin typeface="Times New Roman" pitchFamily="18" charset="0"/>
                  <a:cs typeface="Times New Roman" pitchFamily="18" charset="0"/>
                </a:endParaRPr>
              </a:p>
              <a:p>
                <a:pPr algn="just">
                  <a:spcAft>
                    <a:spcPts val="600"/>
                  </a:spcAft>
                </a:pPr>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𝑑𝑑</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𝑑𝑗</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𝑖𝑑</m:t>
                        </m:r>
                      </m:sub>
                    </m:sSub>
                  </m:oMath>
                </a14:m>
                <a:r>
                  <a:rPr lang="en-US" sz="2000" dirty="0" smtClean="0">
                    <a:latin typeface="Times New Roman" pitchFamily="18" charset="0"/>
                    <a:cs typeface="Times New Roman" pitchFamily="18" charset="0"/>
                  </a:rPr>
                  <a:t>			(12)</a:t>
                </a:r>
                <a:endParaRPr lang="en-US" sz="2000" dirty="0">
                  <a:latin typeface="Times New Roman" pitchFamily="18" charset="0"/>
                  <a:cs typeface="Times New Roman" pitchFamily="18" charset="0"/>
                </a:endParaRPr>
              </a:p>
              <a:p>
                <a:pPr algn="ctr">
                  <a:spcAft>
                    <a:spcPts val="600"/>
                  </a:spcAft>
                </a:pPr>
                <a:endParaRPr lang="en-US" sz="2000" dirty="0"/>
              </a:p>
            </p:txBody>
          </p:sp>
        </mc:Choice>
        <mc:Fallback>
          <p:sp>
            <p:nvSpPr>
              <p:cNvPr id="6" name="Rectangle 5"/>
              <p:cNvSpPr>
                <a:spLocks noRot="1" noChangeAspect="1" noMove="1" noResize="1" noEditPoints="1" noAdjustHandles="1" noChangeArrowheads="1" noChangeShapeType="1" noTextEdit="1"/>
              </p:cNvSpPr>
              <p:nvPr/>
            </p:nvSpPr>
            <p:spPr>
              <a:xfrm>
                <a:off x="533401" y="1312291"/>
                <a:ext cx="8229600" cy="5088509"/>
              </a:xfrm>
              <a:prstGeom prst="rect">
                <a:avLst/>
              </a:prstGeom>
              <a:blipFill rotWithShape="1">
                <a:blip r:embed="rId3"/>
                <a:stretch>
                  <a:fillRect l="-1037" t="-95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125337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848683"/>
                <a:ext cx="8610600" cy="4247317"/>
              </a:xfrm>
              <a:prstGeom prst="rect">
                <a:avLst/>
              </a:prstGeom>
              <a:noFill/>
            </p:spPr>
            <p:txBody>
              <a:bodyPr wrap="square" rtlCol="0">
                <a:spAutoFit/>
              </a:bodyPr>
              <a:lstStyle/>
              <a:p>
                <a:pPr marL="0" lvl="3"/>
                <a:endParaRPr lang="en-US" sz="2000" dirty="0" smtClean="0"/>
              </a:p>
              <a:p>
                <a:pPr marL="342900" indent="-342900">
                  <a:buFont typeface="Wingdings" pitchFamily="2" charset="2"/>
                  <a:buChar char="Ø"/>
                </a:pPr>
                <a:r>
                  <a:rPr lang="en-US" sz="2400" dirty="0" smtClean="0">
                    <a:latin typeface="Times New Roman" pitchFamily="18" charset="0"/>
                    <a:cs typeface="Times New Roman" pitchFamily="18" charset="0"/>
                  </a:rPr>
                  <a:t>The generalized matrices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oMath>
                </a14:m>
                <a:r>
                  <a:rPr lang="en-US" sz="2400" dirty="0" smtClean="0"/>
                  <a:t>  </a:t>
                </a:r>
                <a:r>
                  <a:rPr lang="en-US" sz="2400" dirty="0">
                    <a:latin typeface="Times New Roman" pitchFamily="18" charset="0"/>
                    <a:cs typeface="Times New Roman" pitchFamily="18" charset="0"/>
                  </a:rPr>
                  <a:t>and</a:t>
                </a: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oMath>
                </a14:m>
                <a:r>
                  <a:rPr lang="en-US" sz="2400" dirty="0" smtClean="0"/>
                  <a:t> </a:t>
                </a:r>
                <a:r>
                  <a:rPr lang="en-US" sz="2400" dirty="0">
                    <a:latin typeface="Times New Roman" pitchFamily="18" charset="0"/>
                    <a:cs typeface="Times New Roman" pitchFamily="18" charset="0"/>
                  </a:rPr>
                  <a:t>can now be </a:t>
                </a:r>
                <a:r>
                  <a:rPr lang="en-US" sz="2400" dirty="0" smtClean="0">
                    <a:latin typeface="Times New Roman" pitchFamily="18" charset="0"/>
                    <a:cs typeface="Times New Roman" pitchFamily="18" charset="0"/>
                  </a:rPr>
                  <a:t>developed.</a:t>
                </a:r>
              </a:p>
              <a:p>
                <a:pPr marL="0" lvl="3"/>
                <a:endParaRPr lang="en-US" sz="2400" dirty="0">
                  <a:latin typeface="Times New Roman" pitchFamily="18" charset="0"/>
                  <a:cs typeface="Times New Roman" pitchFamily="18" charset="0"/>
                </a:endParaRPr>
              </a:p>
              <a:p>
                <a:pPr marL="342900" lvl="3" indent="-342900">
                  <a:buFont typeface="Wingdings" pitchFamily="2" charset="2"/>
                  <a:buChar char="Ø"/>
                </a:pPr>
                <a:r>
                  <a:rPr lang="en-US" sz="2400" dirty="0">
                    <a:latin typeface="Times New Roman" pitchFamily="18" charset="0"/>
                    <a:cs typeface="Times New Roman" pitchFamily="18" charset="0"/>
                  </a:rPr>
                  <a:t>Solving equation </a:t>
                </a:r>
                <a:r>
                  <a:rPr lang="en-US" sz="2400" dirty="0" smtClean="0">
                    <a:latin typeface="Times New Roman" pitchFamily="18" charset="0"/>
                    <a:cs typeface="Times New Roman" pitchFamily="18" charset="0"/>
                  </a:rPr>
                  <a:t>(52) </a:t>
                </a:r>
                <a:r>
                  <a:rPr lang="en-US" sz="2400" dirty="0">
                    <a:latin typeface="Times New Roman" pitchFamily="18" charset="0"/>
                    <a:cs typeface="Times New Roman" pitchFamily="18" charset="0"/>
                  </a:rPr>
                  <a:t>for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oMath>
                </a14:m>
                <a:r>
                  <a:rPr lang="en-US" sz="2400" dirty="0" smtClean="0"/>
                  <a:t>:                  </a:t>
                </a:r>
              </a:p>
              <a:p>
                <a:pPr marL="0" lvl="3"/>
                <a:r>
                  <a:rPr lang="en-US" sz="2400" dirty="0"/>
                  <a:t>	</a:t>
                </a:r>
                <a:endParaRPr lang="en-US" sz="2400" dirty="0" smtClean="0"/>
              </a:p>
              <a:p>
                <a:pPr marL="0" lvl="3" algn="just"/>
                <a:r>
                  <a:rPr lang="en-US" sz="2400" dirty="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b="1" dirty="0" smtClean="0">
                    <a:solidFill>
                      <a:srgbClr val="FF0000"/>
                    </a:solidFill>
                  </a:rPr>
                  <a:t> 		</a:t>
                </a:r>
                <a:r>
                  <a:rPr lang="en-US" sz="2000" dirty="0" smtClean="0">
                    <a:latin typeface="Times New Roman" pitchFamily="18" charset="0"/>
                    <a:cs typeface="Times New Roman" pitchFamily="18" charset="0"/>
                  </a:rPr>
                  <a:t>(65)</a:t>
                </a:r>
              </a:p>
              <a:p>
                <a:pPr marL="0" lvl="3"/>
                <a:endParaRPr lang="en-US" b="1" dirty="0" smtClean="0">
                  <a:solidFill>
                    <a:srgbClr val="FF0000"/>
                  </a:solidFill>
                </a:endParaRPr>
              </a:p>
              <a:p>
                <a:pPr marL="342900" lvl="3" indent="-342900">
                  <a:buFont typeface="Wingdings" pitchFamily="2" charset="2"/>
                  <a:buChar char="Ø"/>
                </a:pP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(63)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(65):</a:t>
                </a:r>
                <a:endParaRPr lang="en-US" sz="2400" dirty="0">
                  <a:latin typeface="Times New Roman" pitchFamily="18" charset="0"/>
                  <a:cs typeface="Times New Roman" pitchFamily="18" charset="0"/>
                </a:endParaRPr>
              </a:p>
              <a:p>
                <a:pPr algn="ctr"/>
                <a:endParaRPr lang="en-US" sz="2400" dirty="0"/>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e>
                    </m:d>
                  </m:oMath>
                </a14:m>
                <a:r>
                  <a:rPr lang="en-US" sz="2000" dirty="0" smtClean="0"/>
                  <a:t>	</a:t>
                </a:r>
                <a:r>
                  <a:rPr lang="en-US" sz="2000" dirty="0" smtClean="0">
                    <a:latin typeface="Times New Roman" pitchFamily="18" charset="0"/>
                    <a:cs typeface="Times New Roman" pitchFamily="18" charset="0"/>
                  </a:rPr>
                  <a:t>(66)</a:t>
                </a:r>
                <a:endParaRPr lang="en-US" sz="2000" dirty="0">
                  <a:latin typeface="Times New Roman" pitchFamily="18" charset="0"/>
                  <a:cs typeface="Times New Roman" pitchFamily="18" charset="0"/>
                </a:endParaRPr>
              </a:p>
              <a:p>
                <a:pPr marL="457200" lvl="4"/>
                <a:endParaRPr lang="en-US" sz="2000" dirty="0" smtClean="0"/>
              </a:p>
              <a:p>
                <a:pPr marL="457200" lvl="4">
                  <a:buFont typeface="Arial" pitchFamily="34" charset="0"/>
                  <a:buChar char="•"/>
                </a:pPr>
                <a:endParaRPr lang="en-US" sz="20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81000" y="1848683"/>
                <a:ext cx="8610600" cy="4247317"/>
              </a:xfrm>
              <a:prstGeom prst="rect">
                <a:avLst/>
              </a:prstGeom>
              <a:blipFill rotWithShape="1">
                <a:blip r:embed="rId3"/>
                <a:stretch>
                  <a:fillRect l="-99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150</a:t>
            </a:fld>
            <a:endParaRPr lang="en-US"/>
          </a:p>
        </p:txBody>
      </p:sp>
      <p:sp>
        <p:nvSpPr>
          <p:cNvPr id="8" name="TextBox 7"/>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1423678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720071"/>
                <a:ext cx="8305800" cy="4223529"/>
              </a:xfrm>
              <a:prstGeom prst="rect">
                <a:avLst/>
              </a:prstGeom>
              <a:noFill/>
            </p:spPr>
            <p:txBody>
              <a:bodyPr wrap="square" rtlCol="0">
                <a:spAutoFit/>
              </a:bodyPr>
              <a:lstStyle/>
              <a:p>
                <a:pPr marL="457200" lvl="4"/>
                <a:endParaRPr lang="en-US" sz="2400" b="1" dirty="0" smtClean="0">
                  <a:solidFill>
                    <a:srgbClr val="FF0000"/>
                  </a:solidFill>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But,</a:t>
                </a:r>
              </a:p>
              <a:p>
                <a:pPr marL="0" lvl="3"/>
                <a:endParaRPr lang="en-US" sz="2400" b="1" dirty="0" smtClean="0">
                  <a:solidFill>
                    <a:srgbClr val="FF0000"/>
                  </a:solidFill>
                  <a:latin typeface="Times New Roman" pitchFamily="18" charset="0"/>
                  <a:cs typeface="Times New Roman" pitchFamily="18" charset="0"/>
                </a:endParaRPr>
              </a:p>
              <a:p>
                <a:pPr marL="457200" lvl="4"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(67)</a:t>
                </a:r>
              </a:p>
              <a:p>
                <a:pPr marL="457200" lvl="4" algn="ctr"/>
                <a:endParaRPr lang="en-US" sz="2000" dirty="0" smtClean="0"/>
              </a:p>
              <a:p>
                <a:pPr marL="457200" lvl="4"/>
                <a:endParaRPr lang="en-US" sz="2000" dirty="0"/>
              </a:p>
              <a:p>
                <a:pPr marL="457200" lvl="4"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r>
                          <a:rPr lang="en-US" sz="2000" i="1">
                            <a:latin typeface="Cambria Math"/>
                          </a:rPr>
                          <m:t>𝐷</m:t>
                        </m:r>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1</m:t>
                              </m:r>
                            </m:e>
                          </m:mr>
                        </m:m>
                      </m:e>
                    </m:d>
                  </m:oMath>
                </a14:m>
                <a:r>
                  <a:rPr lang="en-US" sz="2000" dirty="0" smtClean="0"/>
                  <a:t>			</a:t>
                </a:r>
                <a:r>
                  <a:rPr lang="en-US" sz="2000" dirty="0" smtClean="0">
                    <a:latin typeface="Times New Roman" pitchFamily="18" charset="0"/>
                    <a:cs typeface="Times New Roman" pitchFamily="18" charset="0"/>
                  </a:rPr>
                  <a:t>(68)</a:t>
                </a:r>
                <a:endParaRPr lang="en-US" sz="2000" dirty="0">
                  <a:latin typeface="Times New Roman" pitchFamily="18" charset="0"/>
                  <a:cs typeface="Times New Roman" pitchFamily="18" charset="0"/>
                </a:endParaRPr>
              </a:p>
              <a:p>
                <a:pPr marL="457200" lvl="4" algn="ctr"/>
                <a:endParaRPr lang="en-US" sz="2000" dirty="0"/>
              </a:p>
              <a:p>
                <a:pPr marL="457200" lvl="4"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𝑛</m:t>
                            </m:r>
                          </m:e>
                          <m:sub>
                            <m:r>
                              <a:rPr lang="en-US" sz="2000" i="1">
                                <a:latin typeface="Cambria Math"/>
                              </a:rPr>
                              <m:t>𝑡</m:t>
                            </m:r>
                          </m:sub>
                        </m:sSub>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mr>
                          <m:mr>
                            <m:e>
                              <m:sSub>
                                <m:sSubPr>
                                  <m:ctrlPr>
                                    <a:rPr lang="en-US" sz="2000" i="1">
                                      <a:latin typeface="Cambria Math"/>
                                    </a:rPr>
                                  </m:ctrlPr>
                                </m:sSubPr>
                                <m:e>
                                  <m:r>
                                    <a:rPr lang="en-US" sz="2000" i="1">
                                      <a:latin typeface="Cambria Math"/>
                                    </a:rPr>
                                    <m:t>𝑍𝑡</m:t>
                                  </m:r>
                                </m:e>
                                <m:sub>
                                  <m:r>
                                    <a:rPr lang="en-US" sz="2000" i="1">
                                      <a:latin typeface="Cambria Math"/>
                                    </a:rPr>
                                    <m:t>𝑏𝑐</m:t>
                                  </m:r>
                                </m:sub>
                              </m:sSub>
                            </m:e>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𝑏𝑐</m:t>
                                  </m:r>
                                </m:sub>
                              </m:sSub>
                            </m:e>
                            <m:e>
                              <m:r>
                                <a:rPr lang="en-US" sz="2000" i="1">
                                  <a:latin typeface="Cambria Math"/>
                                </a:rPr>
                                <m:t>0</m:t>
                              </m:r>
                            </m:e>
                          </m:mr>
                          <m:mr>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0</m:t>
                              </m:r>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69)</a:t>
                </a:r>
              </a:p>
            </p:txBody>
          </p:sp>
        </mc:Choice>
        <mc:Fallback xmlns="">
          <p:sp>
            <p:nvSpPr>
              <p:cNvPr id="7" name="TextBox 6"/>
              <p:cNvSpPr txBox="1">
                <a:spLocks noRot="1" noChangeAspect="1" noMove="1" noResize="1" noEditPoints="1" noAdjustHandles="1" noChangeArrowheads="1" noChangeShapeType="1" noTextEdit="1"/>
              </p:cNvSpPr>
              <p:nvPr/>
            </p:nvSpPr>
            <p:spPr>
              <a:xfrm>
                <a:off x="457200" y="1720071"/>
                <a:ext cx="8305800" cy="4223529"/>
              </a:xfrm>
              <a:prstGeom prst="rect">
                <a:avLst/>
              </a:prstGeom>
              <a:blipFill rotWithShape="1">
                <a:blip r:embed="rId3"/>
                <a:stretch>
                  <a:fillRect l="-954"/>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151</a:t>
            </a:fld>
            <a:endParaRPr lang="en-US"/>
          </a:p>
        </p:txBody>
      </p:sp>
      <p:sp>
        <p:nvSpPr>
          <p:cNvPr id="8" name="TextBox 7"/>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3681788906"/>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609600" y="1905000"/>
            <a:ext cx="8458200" cy="3070324"/>
            <a:chOff x="762000" y="2187476"/>
            <a:chExt cx="8458200" cy="3070324"/>
          </a:xfrm>
        </p:grpSpPr>
        <p:sp>
          <p:nvSpPr>
            <p:cNvPr id="4" name="Rectangle 3"/>
            <p:cNvSpPr/>
            <p:nvPr/>
          </p:nvSpPr>
          <p:spPr>
            <a:xfrm>
              <a:off x="762000" y="2187476"/>
              <a:ext cx="8458200" cy="2308324"/>
            </a:xfrm>
            <a:prstGeom prst="rect">
              <a:avLst/>
            </a:prstGeom>
          </p:spPr>
          <p:txBody>
            <a:bodyPr wrap="square">
              <a:spAutoFit/>
            </a:bodyPr>
            <a:lstStyle/>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generalized constant matrices have been developed for computing the voltages from the load to the source. </a:t>
              </a:r>
              <a:endParaRPr lang="en-US" sz="2400" dirty="0" smtClean="0">
                <a:latin typeface="Times New Roman" pitchFamily="18" charset="0"/>
                <a:cs typeface="Times New Roman" pitchFamily="18" charset="0"/>
              </a:endParaRPr>
            </a:p>
            <a:p>
              <a:pPr marL="0" lvl="3"/>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reverse generalized matrices can be developed by substituting equation </a:t>
              </a:r>
              <a:r>
                <a:rPr lang="en-US" sz="2400" dirty="0" smtClean="0">
                  <a:latin typeface="Times New Roman" pitchFamily="18" charset="0"/>
                  <a:cs typeface="Times New Roman" pitchFamily="18" charset="0"/>
                </a:rPr>
                <a:t>(52)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(23):</a:t>
              </a:r>
              <a:endParaRPr lang="en-US" sz="2400" dirty="0">
                <a:solidFill>
                  <a:srgbClr val="FF000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1066800" y="4857690"/>
                  <a:ext cx="7391400" cy="400110"/>
                </a:xfrm>
                <a:prstGeom prst="rect">
                  <a:avLst/>
                </a:prstGeom>
              </p:spPr>
              <p:txBody>
                <a:bodyPr wrap="square">
                  <a:spAutoFit/>
                </a:bodyPr>
                <a:lstStyle/>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(70)</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066800" y="4857690"/>
                  <a:ext cx="7391400" cy="400110"/>
                </a:xfrm>
                <a:prstGeom prst="rect">
                  <a:avLst/>
                </a:prstGeom>
                <a:blipFill rotWithShape="1">
                  <a:blip r:embed="rId2"/>
                  <a:stretch>
                    <a:fillRect t="-9231" b="-26154"/>
                  </a:stretch>
                </a:blipFill>
              </p:spPr>
              <p:txBody>
                <a:bodyPr/>
                <a:lstStyle/>
                <a:p>
                  <a:r>
                    <a:rPr lang="en-US">
                      <a:noFill/>
                    </a:rPr>
                    <a:t> </a:t>
                  </a:r>
                </a:p>
              </p:txBody>
            </p:sp>
          </mc:Fallback>
        </mc:AlternateContent>
      </p:grpSp>
      <p:sp>
        <p:nvSpPr>
          <p:cNvPr id="6" name="Slide Number Placeholder 5"/>
          <p:cNvSpPr>
            <a:spLocks noGrp="1"/>
          </p:cNvSpPr>
          <p:nvPr>
            <p:ph type="sldNum" sz="quarter" idx="12"/>
          </p:nvPr>
        </p:nvSpPr>
        <p:spPr/>
        <p:txBody>
          <a:bodyPr/>
          <a:lstStyle/>
          <a:p>
            <a:fld id="{B6F15528-21DE-4FAA-801E-634DDDAF4B2B}" type="slidenum">
              <a:rPr lang="en-US" smtClean="0"/>
              <a:pPr/>
              <a:t>152</a:t>
            </a:fld>
            <a:endParaRPr lang="en-US"/>
          </a:p>
        </p:txBody>
      </p:sp>
      <p:sp>
        <p:nvSpPr>
          <p:cNvPr id="7" name="TextBox 6"/>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492793105"/>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33400" y="2598990"/>
            <a:ext cx="8534400" cy="3420810"/>
            <a:chOff x="0" y="2078269"/>
            <a:chExt cx="9067800" cy="3420810"/>
          </a:xfrm>
        </p:grpSpPr>
        <mc:AlternateContent xmlns:mc="http://schemas.openxmlformats.org/markup-compatibility/2006" xmlns:a14="http://schemas.microsoft.com/office/drawing/2010/main">
          <mc:Choice Requires="a14">
            <p:sp>
              <p:nvSpPr>
                <p:cNvPr id="6" name="Rectangle 5"/>
                <p:cNvSpPr/>
                <p:nvPr/>
              </p:nvSpPr>
              <p:spPr>
                <a:xfrm>
                  <a:off x="0" y="2078269"/>
                  <a:ext cx="9067800" cy="906210"/>
                </a:xfrm>
                <a:prstGeom prst="rect">
                  <a:avLst/>
                </a:prstGeom>
              </p:spPr>
              <p:txBody>
                <a:bodyPr wrap="square">
                  <a:spAutoFit/>
                </a:bodyPr>
                <a:lstStyle/>
                <a:p>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2</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2</m:t>
                                </m:r>
                              </m:e>
                            </m:mr>
                          </m:m>
                        </m:e>
                      </m:d>
                    </m:oMath>
                  </a14:m>
                  <a:r>
                    <a:rPr lang="en-US" sz="2000" dirty="0" smtClean="0"/>
                    <a:t>			  </a:t>
                  </a:r>
                  <a:r>
                    <a:rPr lang="en-US" sz="2000" dirty="0" smtClean="0">
                      <a:latin typeface="Times New Roman" pitchFamily="18" charset="0"/>
                      <a:cs typeface="Times New Roman" pitchFamily="18" charset="0"/>
                    </a:rPr>
                    <a:t>(71)</a:t>
                  </a:r>
                  <a:endParaRPr lang="en-US" sz="2000"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0" y="2078269"/>
                  <a:ext cx="9067800" cy="906210"/>
                </a:xfrm>
                <a:prstGeom prst="rect">
                  <a:avLst/>
                </a:prstGeom>
                <a:blipFill rotWithShape="1">
                  <a:blip r:embed="rId2"/>
                  <a:stretch>
                    <a:fillRect l="-7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0" y="3505200"/>
                  <a:ext cx="9067800" cy="199387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sz="2000" i="1" smtClean="0">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oMath>
                    </m:oMathPara>
                  </a14:m>
                  <a:endParaRPr lang="en-US" sz="2000" i="1" dirty="0" smtClean="0">
                    <a:latin typeface="Cambria Math"/>
                  </a:endParaRPr>
                </a:p>
                <a:p>
                  <a:endParaRPr lang="en-US" sz="2000" i="1" dirty="0" smtClean="0">
                    <a:latin typeface="Cambria Math"/>
                  </a:endParaRPr>
                </a:p>
                <a:p>
                  <a:r>
                    <a:rPr lang="en-US" sz="2000" dirty="0" smtClean="0"/>
                    <a:t>		</a:t>
                  </a:r>
                  <a14:m>
                    <m:oMath xmlns:m="http://schemas.openxmlformats.org/officeDocument/2006/math">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9</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2∙</m:t>
                                    </m:r>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2∙</m:t>
                                    </m:r>
                                    <m:r>
                                      <a:rPr lang="en-US" sz="2000" i="1">
                                        <a:latin typeface="Cambria Math"/>
                                      </a:rPr>
                                      <m:t>𝑍𝑡</m:t>
                                    </m:r>
                                  </m:e>
                                  <m:sub>
                                    <m:r>
                                      <a:rPr lang="en-US" sz="2000" i="1">
                                        <a:latin typeface="Cambria Math"/>
                                      </a:rPr>
                                      <m:t>𝑎𝑏</m:t>
                                    </m:r>
                                  </m:sub>
                                </m:sSub>
                              </m:e>
                              <m:e>
                                <m:r>
                                  <a:rPr lang="en-US" sz="2000" i="1">
                                    <a:latin typeface="Cambria Math"/>
                                  </a:rPr>
                                  <m:t>0</m:t>
                                </m:r>
                              </m:e>
                            </m:mr>
                            <m:mr>
                              <m:e>
                                <m:sSub>
                                  <m:sSubPr>
                                    <m:ctrlPr>
                                      <a:rPr lang="en-US" sz="2000" i="1">
                                        <a:latin typeface="Cambria Math"/>
                                      </a:rPr>
                                    </m:ctrlPr>
                                  </m:sSubPr>
                                  <m:e>
                                    <m:r>
                                      <a:rPr lang="en-US" sz="2000" i="1">
                                        <a:latin typeface="Cambria Math"/>
                                      </a:rPr>
                                      <m:t>2∙</m:t>
                                    </m:r>
                                    <m:r>
                                      <a:rPr lang="en-US" sz="2000" i="1">
                                        <a:latin typeface="Cambria Math"/>
                                      </a:rPr>
                                      <m:t>𝑍𝑡</m:t>
                                    </m:r>
                                  </m:e>
                                  <m:sub>
                                    <m:r>
                                      <a:rPr lang="en-US" sz="2000" i="1">
                                        <a:latin typeface="Cambria Math"/>
                                      </a:rPr>
                                      <m:t>𝑏𝑐</m:t>
                                    </m:r>
                                  </m:sub>
                                </m:sSub>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4∙</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0</m:t>
                                </m:r>
                              </m:e>
                            </m:mr>
                            <m:mr>
                              <m:e>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−4∙</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2∙</m:t>
                                    </m:r>
                                    <m:r>
                                      <a:rPr lang="en-US" sz="2000" i="1">
                                        <a:latin typeface="Cambria Math"/>
                                      </a:rPr>
                                      <m:t>𝑍𝑡</m:t>
                                    </m:r>
                                  </m:e>
                                  <m:sub>
                                    <m:r>
                                      <a:rPr lang="en-US" sz="2000" i="1">
                                        <a:latin typeface="Cambria Math"/>
                                      </a:rPr>
                                      <m:t>𝑐𝑎</m:t>
                                    </m:r>
                                  </m:sub>
                                </m:sSub>
                              </m:e>
                              <m:e>
                                <m:r>
                                  <a:rPr lang="en-US" sz="2000" i="1">
                                    <a:latin typeface="Cambria Math"/>
                                  </a:rPr>
                                  <m:t>0</m:t>
                                </m:r>
                              </m:e>
                            </m:mr>
                          </m:m>
                        </m:e>
                      </m:d>
                    </m:oMath>
                  </a14:m>
                  <a:r>
                    <a:rPr lang="en-US" sz="2000" dirty="0"/>
                    <a:t> </a:t>
                  </a:r>
                  <a:r>
                    <a:rPr lang="en-US" sz="2000" dirty="0" smtClean="0"/>
                    <a:t>	  </a:t>
                  </a:r>
                  <a:r>
                    <a:rPr lang="en-US" sz="2000" dirty="0" smtClean="0">
                      <a:latin typeface="Times New Roman" pitchFamily="18" charset="0"/>
                      <a:cs typeface="Times New Roman" pitchFamily="18" charset="0"/>
                    </a:rPr>
                    <a:t>(72)</a:t>
                  </a:r>
                  <a:r>
                    <a:rPr lang="en-US" sz="2000" dirty="0" smtClean="0"/>
                    <a:t>							</a:t>
                  </a:r>
                  <a:endParaRPr lang="en-US" sz="2000" dirty="0"/>
                </a:p>
              </p:txBody>
            </p:sp>
          </mc:Choice>
          <mc:Fallback xmlns="">
            <p:sp>
              <p:nvSpPr>
                <p:cNvPr id="7" name="Rectangle 6"/>
                <p:cNvSpPr>
                  <a:spLocks noRot="1" noChangeAspect="1" noMove="1" noResize="1" noEditPoints="1" noAdjustHandles="1" noChangeArrowheads="1" noChangeShapeType="1" noTextEdit="1"/>
                </p:cNvSpPr>
                <p:nvPr/>
              </p:nvSpPr>
              <p:spPr>
                <a:xfrm>
                  <a:off x="0" y="3505200"/>
                  <a:ext cx="9067800" cy="1993879"/>
                </a:xfrm>
                <a:prstGeom prst="rect">
                  <a:avLst/>
                </a:prstGeom>
                <a:blipFill rotWithShape="1">
                  <a:blip r:embed="rId3"/>
                  <a:stretch>
                    <a:fillRect/>
                  </a:stretch>
                </a:blipFill>
              </p:spPr>
              <p:txBody>
                <a:bodyPr/>
                <a:lstStyle/>
                <a:p>
                  <a:r>
                    <a:rPr lang="en-US">
                      <a:noFill/>
                    </a:rPr>
                    <a:t> </a:t>
                  </a:r>
                </a:p>
              </p:txBody>
            </p:sp>
          </mc:Fallback>
        </mc:AlternateContent>
      </p:grpSp>
      <p:sp>
        <p:nvSpPr>
          <p:cNvPr id="4" name="Slide Number Placeholder 3"/>
          <p:cNvSpPr>
            <a:spLocks noGrp="1"/>
          </p:cNvSpPr>
          <p:nvPr>
            <p:ph type="sldNum" sz="quarter" idx="12"/>
          </p:nvPr>
        </p:nvSpPr>
        <p:spPr/>
        <p:txBody>
          <a:bodyPr/>
          <a:lstStyle/>
          <a:p>
            <a:fld id="{B6F15528-21DE-4FAA-801E-634DDDAF4B2B}" type="slidenum">
              <a:rPr lang="en-US" smtClean="0"/>
              <a:pPr/>
              <a:t>153</a:t>
            </a:fld>
            <a:endParaRPr lang="en-US"/>
          </a:p>
        </p:txBody>
      </p:sp>
      <p:sp>
        <p:nvSpPr>
          <p:cNvPr id="8" name="TextBox 7"/>
          <p:cNvSpPr txBox="1"/>
          <p:nvPr/>
        </p:nvSpPr>
        <p:spPr>
          <a:xfrm>
            <a:off x="-20972" y="381000"/>
            <a:ext cx="9144000" cy="1015663"/>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2800" dirty="0">
                <a:latin typeface="Times New Roman" pitchFamily="18" charset="0"/>
                <a:cs typeface="Times New Roman" pitchFamily="18" charset="0"/>
              </a:rPr>
              <a:t>The 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1196960136"/>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b="1" u="sng"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154</a:t>
            </a:fld>
            <a:endParaRPr lang="en-US"/>
          </a:p>
        </p:txBody>
      </p:sp>
    </p:spTree>
    <p:extLst>
      <p:ext uri="{BB962C8B-B14F-4D97-AF65-F5344CB8AC3E}">
        <p14:creationId xmlns:p14="http://schemas.microsoft.com/office/powerpoint/2010/main" val="385425263"/>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grpSp>
        <p:nvGrpSpPr>
          <p:cNvPr id="9" name="Group 8"/>
          <p:cNvGrpSpPr/>
          <p:nvPr/>
        </p:nvGrpSpPr>
        <p:grpSpPr>
          <a:xfrm>
            <a:off x="381000" y="2362633"/>
            <a:ext cx="8382000" cy="2590367"/>
            <a:chOff x="381000" y="1676400"/>
            <a:chExt cx="8534400" cy="2590367"/>
          </a:xfrm>
        </p:grpSpPr>
        <p:sp>
          <p:nvSpPr>
            <p:cNvPr id="7" name="TextBox 6"/>
            <p:cNvSpPr txBox="1"/>
            <p:nvPr/>
          </p:nvSpPr>
          <p:spPr>
            <a:xfrm>
              <a:off x="381000" y="1676400"/>
              <a:ext cx="8534400" cy="1508105"/>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grounded wye-grounded wye connection is primarily used to supply single-phase and three-phase loads on four-wire multi-grounded systems.</a:t>
              </a:r>
            </a:p>
            <a:p>
              <a:pPr marL="0" lvl="2"/>
              <a:endParaRPr lang="en-US" sz="2000" dirty="0" smtClean="0"/>
            </a:p>
          </p:txBody>
        </p:sp>
        <p:sp>
          <p:nvSpPr>
            <p:cNvPr id="5" name="Rectangle 4"/>
            <p:cNvSpPr/>
            <p:nvPr/>
          </p:nvSpPr>
          <p:spPr>
            <a:xfrm>
              <a:off x="381000" y="2697107"/>
              <a:ext cx="8534400" cy="1569660"/>
            </a:xfrm>
            <a:prstGeom prst="rect">
              <a:avLst/>
            </a:prstGeom>
          </p:spPr>
          <p:txBody>
            <a:bodyPr wrap="square">
              <a:spAutoFit/>
            </a:bodyPr>
            <a:lstStyle/>
            <a:p>
              <a:endParaRPr lang="en-US" sz="2400" dirty="0" smtClean="0">
                <a:latin typeface="Times New Roman" pitchFamily="18" charset="0"/>
                <a:cs typeface="Times New Roman" pitchFamily="18" charset="0"/>
              </a:endParaRPr>
            </a:p>
            <a:p>
              <a:pPr marL="457200" indent="-457200">
                <a:buFont typeface="Wingdings" pitchFamily="2" charset="2"/>
                <a:buChar char="Ø"/>
              </a:pPr>
              <a:r>
                <a:rPr lang="en-US" sz="2400" dirty="0" smtClean="0">
                  <a:latin typeface="Times New Roman" pitchFamily="18" charset="0"/>
                  <a:cs typeface="Times New Roman" pitchFamily="18" charset="0"/>
                </a:rPr>
                <a:t>Unlike </a:t>
              </a:r>
              <a:r>
                <a:rPr lang="en-US" sz="2400" dirty="0">
                  <a:latin typeface="Times New Roman" pitchFamily="18" charset="0"/>
                  <a:cs typeface="Times New Roman" pitchFamily="18" charset="0"/>
                </a:rPr>
                <a:t>the delta-wye and wye-delta connections, there is no phase shift between the voltages and currents on the two sides of the </a:t>
              </a:r>
              <a:r>
                <a:rPr lang="en-US" sz="2400" dirty="0" smtClean="0">
                  <a:latin typeface="Times New Roman" pitchFamily="18" charset="0"/>
                  <a:cs typeface="Times New Roman" pitchFamily="18" charset="0"/>
                </a:rPr>
                <a:t>bank.</a:t>
              </a:r>
              <a:endParaRPr lang="en-US" sz="2400" dirty="0">
                <a:latin typeface="Times New Roman" pitchFamily="18" charset="0"/>
                <a:cs typeface="Times New Roman" pitchFamily="18" charset="0"/>
              </a:endParaRPr>
            </a:p>
          </p:txBody>
        </p:sp>
      </p:grpSp>
      <p:sp>
        <p:nvSpPr>
          <p:cNvPr id="3" name="Slide Number Placeholder 2"/>
          <p:cNvSpPr>
            <a:spLocks noGrp="1"/>
          </p:cNvSpPr>
          <p:nvPr>
            <p:ph type="sldNum" sz="quarter" idx="12"/>
          </p:nvPr>
        </p:nvSpPr>
        <p:spPr/>
        <p:txBody>
          <a:bodyPr/>
          <a:lstStyle/>
          <a:p>
            <a:fld id="{B6F15528-21DE-4FAA-801E-634DDDAF4B2B}" type="slidenum">
              <a:rPr lang="en-US" smtClean="0"/>
              <a:pPr/>
              <a:t>155</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Grounded Wye-Grounded Wye Connection</a:t>
            </a:r>
          </a:p>
        </p:txBody>
      </p:sp>
    </p:spTree>
    <p:extLst>
      <p:ext uri="{BB962C8B-B14F-4D97-AF65-F5344CB8AC3E}">
        <p14:creationId xmlns:p14="http://schemas.microsoft.com/office/powerpoint/2010/main" val="2928310745"/>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9" y="1549501"/>
            <a:ext cx="7315201" cy="4698899"/>
          </a:xfrm>
          <a:prstGeom prst="rect">
            <a:avLst/>
          </a:prstGeom>
        </p:spPr>
      </p:pic>
      <p:sp>
        <p:nvSpPr>
          <p:cNvPr id="8" name="TextBox 7"/>
          <p:cNvSpPr txBox="1"/>
          <p:nvPr/>
        </p:nvSpPr>
        <p:spPr>
          <a:xfrm>
            <a:off x="4000499" y="6143342"/>
            <a:ext cx="1409701"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8.0</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156</a:t>
            </a:fld>
            <a:endParaRPr lang="en-US"/>
          </a:p>
        </p:txBody>
      </p:sp>
      <p:sp>
        <p:nvSpPr>
          <p:cNvPr id="10" name="TextBox 9"/>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Grounded Wye-Grounded Wye Connection</a:t>
            </a:r>
          </a:p>
        </p:txBody>
      </p:sp>
    </p:spTree>
    <p:extLst>
      <p:ext uri="{BB962C8B-B14F-4D97-AF65-F5344CB8AC3E}">
        <p14:creationId xmlns:p14="http://schemas.microsoft.com/office/powerpoint/2010/main" val="3284804727"/>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199" y="2208641"/>
                <a:ext cx="8382001" cy="3658759"/>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With reference to Figure 8.0, the ideal transformer voltages on the secondary windings can be computed by:</a:t>
                </a:r>
              </a:p>
              <a:p>
                <a:pPr marL="0" lvl="2" algn="ctr"/>
                <a:endParaRPr lang="en-US" sz="2400" i="1" dirty="0" smtClean="0">
                  <a:latin typeface="Cambria Math"/>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m:t>
                                  </m:r>
                                </m:sub>
                              </m:sSub>
                            </m:e>
                          </m:mr>
                          <m:mr>
                            <m:e>
                              <m:sSub>
                                <m:sSubPr>
                                  <m:ctrlPr>
                                    <a:rPr lang="en-US" sz="2000" i="1">
                                      <a:latin typeface="Cambria Math"/>
                                    </a:rPr>
                                  </m:ctrlPr>
                                </m:sSubPr>
                                <m:e>
                                  <m:r>
                                    <a:rPr lang="en-US" sz="2000" i="1">
                                      <a:latin typeface="Cambria Math"/>
                                    </a:rPr>
                                    <m:t>𝑉𝑡</m:t>
                                  </m:r>
                                </m:e>
                                <m:sub>
                                  <m:r>
                                    <a:rPr lang="en-US" sz="2000" i="1">
                                      <a:latin typeface="Cambria Math"/>
                                    </a:rPr>
                                    <m:t>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𝑐</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𝑏</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𝑐</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smtClean="0"/>
                  <a:t>		</a:t>
                </a:r>
                <a:r>
                  <a:rPr lang="en-US" sz="2000" dirty="0" smtClean="0">
                    <a:latin typeface="Times New Roman" pitchFamily="18" charset="0"/>
                    <a:cs typeface="Times New Roman" pitchFamily="18" charset="0"/>
                  </a:rPr>
                  <a:t>(73)</a:t>
                </a:r>
              </a:p>
              <a:p>
                <a:pPr marL="0" lvl="2" algn="ctr"/>
                <a:endParaRPr lang="en-US" sz="2000" dirty="0" smtClean="0"/>
              </a:p>
              <a:p>
                <a:pPr marL="0" lvl="2" algn="ctr"/>
                <a:endParaRPr lang="en-US" sz="2000" i="1" dirty="0" smtClean="0">
                  <a:latin typeface="Cambria Math"/>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(74)</a:t>
                </a:r>
                <a:endParaRPr lang="en-US" sz="2000" dirty="0">
                  <a:latin typeface="Times New Roman" pitchFamily="18" charset="0"/>
                  <a:cs typeface="Times New Roman" pitchFamily="18" charset="0"/>
                </a:endParaRPr>
              </a:p>
              <a:p>
                <a:pPr marL="0" lvl="2" algn="ctr"/>
                <a:endParaRPr lang="en-US" dirty="0" smtClean="0"/>
              </a:p>
              <a:p>
                <a:pPr marL="0" lvl="2" algn="ct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199" y="2208641"/>
                <a:ext cx="8382001" cy="3658759"/>
              </a:xfrm>
              <a:prstGeom prst="rect">
                <a:avLst/>
              </a:prstGeom>
              <a:blipFill rotWithShape="1">
                <a:blip r:embed="rId3"/>
                <a:stretch>
                  <a:fillRect l="-945" t="-133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157</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Grounded Wye-Grounded Wye Connection</a:t>
            </a:r>
          </a:p>
        </p:txBody>
      </p:sp>
    </p:spTree>
    <p:extLst>
      <p:ext uri="{BB962C8B-B14F-4D97-AF65-F5344CB8AC3E}">
        <p14:creationId xmlns:p14="http://schemas.microsoft.com/office/powerpoint/2010/main" val="1829773294"/>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946197"/>
                <a:ext cx="8458200" cy="430220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line-to-ground voltages on the primary side are related to the ideal transformer voltages by the turns ratio</a:t>
                </a:r>
                <a:r>
                  <a:rPr lang="en-US" sz="2400" dirty="0" smtClean="0">
                    <a:latin typeface="Times New Roman" pitchFamily="18" charset="0"/>
                    <a:cs typeface="Times New Roman" pitchFamily="18" charset="0"/>
                  </a:rPr>
                  <a:t>:</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𝐴𝐺</m:t>
                                  </m:r>
                                </m:sub>
                              </m:sSub>
                            </m:e>
                          </m:mr>
                          <m:mr>
                            <m:e>
                              <m:sSub>
                                <m:sSubPr>
                                  <m:ctrlPr>
                                    <a:rPr lang="en-US" sz="2000" i="1">
                                      <a:latin typeface="Cambria Math"/>
                                    </a:rPr>
                                  </m:ctrlPr>
                                </m:sSubPr>
                                <m:e>
                                  <m:r>
                                    <a:rPr lang="en-US" sz="2000" i="1">
                                      <a:latin typeface="Cambria Math"/>
                                    </a:rPr>
                                    <m:t>𝑉</m:t>
                                  </m:r>
                                </m:e>
                                <m:sub>
                                  <m:r>
                                    <a:rPr lang="en-US" sz="2000" i="1">
                                      <a:latin typeface="Cambria Math"/>
                                    </a:rPr>
                                    <m:t>𝐵𝐺</m:t>
                                  </m:r>
                                </m:sub>
                              </m:sSub>
                            </m:e>
                          </m:mr>
                          <m:mr>
                            <m:e>
                              <m:sSub>
                                <m:sSubPr>
                                  <m:ctrlPr>
                                    <a:rPr lang="en-US" sz="2000" i="1">
                                      <a:latin typeface="Cambria Math"/>
                                    </a:rPr>
                                  </m:ctrlPr>
                                </m:sSubPr>
                                <m:e>
                                  <m:r>
                                    <a:rPr lang="en-US" sz="2000" i="1">
                                      <a:latin typeface="Cambria Math"/>
                                    </a:rPr>
                                    <m:t>𝑉</m:t>
                                  </m:r>
                                </m:e>
                                <m:sub>
                                  <m:r>
                                    <a:rPr lang="en-US" sz="2000" i="1">
                                      <a:latin typeface="Cambria Math"/>
                                    </a:rPr>
                                    <m:t>𝐶𝐺</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m:t>
                                  </m:r>
                                </m:sub>
                              </m:sSub>
                            </m:e>
                          </m:mr>
                          <m:mr>
                            <m:e>
                              <m:sSub>
                                <m:sSubPr>
                                  <m:ctrlPr>
                                    <a:rPr lang="en-US" sz="2000" i="1">
                                      <a:latin typeface="Cambria Math"/>
                                    </a:rPr>
                                  </m:ctrlPr>
                                </m:sSubPr>
                                <m:e>
                                  <m:r>
                                    <a:rPr lang="en-US" sz="2000" i="1">
                                      <a:latin typeface="Cambria Math"/>
                                    </a:rPr>
                                    <m:t>𝑉𝑡</m:t>
                                  </m:r>
                                </m:e>
                                <m:sub>
                                  <m:r>
                                    <a:rPr lang="en-US" sz="2000" i="1">
                                      <a:latin typeface="Cambria Math"/>
                                    </a:rPr>
                                    <m:t>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𝑐</m:t>
                                  </m:r>
                                </m:sub>
                              </m:sSub>
                            </m:e>
                          </m:mr>
                        </m:m>
                      </m:e>
                    </m:d>
                  </m:oMath>
                </a14:m>
                <a:r>
                  <a:rPr lang="en-US" sz="2000" dirty="0"/>
                  <a:t>		</a:t>
                </a:r>
                <a:r>
                  <a:rPr lang="en-US" sz="2000" dirty="0" smtClean="0"/>
                  <a:t>	</a:t>
                </a:r>
                <a:r>
                  <a:rPr lang="en-US" sz="2000" dirty="0" smtClean="0">
                    <a:latin typeface="Times New Roman" pitchFamily="18" charset="0"/>
                    <a:cs typeface="Times New Roman" pitchFamily="18" charset="0"/>
                  </a:rPr>
                  <a:t>(75)</a:t>
                </a:r>
                <a:endParaRPr lang="en-US" sz="2000" dirty="0">
                  <a:latin typeface="Times New Roman" pitchFamily="18" charset="0"/>
                  <a:cs typeface="Times New Roman" pitchFamily="18" charset="0"/>
                </a:endParaRPr>
              </a:p>
              <a:p>
                <a:pPr marL="0" lvl="2" algn="ctr"/>
                <a:endParaRPr lang="en-US" sz="20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a:t>		</a:t>
                </a:r>
                <a:r>
                  <a:rPr lang="en-US" sz="2000" dirty="0" smtClean="0"/>
                  <a:t>		</a:t>
                </a:r>
                <a:r>
                  <a:rPr lang="en-US" sz="2000" dirty="0" smtClean="0">
                    <a:latin typeface="Times New Roman" pitchFamily="18" charset="0"/>
                    <a:cs typeface="Times New Roman" pitchFamily="18" charset="0"/>
                  </a:rPr>
                  <a:t>(76)</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(74)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(76):</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e>
                    </m:d>
                  </m:oMath>
                </a14:m>
                <a:r>
                  <a:rPr lang="en-US" sz="2000" b="1" i="1" dirty="0" smtClean="0">
                    <a:solidFill>
                      <a:srgbClr val="FF0000"/>
                    </a:solidFill>
                  </a:rPr>
                  <a:t>	</a:t>
                </a:r>
                <a:r>
                  <a:rPr lang="en-US" sz="2000" dirty="0" smtClean="0">
                    <a:latin typeface="Times New Roman" pitchFamily="18" charset="0"/>
                    <a:cs typeface="Times New Roman" pitchFamily="18" charset="0"/>
                  </a:rPr>
                  <a:t>(77)</a:t>
                </a:r>
                <a:endParaRPr lang="en-US" sz="2000" dirty="0">
                  <a:latin typeface="Times New Roman" pitchFamily="18" charset="0"/>
                  <a:cs typeface="Times New Roman" pitchFamily="18" charset="0"/>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81000" y="1946197"/>
                <a:ext cx="8458200" cy="4302203"/>
              </a:xfrm>
              <a:prstGeom prst="rect">
                <a:avLst/>
              </a:prstGeom>
              <a:blipFill rotWithShape="1">
                <a:blip r:embed="rId3"/>
                <a:stretch>
                  <a:fillRect l="-1009" t="-113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158</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Grounded Wye-Grounded Wye Connection</a:t>
            </a:r>
          </a:p>
        </p:txBody>
      </p:sp>
    </p:spTree>
    <p:extLst>
      <p:ext uri="{BB962C8B-B14F-4D97-AF65-F5344CB8AC3E}">
        <p14:creationId xmlns:p14="http://schemas.microsoft.com/office/powerpoint/2010/main" val="294354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04800" y="2017397"/>
                <a:ext cx="8534400" cy="3926203"/>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(77) is in the generalized form with the</a:t>
                </a:r>
                <a:r>
                  <a:rPr lang="en-US" sz="2400" dirty="0" smtClean="0"/>
                  <a:t> </a:t>
                </a:r>
                <a14:m>
                  <m:oMath xmlns:m="http://schemas.openxmlformats.org/officeDocument/2006/math">
                    <m:r>
                      <a:rPr lang="en-US" sz="2400" i="1" dirty="0" smtClean="0">
                        <a:latin typeface="Cambria Math"/>
                      </a:rPr>
                      <m:t>[</m:t>
                    </m:r>
                    <m:r>
                      <a:rPr lang="en-US" sz="2400" i="1" dirty="0" smtClean="0">
                        <a:latin typeface="Cambria Math"/>
                      </a:rPr>
                      <m:t>𝑎</m:t>
                    </m:r>
                    <m:r>
                      <a:rPr lang="en-US" sz="2400" i="1" dirty="0" smtClean="0">
                        <a:latin typeface="Cambria Math"/>
                      </a:rPr>
                      <m:t>]</m:t>
                    </m:r>
                  </m:oMath>
                </a14:m>
                <a:r>
                  <a:rPr lang="en-US" sz="2400" dirty="0" smtClean="0"/>
                  <a:t> </a:t>
                </a:r>
                <a:r>
                  <a:rPr lang="en-US" sz="2400" dirty="0">
                    <a:latin typeface="Times New Roman" pitchFamily="18" charset="0"/>
                    <a:cs typeface="Times New Roman" pitchFamily="18" charset="0"/>
                  </a:rPr>
                  <a:t>and</a:t>
                </a:r>
                <a:r>
                  <a:rPr lang="en-US" sz="2400" dirty="0" smtClean="0"/>
                  <a:t> </a:t>
                </a:r>
                <a14:m>
                  <m:oMath xmlns:m="http://schemas.openxmlformats.org/officeDocument/2006/math">
                    <m:r>
                      <a:rPr lang="en-US" sz="2400" i="1" dirty="0" smtClean="0">
                        <a:latin typeface="Cambria Math"/>
                      </a:rPr>
                      <m:t>[</m:t>
                    </m:r>
                    <m:r>
                      <a:rPr lang="en-US" sz="2400" i="1" dirty="0" smtClean="0">
                        <a:latin typeface="Cambria Math"/>
                      </a:rPr>
                      <m:t>𝑏</m:t>
                    </m:r>
                    <m:r>
                      <a:rPr lang="en-US" sz="2400" i="1" dirty="0" smtClean="0">
                        <a:latin typeface="Cambria Math"/>
                      </a:rPr>
                      <m:t>]</m:t>
                    </m:r>
                  </m:oMath>
                </a14:m>
                <a:r>
                  <a:rPr lang="en-US" sz="2400" dirty="0" smtClean="0"/>
                  <a:t> </a:t>
                </a:r>
                <a:r>
                  <a:rPr lang="en-US" sz="2400" dirty="0">
                    <a:latin typeface="Times New Roman" pitchFamily="18" charset="0"/>
                    <a:cs typeface="Times New Roman" pitchFamily="18" charset="0"/>
                  </a:rPr>
                  <a:t>matrices defined by:</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oMath>
                </a14:m>
                <a:r>
                  <a:rPr lang="en-US" sz="2000" dirty="0" smtClean="0"/>
                  <a:t>					</a:t>
                </a:r>
                <a:r>
                  <a:rPr lang="en-US" sz="2000" dirty="0" smtClean="0">
                    <a:latin typeface="Times New Roman" pitchFamily="18" charset="0"/>
                    <a:cs typeface="Times New Roman" pitchFamily="18" charset="0"/>
                  </a:rPr>
                  <a:t>(78)</a:t>
                </a:r>
              </a:p>
              <a:p>
                <a:pPr marL="0" lvl="2" algn="ctr"/>
                <a:endParaRPr lang="en-US" sz="2000" dirty="0"/>
              </a:p>
              <a:p>
                <a:pPr marL="0" lvl="2" algn="ctr"/>
                <a14:m>
                  <m:oMath xmlns:m="http://schemas.openxmlformats.org/officeDocument/2006/math">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𝑏</m:t>
                            </m:r>
                          </m:e>
                          <m:sub>
                            <m:r>
                              <a:rPr lang="en-US" sz="2000">
                                <a:latin typeface="Cambria Math"/>
                                <a:cs typeface="Times New Roman" pitchFamily="18" charset="0"/>
                              </a:rPr>
                              <m:t>𝑡</m:t>
                            </m:r>
                          </m:sub>
                        </m:sSub>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r>
                          <a:rPr lang="en-US" sz="2000">
                            <a:latin typeface="Cambria Math"/>
                            <a:cs typeface="Times New Roman" pitchFamily="18" charset="0"/>
                          </a:rPr>
                          <m:t>𝐴𝑉</m:t>
                        </m:r>
                      </m:e>
                    </m:d>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𝑍𝑡</m:t>
                            </m:r>
                          </m:e>
                          <m:sub>
                            <m:r>
                              <a:rPr lang="en-US" sz="2000">
                                <a:latin typeface="Cambria Math"/>
                                <a:cs typeface="Times New Roman" pitchFamily="18" charset="0"/>
                              </a:rPr>
                              <m:t>𝑎𝑏𝑐</m:t>
                            </m:r>
                          </m:sub>
                        </m:sSub>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m>
                          <m:mPr>
                            <m:mcs>
                              <m:mc>
                                <m:mcPr>
                                  <m:count m:val="3"/>
                                  <m:mcJc m:val="center"/>
                                </m:mcPr>
                              </m:mc>
                            </m:mcs>
                            <m:ctrlPr>
                              <a:rPr lang="en-US" sz="2000" i="1">
                                <a:latin typeface="Cambria Math"/>
                                <a:cs typeface="Times New Roman" pitchFamily="18" charset="0"/>
                              </a:rPr>
                            </m:ctrlPr>
                          </m:mPr>
                          <m:mr>
                            <m:e>
                              <m:sSub>
                                <m:sSubPr>
                                  <m:ctrlPr>
                                    <a:rPr lang="en-US" sz="2000" i="1">
                                      <a:latin typeface="Cambria Math"/>
                                      <a:cs typeface="Times New Roman" pitchFamily="18" charset="0"/>
                                    </a:rPr>
                                  </m:ctrlPr>
                                </m:sSubPr>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r>
                                    <a:rPr lang="en-US" sz="2000">
                                      <a:latin typeface="Cambria Math"/>
                                      <a:cs typeface="Times New Roman" pitchFamily="18" charset="0"/>
                                    </a:rPr>
                                    <m:t>∙</m:t>
                                  </m:r>
                                  <m:r>
                                    <a:rPr lang="en-US" sz="2000">
                                      <a:latin typeface="Cambria Math"/>
                                      <a:cs typeface="Times New Roman" pitchFamily="18" charset="0"/>
                                    </a:rPr>
                                    <m:t>𝑍𝑡</m:t>
                                  </m:r>
                                </m:e>
                                <m:sub>
                                  <m:r>
                                    <a:rPr lang="en-US" sz="2000">
                                      <a:latin typeface="Cambria Math"/>
                                      <a:cs typeface="Times New Roman" pitchFamily="18" charset="0"/>
                                    </a:rPr>
                                    <m:t>𝑎</m:t>
                                  </m:r>
                                </m:sub>
                              </m:sSub>
                            </m:e>
                            <m:e>
                              <m:r>
                                <a:rPr lang="en-US" sz="2000">
                                  <a:latin typeface="Cambria Math"/>
                                  <a:cs typeface="Times New Roman" pitchFamily="18" charset="0"/>
                                </a:rPr>
                                <m:t>0</m:t>
                              </m:r>
                            </m:e>
                            <m:e>
                              <m:r>
                                <a:rPr lang="en-US" sz="2000">
                                  <a:latin typeface="Cambria Math"/>
                                  <a:cs typeface="Times New Roman" pitchFamily="18" charset="0"/>
                                </a:rPr>
                                <m:t>0</m:t>
                              </m:r>
                            </m:e>
                          </m:mr>
                          <m:mr>
                            <m:e>
                              <m:r>
                                <a:rPr lang="en-US" sz="2000">
                                  <a:latin typeface="Cambria Math"/>
                                  <a:cs typeface="Times New Roman" pitchFamily="18" charset="0"/>
                                </a:rPr>
                                <m:t>0</m:t>
                              </m:r>
                            </m:e>
                            <m:e>
                              <m:sSub>
                                <m:sSubPr>
                                  <m:ctrlPr>
                                    <a:rPr lang="en-US" sz="2000" i="1">
                                      <a:latin typeface="Cambria Math"/>
                                      <a:cs typeface="Times New Roman" pitchFamily="18" charset="0"/>
                                    </a:rPr>
                                  </m:ctrlPr>
                                </m:sSubPr>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r>
                                    <a:rPr lang="en-US" sz="2000">
                                      <a:latin typeface="Cambria Math"/>
                                      <a:cs typeface="Times New Roman" pitchFamily="18" charset="0"/>
                                    </a:rPr>
                                    <m:t>∙</m:t>
                                  </m:r>
                                  <m:r>
                                    <a:rPr lang="en-US" sz="2000">
                                      <a:latin typeface="Cambria Math"/>
                                      <a:cs typeface="Times New Roman" pitchFamily="18" charset="0"/>
                                    </a:rPr>
                                    <m:t>𝑡</m:t>
                                  </m:r>
                                </m:e>
                                <m:sub>
                                  <m:r>
                                    <a:rPr lang="en-US" sz="2000">
                                      <a:latin typeface="Cambria Math"/>
                                      <a:cs typeface="Times New Roman" pitchFamily="18" charset="0"/>
                                    </a:rPr>
                                    <m:t>𝑏</m:t>
                                  </m:r>
                                </m:sub>
                              </m:sSub>
                            </m:e>
                            <m:e>
                              <m:r>
                                <a:rPr lang="en-US" sz="2000">
                                  <a:latin typeface="Cambria Math"/>
                                  <a:cs typeface="Times New Roman" pitchFamily="18" charset="0"/>
                                </a:rPr>
                                <m:t>0</m:t>
                              </m:r>
                            </m:e>
                          </m:mr>
                          <m:mr>
                            <m:e>
                              <m:r>
                                <a:rPr lang="en-US" sz="2000">
                                  <a:latin typeface="Cambria Math"/>
                                  <a:cs typeface="Times New Roman" pitchFamily="18" charset="0"/>
                                </a:rPr>
                                <m:t>0</m:t>
                              </m:r>
                            </m:e>
                            <m:e>
                              <m:r>
                                <a:rPr lang="en-US" sz="2000">
                                  <a:latin typeface="Cambria Math"/>
                                  <a:cs typeface="Times New Roman" pitchFamily="18" charset="0"/>
                                </a:rPr>
                                <m:t>0</m:t>
                              </m:r>
                            </m:e>
                            <m:e>
                              <m:sSub>
                                <m:sSubPr>
                                  <m:ctrlPr>
                                    <a:rPr lang="en-US" sz="2000" i="1">
                                      <a:latin typeface="Cambria Math"/>
                                      <a:cs typeface="Times New Roman" pitchFamily="18" charset="0"/>
                                    </a:rPr>
                                  </m:ctrlPr>
                                </m:sSubPr>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r>
                                    <a:rPr lang="en-US" sz="2000">
                                      <a:latin typeface="Cambria Math"/>
                                      <a:cs typeface="Times New Roman" pitchFamily="18" charset="0"/>
                                    </a:rPr>
                                    <m:t>∙</m:t>
                                  </m:r>
                                  <m:r>
                                    <a:rPr lang="en-US" sz="2000">
                                      <a:latin typeface="Cambria Math"/>
                                      <a:cs typeface="Times New Roman" pitchFamily="18" charset="0"/>
                                    </a:rPr>
                                    <m:t>𝑍𝑡</m:t>
                                  </m:r>
                                </m:e>
                                <m:sub>
                                  <m:r>
                                    <a:rPr lang="en-US" sz="2000">
                                      <a:latin typeface="Cambria Math"/>
                                      <a:cs typeface="Times New Roman" pitchFamily="18" charset="0"/>
                                    </a:rPr>
                                    <m:t>𝑐</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(79)</a:t>
                </a:r>
                <a:endParaRPr lang="en-US" sz="2000" dirty="0">
                  <a:latin typeface="Times New Roman" pitchFamily="18" charset="0"/>
                  <a:cs typeface="Times New Roman" pitchFamily="18" charset="0"/>
                </a:endParaRPr>
              </a:p>
              <a:p>
                <a:pPr marL="0" lvl="2"/>
                <a:r>
                  <a:rPr lang="en-US" dirty="0" smtClean="0"/>
                  <a:t> </a:t>
                </a:r>
              </a:p>
            </p:txBody>
          </p:sp>
        </mc:Choice>
        <mc:Fallback xmlns="">
          <p:sp>
            <p:nvSpPr>
              <p:cNvPr id="7" name="TextBox 6"/>
              <p:cNvSpPr txBox="1">
                <a:spLocks noRot="1" noChangeAspect="1" noMove="1" noResize="1" noEditPoints="1" noAdjustHandles="1" noChangeArrowheads="1" noChangeShapeType="1" noTextEdit="1"/>
              </p:cNvSpPr>
              <p:nvPr/>
            </p:nvSpPr>
            <p:spPr>
              <a:xfrm>
                <a:off x="304800" y="2017397"/>
                <a:ext cx="8534400" cy="3926203"/>
              </a:xfrm>
              <a:prstGeom prst="rect">
                <a:avLst/>
              </a:prstGeom>
              <a:blipFill rotWithShape="1">
                <a:blip r:embed="rId3"/>
                <a:stretch>
                  <a:fillRect l="-929"/>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159</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Grounded Wye-Grounded Wye Connection</a:t>
            </a:r>
          </a:p>
        </p:txBody>
      </p:sp>
    </p:spTree>
    <p:extLst>
      <p:ext uri="{BB962C8B-B14F-4D97-AF65-F5344CB8AC3E}">
        <p14:creationId xmlns:p14="http://schemas.microsoft.com/office/powerpoint/2010/main" val="15010783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294382"/>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a:latin typeface="Times New Roman" pitchFamily="18" charset="0"/>
                <a:cs typeface="Times New Roman" pitchFamily="18" charset="0"/>
              </a:rPr>
              <a:t>Primitive Circuit </a:t>
            </a:r>
            <a:r>
              <a:rPr lang="en-US" sz="3200" dirty="0" smtClean="0">
                <a:latin typeface="Times New Roman" pitchFamily="18" charset="0"/>
                <a:cs typeface="Times New Roman" pitchFamily="18" charset="0"/>
              </a:rPr>
              <a:t>Impedances</a:t>
            </a:r>
            <a:endParaRPr lang="en-US" sz="3200" dirty="0">
              <a:latin typeface="Times New Roman" pitchFamily="18" charset="0"/>
              <a:cs typeface="Times New Roman" pitchFamily="18"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2006536"/>
            <a:ext cx="8458200" cy="2968163"/>
          </a:xfrm>
          <a:prstGeom prst="rect">
            <a:avLst/>
          </a:prstGeom>
        </p:spPr>
      </p:pic>
      <p:sp>
        <p:nvSpPr>
          <p:cNvPr id="5" name="TextBox 4"/>
          <p:cNvSpPr txBox="1"/>
          <p:nvPr/>
        </p:nvSpPr>
        <p:spPr>
          <a:xfrm>
            <a:off x="457200" y="5257800"/>
            <a:ext cx="1438712"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3.0</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1736909028"/>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282005"/>
            <a:ext cx="8534400" cy="1384995"/>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Arial" pitchFamily="34" charset="0"/>
              <a:buChar char="•"/>
            </a:pPr>
            <a:endParaRPr lang="en-US" b="1" dirty="0" smtClean="0">
              <a:solidFill>
                <a:srgbClr val="FF0000"/>
              </a:solidFill>
            </a:endParaRPr>
          </a:p>
          <a:p>
            <a:pPr marL="342900" lvl="2" indent="-342900">
              <a:buFont typeface="Wingdings" pitchFamily="2" charset="2"/>
              <a:buChar char="Ø"/>
            </a:pPr>
            <a:r>
              <a:rPr lang="en-US" sz="2400" dirty="0" smtClean="0">
                <a:latin typeface="Times New Roman" pitchFamily="18" charset="0"/>
                <a:cs typeface="Times New Roman" pitchFamily="18" charset="0"/>
              </a:rPr>
              <a:t>The primary line currents as a function of the secondary line currents is given by:</a:t>
            </a:r>
          </a:p>
        </p:txBody>
      </p:sp>
      <mc:AlternateContent xmlns:mc="http://schemas.openxmlformats.org/markup-compatibility/2006" xmlns:a14="http://schemas.microsoft.com/office/drawing/2010/main">
        <mc:Choice Requires="a14">
          <p:sp>
            <p:nvSpPr>
              <p:cNvPr id="3" name="Rectangle 2"/>
              <p:cNvSpPr/>
              <p:nvPr/>
            </p:nvSpPr>
            <p:spPr>
              <a:xfrm>
                <a:off x="0" y="2724090"/>
                <a:ext cx="9144000" cy="400110"/>
              </a:xfrm>
              <a:prstGeom prst="rect">
                <a:avLst/>
              </a:prstGeom>
            </p:spPr>
            <p:txBody>
              <a:bodyPr wrap="square">
                <a:spAutoFit/>
              </a:bodyPr>
              <a:lstStyle/>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a:t> </a:t>
                </a:r>
                <a:r>
                  <a:rPr lang="en-US" sz="2000" dirty="0" smtClean="0"/>
                  <a:t>           			</a:t>
                </a:r>
                <a:r>
                  <a:rPr lang="en-US" sz="2000" dirty="0" smtClean="0">
                    <a:latin typeface="Times New Roman" pitchFamily="18" charset="0"/>
                    <a:cs typeface="Times New Roman" pitchFamily="18" charset="0"/>
                  </a:rPr>
                  <a:t>(80)</a:t>
                </a:r>
                <a:endParaRPr lang="en-US" sz="20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0" y="2724090"/>
                <a:ext cx="9144000" cy="400110"/>
              </a:xfrm>
              <a:prstGeom prst="rect">
                <a:avLst/>
              </a:prstGeom>
              <a:blipFill rotWithShape="1">
                <a:blip r:embed="rId3"/>
                <a:stretch>
                  <a:fillRect t="-909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0" y="3272835"/>
                <a:ext cx="9144000" cy="1603965"/>
              </a:xfrm>
              <a:prstGeom prst="rect">
                <a:avLst/>
              </a:prstGeom>
            </p:spPr>
            <p:txBody>
              <a:bodyPr wrap="square">
                <a:spAutoFit/>
              </a:bodyPr>
              <a:lstStyle/>
              <a:p>
                <a:pPr algn="ctr"/>
                <a:r>
                  <a:rPr lang="en-US" sz="2000" dirty="0">
                    <a:latin typeface="Times New Roman" pitchFamily="18" charset="0"/>
                    <a:cs typeface="Times New Roman" pitchFamily="18" charset="0"/>
                  </a:rPr>
                  <a:t>where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mr>
                          <m:mr>
                            <m:e>
                              <m:r>
                                <a:rPr lang="en-US" sz="2000" i="1">
                                  <a:latin typeface="Cambria Math"/>
                                </a:rPr>
                                <m:t>0</m:t>
                              </m:r>
                            </m:e>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mr>
                        </m:m>
                      </m:e>
                    </m:d>
                  </m:oMath>
                </a14:m>
                <a:r>
                  <a:rPr lang="en-US" sz="2000" dirty="0" smtClean="0"/>
                  <a:t>          			</a:t>
                </a:r>
                <a:r>
                  <a:rPr lang="en-US" sz="2000" dirty="0" smtClean="0">
                    <a:latin typeface="Times New Roman" pitchFamily="18" charset="0"/>
                    <a:cs typeface="Times New Roman" pitchFamily="18" charset="0"/>
                  </a:rPr>
                  <a:t>(81)</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0" y="3272835"/>
                <a:ext cx="9144000" cy="1603965"/>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381000" y="5027474"/>
                <a:ext cx="8534400" cy="1754326"/>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reverse equation is determined by solving equation </a:t>
                </a:r>
                <a:r>
                  <a:rPr lang="en-US" sz="2400" dirty="0" smtClean="0">
                    <a:latin typeface="Times New Roman" pitchFamily="18" charset="0"/>
                    <a:cs typeface="Times New Roman" pitchFamily="18" charset="0"/>
                  </a:rPr>
                  <a:t>(77) </a:t>
                </a:r>
                <a:r>
                  <a:rPr lang="en-US" sz="2400" dirty="0">
                    <a:latin typeface="Times New Roman" pitchFamily="18" charset="0"/>
                    <a:cs typeface="Times New Roman" pitchFamily="18" charset="0"/>
                  </a:rPr>
                  <a:t>for the secondary line-to-ground voltages:</a:t>
                </a:r>
              </a:p>
              <a:p>
                <a:pPr marL="342900" lvl="2" indent="-342900">
                  <a:buFont typeface="Arial" pitchFamily="34" charset="0"/>
                  <a:buChar char="•"/>
                </a:pPr>
                <a:endParaRPr lang="en-US" b="1" dirty="0">
                  <a:solidFill>
                    <a:srgbClr val="FF0000"/>
                  </a:solidFill>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latin typeface="Times New Roman" pitchFamily="18" charset="0"/>
                    <a:cs typeface="Times New Roman" pitchFamily="18" charset="0"/>
                  </a:rPr>
                  <a:t>(82)</a:t>
                </a:r>
                <a:endParaRPr lang="en-US" sz="2000" dirty="0">
                  <a:latin typeface="Times New Roman" pitchFamily="18" charset="0"/>
                  <a:cs typeface="Times New Roman" pitchFamily="18" charset="0"/>
                </a:endParaRPr>
              </a:p>
              <a:p>
                <a:pPr algn="ctr"/>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381000" y="5027474"/>
                <a:ext cx="8534400" cy="1754326"/>
              </a:xfrm>
              <a:prstGeom prst="rect">
                <a:avLst/>
              </a:prstGeom>
              <a:blipFill rotWithShape="1">
                <a:blip r:embed="rId5"/>
                <a:stretch>
                  <a:fillRect l="-1000" t="-2778"/>
                </a:stretch>
              </a:blipFill>
            </p:spPr>
            <p:txBody>
              <a:bodyPr/>
              <a:lstStyle/>
              <a:p>
                <a:r>
                  <a:rPr lang="en-US">
                    <a:noFill/>
                  </a:rPr>
                  <a:t> </a:t>
                </a:r>
              </a:p>
            </p:txBody>
          </p:sp>
        </mc:Fallback>
      </mc:AlternateContent>
      <p:sp>
        <p:nvSpPr>
          <p:cNvPr id="9" name="Slide Number Placeholder 8"/>
          <p:cNvSpPr>
            <a:spLocks noGrp="1"/>
          </p:cNvSpPr>
          <p:nvPr>
            <p:ph type="sldNum" sz="quarter" idx="12"/>
          </p:nvPr>
        </p:nvSpPr>
        <p:spPr/>
        <p:txBody>
          <a:bodyPr/>
          <a:lstStyle/>
          <a:p>
            <a:fld id="{B6F15528-21DE-4FAA-801E-634DDDAF4B2B}" type="slidenum">
              <a:rPr lang="en-US" smtClean="0"/>
              <a:pPr/>
              <a:t>160</a:t>
            </a:fld>
            <a:endParaRPr lang="en-US" dirty="0"/>
          </a:p>
        </p:txBody>
      </p:sp>
      <p:sp>
        <p:nvSpPr>
          <p:cNvPr id="10" name="TextBox 9"/>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Grounded Wye-Grounded Wye Connection</a:t>
            </a:r>
          </a:p>
        </p:txBody>
      </p:sp>
    </p:spTree>
    <p:extLst>
      <p:ext uri="{BB962C8B-B14F-4D97-AF65-F5344CB8AC3E}">
        <p14:creationId xmlns:p14="http://schemas.microsoft.com/office/powerpoint/2010/main" val="3029063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521563" y="1905000"/>
                <a:ext cx="8470037" cy="4090287"/>
              </a:xfrm>
              <a:prstGeom prst="rect">
                <a:avLst/>
              </a:prstGeom>
            </p:spPr>
            <p:txBody>
              <a:bodyPr wrap="square">
                <a:spAutoFit/>
              </a:bodyPr>
              <a:lstStyle/>
              <a:p>
                <a:pPr marL="800100" lvl="3" indent="-342900"/>
                <a:endParaRPr lang="en-US" b="1" dirty="0">
                  <a:solidFill>
                    <a:srgbClr val="FF0000"/>
                  </a:solidFill>
                </a:endParaRPr>
              </a:p>
              <a:p>
                <a:pPr marL="457200" lvl="2" indent="-457200">
                  <a:buFont typeface="Wingdings" pitchFamily="2" charset="2"/>
                  <a:buChar char="Ø"/>
                </a:pPr>
                <a:r>
                  <a:rPr lang="en-US" sz="2400" dirty="0">
                    <a:latin typeface="Times New Roman" pitchFamily="18" charset="0"/>
                    <a:cs typeface="Times New Roman" pitchFamily="18" charset="0"/>
                  </a:rPr>
                  <a:t>Constant matrices for the reverse equation are given by:</a:t>
                </a:r>
              </a:p>
              <a:p>
                <a:pPr marL="342900" lvl="2" indent="-342900">
                  <a:buFont typeface="Arial" pitchFamily="34" charset="0"/>
                  <a:buChar char="•"/>
                </a:pPr>
                <a:endParaRPr lang="en-US" dirty="0"/>
              </a:p>
              <a:p>
                <a:pPr marL="800100" lvl="3" indent="-342900"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mr>
                          <m:mr>
                            <m:e>
                              <m:r>
                                <a:rPr lang="en-US" sz="2000" i="1">
                                  <a:latin typeface="Cambria Math"/>
                                </a:rPr>
                                <m:t>0</m:t>
                              </m:r>
                            </m:e>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mr>
                        </m:m>
                      </m:e>
                    </m:d>
                  </m:oMath>
                </a14:m>
                <a:r>
                  <a:rPr lang="en-US" sz="2000" dirty="0" smtClean="0"/>
                  <a:t>			</a:t>
                </a:r>
                <a:r>
                  <a:rPr lang="en-US" sz="2000" dirty="0" smtClean="0">
                    <a:latin typeface="Times New Roman" pitchFamily="18" charset="0"/>
                    <a:cs typeface="Times New Roman" pitchFamily="18" charset="0"/>
                  </a:rPr>
                  <a:t>(83)</a:t>
                </a:r>
              </a:p>
              <a:p>
                <a:pPr marL="800100" lvl="3" indent="-342900" algn="ctr"/>
                <a:endParaRPr lang="en-US" sz="2000" dirty="0"/>
              </a:p>
              <a:p>
                <a:pPr marL="800100" lvl="3" indent="-342900"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𝑏</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𝑐</m:t>
                                  </m:r>
                                </m:sub>
                              </m:sSub>
                            </m:e>
                          </m:mr>
                        </m:m>
                      </m:e>
                    </m:d>
                  </m:oMath>
                </a14:m>
                <a:r>
                  <a:rPr lang="en-US" sz="2000" b="1" dirty="0" smtClean="0">
                    <a:solidFill>
                      <a:srgbClr val="FF0000"/>
                    </a:solidFill>
                  </a:rPr>
                  <a:t>			</a:t>
                </a:r>
                <a:r>
                  <a:rPr lang="en-US" sz="2000" dirty="0" smtClean="0">
                    <a:latin typeface="Times New Roman" pitchFamily="18" charset="0"/>
                    <a:cs typeface="Times New Roman" pitchFamily="18" charset="0"/>
                  </a:rPr>
                  <a:t>(84)</a:t>
                </a:r>
                <a:endParaRPr lang="en-US" sz="2000" dirty="0">
                  <a:latin typeface="Times New Roman" pitchFamily="18" charset="0"/>
                  <a:cs typeface="Times New Roman" pitchFamily="18" charset="0"/>
                </a:endParaRPr>
              </a:p>
              <a:p>
                <a:pPr marL="800100" lvl="3" indent="-342900"/>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521563" y="1905000"/>
                <a:ext cx="8470037" cy="4090287"/>
              </a:xfrm>
              <a:prstGeom prst="rect">
                <a:avLst/>
              </a:prstGeom>
              <a:blipFill rotWithShape="1">
                <a:blip r:embed="rId2"/>
                <a:stretch>
                  <a:fillRect l="-100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161</a:t>
            </a:fld>
            <a:endParaRPr lang="en-US"/>
          </a:p>
        </p:txBody>
      </p:sp>
      <p:sp>
        <p:nvSpPr>
          <p:cNvPr id="6" name="TextBox 5"/>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Grounded Wye-Grounded Wye Connection</a:t>
            </a:r>
          </a:p>
        </p:txBody>
      </p:sp>
    </p:spTree>
    <p:extLst>
      <p:ext uri="{BB962C8B-B14F-4D97-AF65-F5344CB8AC3E}">
        <p14:creationId xmlns:p14="http://schemas.microsoft.com/office/powerpoint/2010/main" val="26323998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b="1" u="sng"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162</a:t>
            </a:fld>
            <a:endParaRPr lang="en-US"/>
          </a:p>
        </p:txBody>
      </p:sp>
    </p:spTree>
    <p:extLst>
      <p:ext uri="{BB962C8B-B14F-4D97-AF65-F5344CB8AC3E}">
        <p14:creationId xmlns:p14="http://schemas.microsoft.com/office/powerpoint/2010/main" val="109077532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360" y="1676400"/>
            <a:ext cx="3901440" cy="4876800"/>
          </a:xfrm>
          <a:prstGeom prst="rect">
            <a:avLst/>
          </a:prstGeom>
        </p:spPr>
      </p:pic>
      <p:sp>
        <p:nvSpPr>
          <p:cNvPr id="5" name="Rectangle 4"/>
          <p:cNvSpPr/>
          <p:nvPr/>
        </p:nvSpPr>
        <p:spPr>
          <a:xfrm>
            <a:off x="457200" y="1665744"/>
            <a:ext cx="3886200" cy="2677656"/>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delta-delta connection is primarily used on three wire systems to provide service to a three-phase load or a combination of three-phase and single-phase </a:t>
            </a:r>
            <a:r>
              <a:rPr lang="en-US" sz="2400" dirty="0" smtClean="0">
                <a:latin typeface="Times New Roman" pitchFamily="18" charset="0"/>
                <a:cs typeface="Times New Roman" pitchFamily="18" charset="0"/>
              </a:rPr>
              <a:t>loads.</a:t>
            </a:r>
            <a:endParaRPr lang="en-US" sz="2400" dirty="0">
              <a:latin typeface="Times New Roman" pitchFamily="18" charset="0"/>
              <a:cs typeface="Times New Roman" pitchFamily="18" charset="0"/>
            </a:endParaRPr>
          </a:p>
        </p:txBody>
      </p:sp>
      <p:sp>
        <p:nvSpPr>
          <p:cNvPr id="8" name="TextBox 7"/>
          <p:cNvSpPr txBox="1"/>
          <p:nvPr/>
        </p:nvSpPr>
        <p:spPr>
          <a:xfrm>
            <a:off x="2133600" y="5967680"/>
            <a:ext cx="1981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9.0</a:t>
            </a:r>
            <a:endParaRPr lang="en-US" sz="2000" dirty="0">
              <a:latin typeface="Times New Roman" pitchFamily="18" charset="0"/>
              <a:cs typeface="Times New Roman" pitchFamily="18" charset="0"/>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pPr/>
              <a:t>163</a:t>
            </a:fld>
            <a:endParaRPr lang="en-US"/>
          </a:p>
        </p:txBody>
      </p:sp>
      <p:sp>
        <p:nvSpPr>
          <p:cNvPr id="10" name="TextBox 9"/>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943667159"/>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81000" y="1891310"/>
                <a:ext cx="8458200" cy="4357090"/>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basic ideal transformer voltage and current equations as a function of the turns ratio </a:t>
                </a:r>
                <a:r>
                  <a:rPr lang="en-US" sz="2400" dirty="0" smtClean="0">
                    <a:latin typeface="Times New Roman" pitchFamily="18" charset="0"/>
                    <a:cs typeface="Times New Roman" pitchFamily="18" charset="0"/>
                  </a:rPr>
                  <a:t>are:</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𝑉𝐿𝐿</m:t>
                                  </m:r>
                                </m:e>
                                <m:sub>
                                  <m:r>
                                    <a:rPr lang="en-US" sz="2000" i="1">
                                      <a:latin typeface="Cambria Math"/>
                                    </a:rPr>
                                    <m:t>𝐴𝐵</m:t>
                                  </m:r>
                                </m:sub>
                              </m:sSub>
                            </m:e>
                          </m:mr>
                          <m:mr>
                            <m:e>
                              <m:sSub>
                                <m:sSubPr>
                                  <m:ctrlPr>
                                    <a:rPr lang="en-US" sz="2000" i="1">
                                      <a:latin typeface="Cambria Math"/>
                                    </a:rPr>
                                  </m:ctrlPr>
                                </m:sSubPr>
                                <m:e>
                                  <m:r>
                                    <a:rPr lang="en-US" sz="2000" i="1">
                                      <a:latin typeface="Cambria Math"/>
                                    </a:rPr>
                                    <m:t>𝑉𝐿𝐿</m:t>
                                  </m:r>
                                </m:e>
                                <m:sub>
                                  <m:r>
                                    <a:rPr lang="en-US" sz="2000" i="1">
                                      <a:latin typeface="Cambria Math"/>
                                    </a:rPr>
                                    <m:t>𝐵𝐶</m:t>
                                  </m:r>
                                </m:sub>
                              </m:sSub>
                            </m:e>
                          </m:mr>
                          <m:mr>
                            <m:e>
                              <m:sSub>
                                <m:sSubPr>
                                  <m:ctrlPr>
                                    <a:rPr lang="en-US" sz="2000" i="1">
                                      <a:latin typeface="Cambria Math"/>
                                    </a:rPr>
                                  </m:ctrlPr>
                                </m:sSubPr>
                                <m:e>
                                  <m:r>
                                    <a:rPr lang="en-US" sz="2000" i="1">
                                      <a:latin typeface="Cambria Math"/>
                                    </a:rPr>
                                    <m:t>𝑉𝐿𝐿</m:t>
                                  </m:r>
                                </m:e>
                                <m:sub>
                                  <m:r>
                                    <a:rPr lang="en-US" sz="2000" i="1">
                                      <a:latin typeface="Cambria Math"/>
                                    </a:rPr>
                                    <m:t>𝐶𝐴</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d>
                  </m:oMath>
                </a14:m>
                <a:r>
                  <a:rPr lang="en-US" sz="2000" dirty="0" smtClean="0"/>
                  <a:t>		</a:t>
                </a:r>
                <a:r>
                  <a:rPr lang="en-US" sz="2000" dirty="0" smtClean="0">
                    <a:latin typeface="Times New Roman" pitchFamily="18" charset="0"/>
                    <a:cs typeface="Times New Roman" pitchFamily="18" charset="0"/>
                  </a:rPr>
                  <a:t>(85)</a:t>
                </a:r>
                <a:endParaRPr lang="en-US" sz="2000" dirty="0">
                  <a:latin typeface="Times New Roman" pitchFamily="18" charset="0"/>
                  <a:cs typeface="Times New Roman" pitchFamily="18" charset="0"/>
                </a:endParaRPr>
              </a:p>
              <a:p>
                <a:pPr marL="0" lvl="2" algn="ctr"/>
                <a:endParaRPr lang="en-US" sz="20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(86)</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b="1" dirty="0">
                  <a:solidFill>
                    <a:srgbClr val="FF0000"/>
                  </a:solidFill>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𝑐𝑎</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𝐴𝐵</m:t>
                                  </m:r>
                                </m:sub>
                              </m:sSub>
                            </m:e>
                          </m:mr>
                          <m:mr>
                            <m:e>
                              <m:sSub>
                                <m:sSubPr>
                                  <m:ctrlPr>
                                    <a:rPr lang="en-US" sz="2000" i="1">
                                      <a:latin typeface="Cambria Math"/>
                                    </a:rPr>
                                  </m:ctrlPr>
                                </m:sSubPr>
                                <m:e>
                                  <m:r>
                                    <a:rPr lang="en-US" sz="2000" i="1">
                                      <a:latin typeface="Cambria Math"/>
                                    </a:rPr>
                                    <m:t>𝐼</m:t>
                                  </m:r>
                                </m:e>
                                <m:sub>
                                  <m:r>
                                    <a:rPr lang="en-US" sz="2000" i="1">
                                      <a:latin typeface="Cambria Math"/>
                                    </a:rPr>
                                    <m:t>𝐵𝐶</m:t>
                                  </m:r>
                                </m:sub>
                              </m:sSub>
                            </m:e>
                          </m:mr>
                          <m:mr>
                            <m:e>
                              <m:sSub>
                                <m:sSubPr>
                                  <m:ctrlPr>
                                    <a:rPr lang="en-US" sz="2000" i="1">
                                      <a:latin typeface="Cambria Math"/>
                                    </a:rPr>
                                  </m:ctrlPr>
                                </m:sSubPr>
                                <m:e>
                                  <m:r>
                                    <a:rPr lang="en-US" sz="2000" i="1">
                                      <a:latin typeface="Cambria Math"/>
                                    </a:rPr>
                                    <m:t>𝐼</m:t>
                                  </m:r>
                                </m:e>
                                <m:sub>
                                  <m:r>
                                    <a:rPr lang="en-US" sz="2000" i="1">
                                      <a:latin typeface="Cambria Math"/>
                                    </a:rPr>
                                    <m:t>𝐶𝐴</m:t>
                                  </m:r>
                                </m:sub>
                              </m:sSub>
                            </m:e>
                          </m:mr>
                        </m:m>
                      </m:e>
                    </m:d>
                  </m:oMath>
                </a14:m>
                <a:r>
                  <a:rPr lang="en-US" sz="2000" dirty="0" smtClean="0"/>
                  <a:t>		</a:t>
                </a:r>
                <a:r>
                  <a:rPr lang="en-US" sz="2000" dirty="0" smtClean="0">
                    <a:latin typeface="Times New Roman" pitchFamily="18" charset="0"/>
                    <a:cs typeface="Times New Roman" pitchFamily="18" charset="0"/>
                  </a:rPr>
                  <a:t>(87)</a:t>
                </a:r>
                <a:endParaRPr lang="en-US" sz="2000" dirty="0">
                  <a:latin typeface="Times New Roman" pitchFamily="18" charset="0"/>
                  <a:cs typeface="Times New Roman" pitchFamily="18" charset="0"/>
                </a:endParaRPr>
              </a:p>
              <a:p>
                <a:pPr marL="0" lvl="2" algn="ctr"/>
                <a:endParaRPr 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381000" y="1891310"/>
                <a:ext cx="8458200" cy="4357090"/>
              </a:xfrm>
              <a:prstGeom prst="rect">
                <a:avLst/>
              </a:prstGeom>
              <a:blipFill rotWithShape="1">
                <a:blip r:embed="rId2"/>
                <a:stretch>
                  <a:fillRect l="-1009" t="-111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164</a:t>
            </a:fld>
            <a:endParaRPr lang="en-US"/>
          </a:p>
        </p:txBody>
      </p:sp>
      <p:sp>
        <p:nvSpPr>
          <p:cNvPr id="6" name="TextBox 5"/>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61928790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81000" y="2443585"/>
                <a:ext cx="8839200" cy="1899815"/>
              </a:xfrm>
              <a:prstGeom prst="rect">
                <a:avLst/>
              </a:prstGeom>
            </p:spPr>
            <p:txBody>
              <a:bodyPr wrap="square">
                <a:spAutoFit/>
              </a:bodyPr>
              <a:lstStyle/>
              <a:p>
                <a:pPr marL="0" lvl="2" algn="ctr"/>
                <a:endParaRPr lang="en-US" sz="2400" i="1" dirty="0" smtClean="0">
                  <a:latin typeface="Cambria Math"/>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𝐴𝐵𝐶</m:t>
                            </m:r>
                          </m:sub>
                        </m:sSub>
                      </m:e>
                    </m:d>
                  </m:oMath>
                </a14:m>
                <a:r>
                  <a:rPr lang="en-US" sz="2000" dirty="0" smtClean="0"/>
                  <a:t>				</a:t>
                </a:r>
                <a:r>
                  <a:rPr lang="en-US" sz="2000" dirty="0" smtClean="0">
                    <a:latin typeface="Times New Roman" pitchFamily="18" charset="0"/>
                    <a:cs typeface="Times New Roman" pitchFamily="18" charset="0"/>
                  </a:rPr>
                  <a:t>(88)</a:t>
                </a:r>
              </a:p>
              <a:p>
                <a:pPr marL="0" lvl="2" algn="ctr"/>
                <a:endParaRPr lang="en-US" sz="2000" dirty="0">
                  <a:latin typeface="Times New Roman" pitchFamily="18" charset="0"/>
                  <a:cs typeface="Times New Roman" pitchFamily="18" charset="0"/>
                </a:endParaRPr>
              </a:p>
              <a:p>
                <a:pPr marL="0" lvl="2" algn="ctr"/>
                <a:endParaRPr lang="en-US" sz="2000" dirty="0"/>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𝑉𝐿𝐿</m:t>
                            </m:r>
                          </m:e>
                          <m:sub>
                            <m:r>
                              <a:rPr lang="en-US" sz="2000" i="1">
                                <a:latin typeface="Cambria Math"/>
                              </a:rPr>
                              <m:t>𝑅𝑎𝑡𝑒𝑑</m:t>
                            </m:r>
                            <m:r>
                              <a:rPr lang="en-US" sz="2000" i="1">
                                <a:latin typeface="Cambria Math"/>
                              </a:rPr>
                              <m:t>_</m:t>
                            </m:r>
                            <m:r>
                              <a:rPr lang="en-US" sz="2000" i="1">
                                <a:latin typeface="Cambria Math"/>
                              </a:rPr>
                              <m:t>𝐻𝑖𝑔h</m:t>
                            </m:r>
                            <m:r>
                              <a:rPr lang="en-US" sz="2000" i="1">
                                <a:latin typeface="Cambria Math"/>
                              </a:rPr>
                              <m:t>_</m:t>
                            </m:r>
                            <m:r>
                              <a:rPr lang="en-US" sz="2000" i="1">
                                <a:latin typeface="Cambria Math"/>
                              </a:rPr>
                              <m:t>𝑆𝑖𝑑𝑒</m:t>
                            </m:r>
                          </m:sub>
                        </m:sSub>
                      </m:num>
                      <m:den>
                        <m:sSub>
                          <m:sSubPr>
                            <m:ctrlPr>
                              <a:rPr lang="en-US" sz="2000" i="1">
                                <a:latin typeface="Cambria Math"/>
                              </a:rPr>
                            </m:ctrlPr>
                          </m:sSubPr>
                          <m:e>
                            <m:r>
                              <a:rPr lang="en-US" sz="2000" i="1">
                                <a:latin typeface="Cambria Math"/>
                              </a:rPr>
                              <m:t>𝑉𝐿𝐿</m:t>
                            </m:r>
                          </m:e>
                          <m:sub>
                            <m:r>
                              <a:rPr lang="en-US" sz="2000" i="1">
                                <a:latin typeface="Cambria Math"/>
                              </a:rPr>
                              <m:t>𝑅𝑎𝑡𝑒𝑑</m:t>
                            </m:r>
                            <m:r>
                              <a:rPr lang="en-US" sz="2000" i="1">
                                <a:latin typeface="Cambria Math"/>
                              </a:rPr>
                              <m:t>_</m:t>
                            </m:r>
                            <m:r>
                              <a:rPr lang="en-US" sz="2000" i="1">
                                <a:latin typeface="Cambria Math"/>
                              </a:rPr>
                              <m:t>𝐿𝑜𝑤</m:t>
                            </m:r>
                            <m:r>
                              <a:rPr lang="en-US" sz="2000" i="1">
                                <a:latin typeface="Cambria Math"/>
                              </a:rPr>
                              <m:t>_</m:t>
                            </m:r>
                            <m:r>
                              <a:rPr lang="en-US" sz="2000" i="1">
                                <a:latin typeface="Cambria Math"/>
                              </a:rPr>
                              <m:t>𝑆𝑖𝑑𝑒</m:t>
                            </m:r>
                          </m:sub>
                        </m:sSub>
                      </m:den>
                    </m:f>
                  </m:oMath>
                </a14:m>
                <a:r>
                  <a:rPr lang="en-US" sz="2000" dirty="0" smtClean="0"/>
                  <a:t>			</a:t>
                </a:r>
                <a:r>
                  <a:rPr lang="en-US" sz="2000" dirty="0" smtClean="0">
                    <a:latin typeface="Times New Roman" pitchFamily="18" charset="0"/>
                    <a:cs typeface="Times New Roman" pitchFamily="18" charset="0"/>
                  </a:rPr>
                  <a:t> (89)</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381000" y="2443585"/>
                <a:ext cx="8839200" cy="1899815"/>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457200" y="4820960"/>
                <a:ext cx="8686800" cy="1046440"/>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Solve equation (</a:t>
                </a:r>
                <a:r>
                  <a:rPr lang="en-US" sz="2400" dirty="0" smtClean="0">
                    <a:latin typeface="Times New Roman" pitchFamily="18" charset="0"/>
                    <a:cs typeface="Times New Roman" pitchFamily="18" charset="0"/>
                  </a:rPr>
                  <a:t>88) </a:t>
                </a:r>
                <a:r>
                  <a:rPr lang="en-US" sz="2400" dirty="0">
                    <a:latin typeface="Times New Roman" pitchFamily="18" charset="0"/>
                    <a:cs typeface="Times New Roman" pitchFamily="18" charset="0"/>
                  </a:rPr>
                  <a:t>for the source side delta </a:t>
                </a:r>
                <a:r>
                  <a:rPr lang="en-US" sz="2400" dirty="0" smtClean="0">
                    <a:latin typeface="Times New Roman" pitchFamily="18" charset="0"/>
                    <a:cs typeface="Times New Roman" pitchFamily="18" charset="0"/>
                  </a:rPr>
                  <a:t>currents.</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𝐴𝐵𝐶</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a:t>		</a:t>
                </a:r>
                <a:r>
                  <a:rPr lang="en-US" sz="2000" dirty="0" smtClean="0"/>
                  <a:t>		</a:t>
                </a:r>
                <a:r>
                  <a:rPr lang="en-US" sz="2000" dirty="0" smtClean="0">
                    <a:latin typeface="Times New Roman" pitchFamily="18" charset="0"/>
                    <a:cs typeface="Times New Roman" pitchFamily="18" charset="0"/>
                  </a:rPr>
                  <a:t>(90)</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457200" y="4820960"/>
                <a:ext cx="8686800" cy="1046440"/>
              </a:xfrm>
              <a:prstGeom prst="rect">
                <a:avLst/>
              </a:prstGeom>
              <a:blipFill rotWithShape="1">
                <a:blip r:embed="rId3"/>
                <a:stretch>
                  <a:fillRect l="-912" t="-4651" b="-8721"/>
                </a:stretch>
              </a:blipFill>
            </p:spPr>
            <p:txBody>
              <a:bodyPr/>
              <a:lstStyle/>
              <a:p>
                <a:r>
                  <a:rPr lang="en-US">
                    <a:noFill/>
                  </a:rPr>
                  <a:t> </a:t>
                </a:r>
              </a:p>
            </p:txBody>
          </p:sp>
        </mc:Fallback>
      </mc:AlternateContent>
      <p:sp>
        <p:nvSpPr>
          <p:cNvPr id="6" name="Rectangle 5"/>
          <p:cNvSpPr/>
          <p:nvPr/>
        </p:nvSpPr>
        <p:spPr>
          <a:xfrm>
            <a:off x="457200" y="1759803"/>
            <a:ext cx="8610600" cy="830997"/>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basic ideal transformer voltage and current equations as a function of the turns ratio </a:t>
            </a:r>
            <a:r>
              <a:rPr lang="en-US" sz="2400" dirty="0" smtClean="0">
                <a:latin typeface="Times New Roman" pitchFamily="18" charset="0"/>
                <a:cs typeface="Times New Roman" pitchFamily="18" charset="0"/>
              </a:rPr>
              <a:t>(continued):</a:t>
            </a:r>
            <a:endParaRPr lang="en-US" sz="2400" dirty="0">
              <a:latin typeface="Times New Roman" pitchFamily="18" charset="0"/>
              <a:cs typeface="Times New Roman" pitchFamily="18"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165</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065751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512333"/>
                <a:ext cx="8458200" cy="5040867"/>
              </a:xfrm>
              <a:prstGeom prst="rect">
                <a:avLst/>
              </a:prstGeom>
              <a:noFill/>
            </p:spPr>
            <p:txBody>
              <a:bodyPr wrap="square" rtlCol="0">
                <a:spAutoFit/>
              </a:bodyPr>
              <a:lstStyle/>
              <a:p>
                <a:pPr marL="0" lvl="2"/>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line currents as a function of the delta currents on the source side are given by:</a:t>
                </a:r>
              </a:p>
              <a:p>
                <a:pPr marL="800100" lvl="3" indent="-342900">
                  <a:buFont typeface="Arial" pitchFamily="34" charset="0"/>
                  <a:buChar char="•"/>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𝐴𝐵</m:t>
                                  </m:r>
                                </m:sub>
                              </m:sSub>
                            </m:e>
                          </m:mr>
                          <m:mr>
                            <m:e>
                              <m:sSub>
                                <m:sSubPr>
                                  <m:ctrlPr>
                                    <a:rPr lang="en-US" sz="2000" i="1">
                                      <a:latin typeface="Cambria Math"/>
                                    </a:rPr>
                                  </m:ctrlPr>
                                </m:sSubPr>
                                <m:e>
                                  <m:r>
                                    <a:rPr lang="en-US" sz="2000" i="1">
                                      <a:latin typeface="Cambria Math"/>
                                    </a:rPr>
                                    <m:t>𝐼</m:t>
                                  </m:r>
                                </m:e>
                                <m:sub>
                                  <m:r>
                                    <a:rPr lang="en-US" sz="2000" i="1">
                                      <a:latin typeface="Cambria Math"/>
                                    </a:rPr>
                                    <m:t>𝐵𝐶</m:t>
                                  </m:r>
                                </m:sub>
                              </m:sSub>
                            </m:e>
                          </m:mr>
                          <m:mr>
                            <m:e>
                              <m:sSub>
                                <m:sSubPr>
                                  <m:ctrlPr>
                                    <a:rPr lang="en-US" sz="2000" i="1">
                                      <a:latin typeface="Cambria Math"/>
                                    </a:rPr>
                                  </m:ctrlPr>
                                </m:sSubPr>
                                <m:e>
                                  <m:r>
                                    <a:rPr lang="en-US" sz="2000" i="1">
                                      <a:latin typeface="Cambria Math"/>
                                    </a:rPr>
                                    <m:t>𝐼</m:t>
                                  </m:r>
                                </m:e>
                                <m:sub>
                                  <m:r>
                                    <a:rPr lang="en-US" sz="2000" i="1">
                                      <a:latin typeface="Cambria Math"/>
                                    </a:rPr>
                                    <m:t>𝐶𝐴</m:t>
                                  </m:r>
                                </m:sub>
                              </m:sSub>
                            </m:e>
                          </m:mr>
                        </m:m>
                      </m:e>
                    </m:d>
                  </m:oMath>
                </a14:m>
                <a:r>
                  <a:rPr lang="en-US" sz="2000" dirty="0" smtClean="0">
                    <a:latin typeface="Times New Roman" pitchFamily="18" charset="0"/>
                    <a:cs typeface="Times New Roman" pitchFamily="18" charset="0"/>
                  </a:rPr>
                  <a:t>		(91)</a:t>
                </a:r>
              </a:p>
              <a:p>
                <a:pPr algn="ctr"/>
                <a:endParaRPr lang="en-US" sz="20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𝐴𝐵𝐶</m:t>
                            </m:r>
                          </m:sub>
                        </m:sSub>
                      </m:e>
                    </m:d>
                  </m:oMath>
                </a14:m>
                <a:r>
                  <a:rPr lang="en-US" sz="2000" dirty="0" smtClean="0">
                    <a:latin typeface="Times New Roman" pitchFamily="18" charset="0"/>
                    <a:cs typeface="Times New Roman" pitchFamily="18" charset="0"/>
                  </a:rPr>
                  <a:t>			(92)</a:t>
                </a:r>
                <a:endParaRPr lang="en-US" sz="2000" dirty="0">
                  <a:latin typeface="Times New Roman" pitchFamily="18" charset="0"/>
                  <a:cs typeface="Times New Roman" pitchFamily="18" charset="0"/>
                </a:endParaRPr>
              </a:p>
              <a:p>
                <a:pPr marL="800100" lvl="3"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equation (90) into equation (92).</a:t>
                </a:r>
              </a:p>
              <a:p>
                <a:pPr marL="800100" lvl="3" indent="-342900">
                  <a:buFont typeface="Wingdings" pitchFamily="2" charset="2"/>
                  <a:buChar char="Ø"/>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b="0" i="1" smtClean="0">
                                <a:latin typeface="Cambria Math"/>
                              </a:rPr>
                              <m:t>𝑎𝑏𝑐</m:t>
                            </m:r>
                          </m:sub>
                        </m:sSub>
                      </m:e>
                    </m:d>
                  </m:oMath>
                </a14:m>
                <a:r>
                  <a:rPr lang="en-US" sz="2000" dirty="0" smtClean="0">
                    <a:latin typeface="Times New Roman" pitchFamily="18" charset="0"/>
                    <a:cs typeface="Times New Roman" pitchFamily="18" charset="0"/>
                  </a:rPr>
                  <a:t>		(93)</a:t>
                </a:r>
                <a:endParaRPr lang="en-US" sz="2000" dirty="0">
                  <a:latin typeface="Times New Roman" pitchFamily="18" charset="0"/>
                  <a:cs typeface="Times New Roman" pitchFamily="18" charset="0"/>
                </a:endParaRPr>
              </a:p>
              <a:p>
                <a:pPr marL="800100" lvl="3" indent="-342900">
                  <a:buFont typeface="Arial" pitchFamily="34" charset="0"/>
                  <a:buChar char="•"/>
                </a:pPr>
                <a:endParaRPr lang="en-US" dirty="0" smtClean="0"/>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81000" y="1512333"/>
                <a:ext cx="8458200" cy="5040867"/>
              </a:xfrm>
              <a:prstGeom prst="rect">
                <a:avLst/>
              </a:prstGeom>
              <a:blipFill rotWithShape="1">
                <a:blip r:embed="rId3"/>
                <a:stretch>
                  <a:fillRect l="-1009" r="-158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166</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225080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985427"/>
                <a:ext cx="8382000" cy="113877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Since </a:t>
                </a:r>
                <a14:m>
                  <m:oMath xmlns:m="http://schemas.openxmlformats.org/officeDocument/2006/math">
                    <m:r>
                      <a:rPr lang="en-US" sz="2400" i="1" dirty="0" smtClean="0">
                        <a:latin typeface="Cambria Math"/>
                      </a:rPr>
                      <m:t>[</m:t>
                    </m:r>
                    <m:r>
                      <a:rPr lang="en-US" sz="2400" i="1" dirty="0" smtClean="0">
                        <a:latin typeface="Cambria Math"/>
                      </a:rPr>
                      <m:t>𝐴𝐼</m:t>
                    </m:r>
                    <m:r>
                      <a:rPr lang="en-US" sz="2400" i="1" dirty="0" smtClean="0">
                        <a:latin typeface="Cambria Math"/>
                      </a:rPr>
                      <m:t>] </m:t>
                    </m:r>
                  </m:oMath>
                </a14:m>
                <a:r>
                  <a:rPr lang="en-US" sz="2400" dirty="0" smtClean="0">
                    <a:latin typeface="Times New Roman" pitchFamily="18" charset="0"/>
                    <a:cs typeface="Times New Roman" pitchFamily="18" charset="0"/>
                  </a:rPr>
                  <a:t>is a diagonal matrix, Equation (93)</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can be rewritten as: </a:t>
                </a: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b="0" i="1" smtClean="0">
                                <a:latin typeface="Cambria Math"/>
                              </a:rPr>
                              <m:t>𝑎𝑏𝑐</m:t>
                            </m:r>
                          </m:sub>
                        </m:sSub>
                      </m:e>
                    </m:d>
                  </m:oMath>
                </a14:m>
                <a:r>
                  <a:rPr lang="en-US" sz="2000" dirty="0" smtClean="0">
                    <a:latin typeface="Times New Roman" pitchFamily="18" charset="0"/>
                    <a:cs typeface="Times New Roman" pitchFamily="18" charset="0"/>
                  </a:rPr>
                  <a:t>		(94)</a:t>
                </a:r>
              </a:p>
            </p:txBody>
          </p:sp>
        </mc:Choice>
        <mc:Fallback xmlns="">
          <p:sp>
            <p:nvSpPr>
              <p:cNvPr id="7" name="TextBox 6"/>
              <p:cNvSpPr txBox="1">
                <a:spLocks noRot="1" noChangeAspect="1" noMove="1" noResize="1" noEditPoints="1" noAdjustHandles="1" noChangeArrowheads="1" noChangeShapeType="1" noTextEdit="1"/>
              </p:cNvSpPr>
              <p:nvPr/>
            </p:nvSpPr>
            <p:spPr>
              <a:xfrm>
                <a:off x="457200" y="1985427"/>
                <a:ext cx="8382000" cy="1138773"/>
              </a:xfrm>
              <a:prstGeom prst="rect">
                <a:avLst/>
              </a:prstGeom>
              <a:blipFill rotWithShape="1">
                <a:blip r:embed="rId3"/>
                <a:stretch>
                  <a:fillRect l="-945" t="-4278" b="-8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457200" y="3530502"/>
                <a:ext cx="8382000" cy="2794098"/>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load side line currents as a function of the load side delta currents is given by:</a:t>
                </a:r>
              </a:p>
              <a:p>
                <a:pPr marL="342900" lvl="2" indent="-342900">
                  <a:buFont typeface="Arial" pitchFamily="34" charset="0"/>
                  <a:buChar char="•"/>
                </a:pP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(95)</a:t>
                </a:r>
                <a:endParaRPr lang="en-US" sz="2000" dirty="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(96)</a:t>
                </a:r>
                <a:endParaRPr lang="en-US" sz="20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457200" y="3530502"/>
                <a:ext cx="8382000" cy="2794098"/>
              </a:xfrm>
              <a:prstGeom prst="rect">
                <a:avLst/>
              </a:prstGeom>
              <a:blipFill rotWithShape="1">
                <a:blip r:embed="rId4"/>
                <a:stretch>
                  <a:fillRect l="-945" t="-1743" b="-28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167</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91449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04800" y="1800285"/>
                <a:ext cx="8534400" cy="4524315"/>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Applying equation (96), equation (94) becomes:</a:t>
                </a:r>
              </a:p>
              <a:p>
                <a:pPr marL="342900" lvl="2" indent="-342900">
                  <a:buFont typeface="Wingdings" pitchFamily="2" charset="2"/>
                  <a:buChar char="Ø"/>
                </a:pPr>
                <a:endParaRPr lang="en-US" sz="2400" b="1" dirty="0" smtClean="0">
                  <a:solidFill>
                    <a:srgbClr val="FF0000"/>
                  </a:solidFill>
                  <a:latin typeface="Times New Roman" pitchFamily="18" charset="0"/>
                  <a:cs typeface="Times New Roman" pitchFamily="18" charset="0"/>
                </a:endParaRPr>
              </a:p>
              <a:p>
                <a:pPr marL="0" lvl="2"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(97)</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From the above equation, the load side line currents as a function of the source side line currents are given by:</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0" lvl="2"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latin typeface="Times New Roman" pitchFamily="18" charset="0"/>
                    <a:cs typeface="Times New Roman" pitchFamily="18" charset="0"/>
                  </a:rPr>
                  <a:t>			(98)</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(97) and equation (98) demonstrate that the line currents on the two sides of the transformer are in phase and differ only by the turns ratio of the transformer windings.</a:t>
                </a:r>
              </a:p>
            </p:txBody>
          </p:sp>
        </mc:Choice>
        <mc:Fallback xmlns="">
          <p:sp>
            <p:nvSpPr>
              <p:cNvPr id="7" name="TextBox 6"/>
              <p:cNvSpPr txBox="1">
                <a:spLocks noRot="1" noChangeAspect="1" noMove="1" noResize="1" noEditPoints="1" noAdjustHandles="1" noChangeArrowheads="1" noChangeShapeType="1" noTextEdit="1"/>
              </p:cNvSpPr>
              <p:nvPr/>
            </p:nvSpPr>
            <p:spPr>
              <a:xfrm>
                <a:off x="304800" y="1800285"/>
                <a:ext cx="8534400" cy="4524315"/>
              </a:xfrm>
              <a:prstGeom prst="rect">
                <a:avLst/>
              </a:prstGeom>
              <a:blipFill rotWithShape="1">
                <a:blip r:embed="rId3"/>
                <a:stretch>
                  <a:fillRect l="-929" t="-1077" r="-1214" b="-2019"/>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168</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182910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solidFill>
                  <a:prstClr val="black"/>
                </a:solidFill>
              </a:rPr>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solidFill>
                  <a:prstClr val="black"/>
                </a:solidFill>
              </a:rPr>
              <a:t>	</a:t>
            </a:r>
          </a:p>
        </p:txBody>
      </p:sp>
      <mc:AlternateContent xmlns:mc="http://schemas.openxmlformats.org/markup-compatibility/2006" xmlns:a14="http://schemas.microsoft.com/office/drawing/2010/main">
        <mc:Choice Requires="a14">
          <p:sp>
            <p:nvSpPr>
              <p:cNvPr id="7" name="TextBox 6"/>
              <p:cNvSpPr txBox="1"/>
              <p:nvPr/>
            </p:nvSpPr>
            <p:spPr>
              <a:xfrm>
                <a:off x="380999" y="1625264"/>
                <a:ext cx="8458201" cy="4394536"/>
              </a:xfrm>
              <a:prstGeom prst="rect">
                <a:avLst/>
              </a:prstGeom>
              <a:noFill/>
            </p:spPr>
            <p:txBody>
              <a:bodyPr wrap="square" rtlCol="0">
                <a:spAutoFit/>
              </a:bodyPr>
              <a:lstStyle/>
              <a:p>
                <a:pPr marL="342900" lvl="2" indent="-342900">
                  <a:buFont typeface="Arial" pitchFamily="34" charset="0"/>
                  <a:buChar char="•"/>
                </a:pPr>
                <a:endParaRPr lang="en-US" sz="2800" dirty="0" smtClean="0">
                  <a:solidFill>
                    <a:prstClr val="black"/>
                  </a:solidFill>
                  <a:latin typeface="Times New Roman" pitchFamily="18" charset="0"/>
                  <a:cs typeface="Times New Roman" pitchFamily="18" charset="0"/>
                </a:endParaRPr>
              </a:p>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The ideal delta voltages on the load side as a function of the line-to-line voltages, the delta currents, and the transformer impedances are given by:</a:t>
                </a:r>
              </a:p>
              <a:p>
                <a:pPr marL="342900" lvl="2" indent="-342900">
                  <a:buFont typeface="Wingdings" pitchFamily="2" charset="2"/>
                  <a:buChar char="Ø"/>
                </a:pPr>
                <a:endParaRPr lang="en-US" sz="2400" dirty="0" smtClean="0">
                  <a:solidFill>
                    <a:prstClr val="black"/>
                  </a:solidFill>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smtClean="0">
                    <a:solidFill>
                      <a:prstClr val="black"/>
                    </a:solidFill>
                  </a:rPr>
                  <a:t>			</a:t>
                </a:r>
                <a:r>
                  <a:rPr lang="en-US" sz="2000" dirty="0" smtClean="0">
                    <a:solidFill>
                      <a:prstClr val="black"/>
                    </a:solidFill>
                    <a:latin typeface="Times New Roman" pitchFamily="18" charset="0"/>
                    <a:cs typeface="Times New Roman" pitchFamily="18" charset="0"/>
                  </a:rPr>
                  <a:t>(99)</a:t>
                </a:r>
              </a:p>
              <a:p>
                <a:pPr marL="0" lvl="2" algn="ctr"/>
                <a:endParaRPr lang="en-US" sz="2400" dirty="0" smtClean="0">
                  <a:solidFill>
                    <a:prstClr val="black"/>
                  </a:solidFill>
                </a:endParaRPr>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𝑏𝑐</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𝑐𝑎</m:t>
                                  </m:r>
                                </m:sub>
                              </m:sSub>
                            </m:e>
                          </m:mr>
                        </m:m>
                      </m:e>
                    </m:d>
                  </m:oMath>
                </a14:m>
                <a:r>
                  <a:rPr lang="en-US" sz="2000" dirty="0" smtClean="0">
                    <a:solidFill>
                      <a:prstClr val="black"/>
                    </a:solidFill>
                  </a:rPr>
                  <a:t>		</a:t>
                </a:r>
                <a:r>
                  <a:rPr lang="en-US" sz="2000" dirty="0" smtClean="0">
                    <a:solidFill>
                      <a:prstClr val="black"/>
                    </a:solidFill>
                    <a:latin typeface="Times New Roman" pitchFamily="18" charset="0"/>
                    <a:cs typeface="Times New Roman" pitchFamily="18" charset="0"/>
                  </a:rPr>
                  <a:t>(100)</a:t>
                </a:r>
                <a:endParaRPr lang="en-US" sz="2000" dirty="0">
                  <a:solidFill>
                    <a:prstClr val="black"/>
                  </a:solidFill>
                  <a:latin typeface="Times New Roman" pitchFamily="18" charset="0"/>
                  <a:cs typeface="Times New Roman" pitchFamily="18" charset="0"/>
                </a:endParaRPr>
              </a:p>
              <a:p>
                <a:pPr marL="0" lvl="2" algn="ctr"/>
                <a:endParaRPr lang="en-US" sz="2400" dirty="0" smtClean="0">
                  <a:solidFill>
                    <a:prstClr val="black"/>
                  </a:solidFill>
                </a:endParaRPr>
              </a:p>
              <a:p>
                <a:pPr marL="800100" lvl="3" indent="-342900">
                  <a:buFont typeface="Arial" pitchFamily="34" charset="0"/>
                  <a:buChar char="•"/>
                </a:pPr>
                <a:endParaRPr lang="en-US" sz="2400" b="1" dirty="0" smtClean="0">
                  <a:solidFill>
                    <a:srgbClr val="FF000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0999" y="1625264"/>
                <a:ext cx="8458201" cy="4394536"/>
              </a:xfrm>
              <a:prstGeom prst="rect">
                <a:avLst/>
              </a:prstGeom>
              <a:blipFill rotWithShape="1">
                <a:blip r:embed="rId3"/>
                <a:stretch>
                  <a:fillRect l="-93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169</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8380620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5"/>
              <p:cNvSpPr/>
              <p:nvPr/>
            </p:nvSpPr>
            <p:spPr>
              <a:xfrm>
                <a:off x="457200" y="4814443"/>
                <a:ext cx="9144000" cy="1510157"/>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𝑑</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𝑖𝑑</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𝑑𝑖</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𝑑</m:t>
                                    </m:r>
                                  </m:sub>
                                </m:sSub>
                              </m:den>
                            </m:f>
                          </m:e>
                        </m:func>
                      </m:e>
                    </m:d>
                  </m:oMath>
                </a14:m>
                <a:r>
                  <a:rPr lang="en-US" sz="2000" dirty="0" smtClean="0">
                    <a:latin typeface="Times New Roman" pitchFamily="18" charset="0"/>
                    <a:cs typeface="Times New Roman" pitchFamily="18" charset="0"/>
                  </a:rPr>
                  <a:t>		(13)</a:t>
                </a:r>
              </a:p>
              <a:p>
                <a:pPr algn="just"/>
                <a:endParaRPr lang="en-US" sz="2000" dirty="0" smtClean="0">
                  <a:latin typeface="Times New Roman" pitchFamily="18" charset="0"/>
                  <a:cs typeface="Times New Roman" pitchFamily="18" charset="0"/>
                </a:endParaRPr>
              </a:p>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𝑑</m:t>
                        </m:r>
                      </m:sub>
                    </m:sSub>
                    <m:r>
                      <a:rPr lang="en-US" sz="2000" i="1">
                        <a:latin typeface="Cambria Math"/>
                      </a:rPr>
                      <m:t>+</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𝑑𝑖</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𝑗𝑑</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𝑑</m:t>
                                    </m:r>
                                  </m:sub>
                                </m:sSub>
                              </m:den>
                            </m:f>
                          </m:e>
                        </m:func>
                      </m:e>
                    </m:d>
                  </m:oMath>
                </a14:m>
                <a:r>
                  <a:rPr lang="en-US" sz="2000" dirty="0" smtClean="0">
                    <a:latin typeface="Times New Roman" pitchFamily="18" charset="0"/>
                    <a:cs typeface="Times New Roman" pitchFamily="18" charset="0"/>
                  </a:rPr>
                  <a:t>			(14)</a:t>
                </a:r>
                <a:endParaRPr lang="en-US" sz="2000"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457200" y="4814443"/>
                <a:ext cx="9144000" cy="1510157"/>
              </a:xfrm>
              <a:prstGeom prst="rect">
                <a:avLst/>
              </a:prstGeom>
              <a:blipFill rotWithShape="1">
                <a:blip r:embed="rId3"/>
                <a:stretch>
                  <a:fillRect/>
                </a:stretch>
              </a:blipFill>
            </p:spPr>
            <p:txBody>
              <a:bodyPr/>
              <a:lstStyle/>
              <a:p>
                <a:r>
                  <a:rPr lang="en-US">
                    <a:noFill/>
                  </a:rPr>
                  <a:t> </a:t>
                </a:r>
              </a:p>
            </p:txBody>
          </p:sp>
        </mc:Fallback>
      </mc:AlternateContent>
      <p:sp>
        <p:nvSpPr>
          <p:cNvPr id="7" name="TextBox 6"/>
          <p:cNvSpPr txBox="1"/>
          <p:nvPr/>
        </p:nvSpPr>
        <p:spPr>
          <a:xfrm>
            <a:off x="381000" y="1748135"/>
            <a:ext cx="87630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Substitute the self and mutual impedance equations:</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Rectangle 7"/>
              <p:cNvSpPr/>
              <p:nvPr/>
            </p:nvSpPr>
            <p:spPr>
              <a:xfrm>
                <a:off x="533400" y="2353256"/>
                <a:ext cx="9144000" cy="1075744"/>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r>
                      <a:rPr lang="en-US" sz="2000" i="1">
                        <a:latin typeface="Cambria Math"/>
                      </a:rPr>
                      <m:t>𝑗</m:t>
                    </m:r>
                    <m:r>
                      <a:rPr lang="en-US" sz="2000" i="1">
                        <a:latin typeface="Cambria Math"/>
                      </a:rPr>
                      <m:t>0.12134×</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(6)</a:t>
                </a:r>
              </a:p>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r>
                      <a:rPr lang="en-US" sz="2000" i="1">
                        <a:latin typeface="Cambria Math"/>
                      </a:rPr>
                      <m:t>𝑗</m:t>
                    </m:r>
                    <m:r>
                      <a:rPr lang="en-US" sz="2000" i="1">
                        <a:latin typeface="Cambria Math"/>
                      </a:rPr>
                      <m:t>0.12134×</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(7)</a:t>
                </a:r>
                <a:endParaRPr lang="en-US" sz="2000" dirty="0">
                  <a:latin typeface="Times New Roman" pitchFamily="18" charset="0"/>
                  <a:cs typeface="Times New Roman"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533400" y="2353256"/>
                <a:ext cx="9144000" cy="1075744"/>
              </a:xfrm>
              <a:prstGeom prst="rect">
                <a:avLst/>
              </a:prstGeom>
              <a:blipFill rotWithShape="1">
                <a:blip r:embed="rId4"/>
                <a:stretch>
                  <a:fillRect b="-1130"/>
                </a:stretch>
              </a:blipFill>
            </p:spPr>
            <p:txBody>
              <a:bodyPr/>
              <a:lstStyle/>
              <a:p>
                <a:r>
                  <a:rPr lang="en-US">
                    <a:noFill/>
                  </a:rPr>
                  <a:t> </a:t>
                </a:r>
              </a:p>
            </p:txBody>
          </p:sp>
        </mc:Fallback>
      </mc:AlternateContent>
      <p:sp>
        <p:nvSpPr>
          <p:cNvPr id="9" name="TextBox 8"/>
          <p:cNvSpPr txBox="1"/>
          <p:nvPr/>
        </p:nvSpPr>
        <p:spPr>
          <a:xfrm>
            <a:off x="381000" y="3733800"/>
            <a:ext cx="8153400" cy="830997"/>
          </a:xfrm>
          <a:prstGeom prst="rect">
            <a:avLst/>
          </a:prstGeom>
          <a:noFill/>
        </p:spPr>
        <p:txBody>
          <a:bodyPr wrap="square" rtlCol="0">
            <a:spAutoFit/>
          </a:bodyPr>
          <a:lstStyle/>
          <a:p>
            <a:r>
              <a:rPr lang="en-US" sz="2400" dirty="0" smtClean="0">
                <a:latin typeface="Times New Roman" pitchFamily="18" charset="0"/>
                <a:cs typeface="Times New Roman" pitchFamily="18" charset="0"/>
              </a:rPr>
              <a:t>	into our “hat” impedances (</a:t>
            </a:r>
            <a:r>
              <a:rPr lang="en-US" sz="2400" dirty="0" err="1">
                <a:latin typeface="Times New Roman" pitchFamily="18" charset="0"/>
                <a:cs typeface="Times New Roman" pitchFamily="18" charset="0"/>
              </a:rPr>
              <a:t>E</a:t>
            </a:r>
            <a:r>
              <a:rPr lang="en-US" sz="2400" dirty="0" err="1" smtClean="0">
                <a:latin typeface="Times New Roman" pitchFamily="18" charset="0"/>
                <a:cs typeface="Times New Roman" pitchFamily="18" charset="0"/>
              </a:rPr>
              <a:t>q’s</a:t>
            </a:r>
            <a:r>
              <a:rPr lang="en-US" sz="2400" dirty="0" smtClean="0">
                <a:latin typeface="Times New Roman" pitchFamily="18" charset="0"/>
                <a:cs typeface="Times New Roman" pitchFamily="18" charset="0"/>
              </a:rPr>
              <a:t> 11 and 12) </a:t>
            </a:r>
          </a:p>
          <a:p>
            <a:r>
              <a:rPr lang="en-US" sz="2400" dirty="0" smtClean="0">
                <a:latin typeface="Times New Roman" pitchFamily="18" charset="0"/>
                <a:cs typeface="Times New Roman" pitchFamily="18" charset="0"/>
              </a:rPr>
              <a:t>to get the </a:t>
            </a:r>
            <a:r>
              <a:rPr lang="en-US" sz="2400" i="1" dirty="0" smtClean="0">
                <a:latin typeface="Times New Roman" pitchFamily="18" charset="0"/>
                <a:cs typeface="Times New Roman" pitchFamily="18" charset="0"/>
              </a:rPr>
              <a:t>primitive</a:t>
            </a:r>
            <a:r>
              <a:rPr lang="en-US" sz="2400" dirty="0" smtClean="0">
                <a:latin typeface="Times New Roman" pitchFamily="18" charset="0"/>
                <a:cs typeface="Times New Roman" pitchFamily="18" charset="0"/>
              </a:rPr>
              <a:t> self and mutual impedances:</a:t>
            </a:r>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a:p>
        </p:txBody>
      </p:sp>
      <p:sp>
        <p:nvSpPr>
          <p:cNvPr id="10" name="TextBox 9"/>
          <p:cNvSpPr txBox="1"/>
          <p:nvPr/>
        </p:nvSpPr>
        <p:spPr>
          <a:xfrm>
            <a:off x="0" y="294382"/>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a:latin typeface="Times New Roman" pitchFamily="18" charset="0"/>
                <a:cs typeface="Times New Roman" pitchFamily="18" charset="0"/>
              </a:rPr>
              <a:t>Primitive Circuit </a:t>
            </a:r>
            <a:r>
              <a:rPr lang="en-US" sz="3200" dirty="0" smtClean="0">
                <a:latin typeface="Times New Roman" pitchFamily="18" charset="0"/>
                <a:cs typeface="Times New Roman" pitchFamily="18" charset="0"/>
              </a:rPr>
              <a:t>Impedances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61974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solidFill>
                  <a:prstClr val="black"/>
                </a:solidFill>
              </a:rPr>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solidFill>
                  <a:prstClr val="black"/>
                </a:solidFill>
              </a:rPr>
              <a:t>	</a:t>
            </a:r>
          </a:p>
        </p:txBody>
      </p:sp>
      <mc:AlternateContent xmlns:mc="http://schemas.openxmlformats.org/markup-compatibility/2006" xmlns:a14="http://schemas.microsoft.com/office/drawing/2010/main">
        <mc:Choice Requires="a14">
          <p:sp>
            <p:nvSpPr>
              <p:cNvPr id="7" name="TextBox 6"/>
              <p:cNvSpPr txBox="1"/>
              <p:nvPr/>
            </p:nvSpPr>
            <p:spPr>
              <a:xfrm>
                <a:off x="457200" y="1929348"/>
                <a:ext cx="8534400" cy="3785652"/>
              </a:xfrm>
              <a:prstGeom prst="rect">
                <a:avLst/>
              </a:prstGeom>
              <a:noFill/>
            </p:spPr>
            <p:txBody>
              <a:bodyPr wrap="square" rtlCol="0">
                <a:spAutoFit/>
              </a:bodyPr>
              <a:lstStyle/>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(99) </a:t>
                </a:r>
                <a:r>
                  <a:rPr lang="en-US" sz="2400" dirty="0" smtClean="0">
                    <a:solidFill>
                      <a:prstClr val="black"/>
                    </a:solidFill>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(86).</a:t>
                </a:r>
              </a:p>
              <a:p>
                <a:pPr marL="342900" lvl="2" indent="-342900">
                  <a:buFont typeface="Arial" pitchFamily="34" charset="0"/>
                  <a:buChar char="•"/>
                </a:pPr>
                <a:endParaRPr lang="en-US" sz="2400" b="1" dirty="0" smtClean="0">
                  <a:solidFill>
                    <a:srgbClr val="FF0000"/>
                  </a:solidFill>
                </a:endParaRPr>
              </a:p>
              <a:p>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(101)</a:t>
                </a:r>
                <a:endParaRPr lang="en-US" sz="2000" dirty="0">
                  <a:latin typeface="Times New Roman" pitchFamily="18" charset="0"/>
                  <a:cs typeface="Times New Roman" pitchFamily="18" charset="0"/>
                </a:endParaRPr>
              </a:p>
              <a:p>
                <a:pPr marL="0" lvl="2"/>
                <a:endParaRPr lang="en-US" sz="2400" dirty="0" smtClean="0">
                  <a:solidFill>
                    <a:prstClr val="black"/>
                  </a:solidFill>
                </a:endParaRPr>
              </a:p>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Solve equation </a:t>
                </a:r>
                <a:r>
                  <a:rPr lang="en-US" sz="2400" dirty="0" smtClean="0">
                    <a:latin typeface="Times New Roman" pitchFamily="18" charset="0"/>
                    <a:cs typeface="Times New Roman" pitchFamily="18" charset="0"/>
                  </a:rPr>
                  <a:t>(101) </a:t>
                </a:r>
                <a:r>
                  <a:rPr lang="en-US" sz="2400" dirty="0" smtClean="0">
                    <a:solidFill>
                      <a:prstClr val="black"/>
                    </a:solidFill>
                    <a:latin typeface="Times New Roman" pitchFamily="18" charset="0"/>
                    <a:cs typeface="Times New Roman" pitchFamily="18" charset="0"/>
                  </a:rPr>
                  <a:t>for the load side line-to-line voltages. </a:t>
                </a:r>
              </a:p>
              <a:p>
                <a:pPr marL="342900" lvl="2" indent="-342900">
                  <a:buFont typeface="Arial" pitchFamily="34" charset="0"/>
                  <a:buChar char="•"/>
                </a:pPr>
                <a:endParaRPr lang="en-US" sz="2400" dirty="0" smtClean="0">
                  <a:solidFill>
                    <a:prstClr val="black"/>
                  </a:solidFill>
                </a:endParaRPr>
              </a:p>
              <a:p>
                <a:pPr marL="0" lvl="2"/>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b="1" dirty="0" smtClean="0">
                    <a:solidFill>
                      <a:srgbClr val="FF0000"/>
                    </a:solidFill>
                  </a:rPr>
                  <a:t>	</a:t>
                </a:r>
                <a:r>
                  <a:rPr lang="en-US" sz="2000" dirty="0" smtClean="0">
                    <a:latin typeface="Times New Roman" pitchFamily="18" charset="0"/>
                    <a:cs typeface="Times New Roman" pitchFamily="18" charset="0"/>
                  </a:rPr>
                  <a:t>(102)</a:t>
                </a:r>
              </a:p>
              <a:p>
                <a:pPr marL="0" lvl="2"/>
                <a:endParaRPr lang="en-US" sz="2400" dirty="0" smtClean="0">
                  <a:solidFill>
                    <a:prstClr val="black"/>
                  </a:solidFill>
                </a:endParaRPr>
              </a:p>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The delta currents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oMath>
                </a14:m>
                <a:r>
                  <a:rPr lang="en-US" sz="2400" dirty="0" smtClean="0">
                    <a:solidFill>
                      <a:prstClr val="black"/>
                    </a:solidFill>
                    <a:latin typeface="Times New Roman" pitchFamily="18" charset="0"/>
                    <a:cs typeface="Times New Roman" pitchFamily="18" charset="0"/>
                  </a:rPr>
                  <a:t>  in equation </a:t>
                </a:r>
                <a:r>
                  <a:rPr lang="en-US" sz="2400" dirty="0" smtClean="0">
                    <a:latin typeface="Times New Roman" pitchFamily="18" charset="0"/>
                    <a:cs typeface="Times New Roman" pitchFamily="18" charset="0"/>
                  </a:rPr>
                  <a:t>(101) and </a:t>
                </a:r>
                <a:r>
                  <a:rPr lang="en-US" sz="2400" dirty="0" smtClean="0">
                    <a:solidFill>
                      <a:prstClr val="black"/>
                    </a:solidFill>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(102) </a:t>
                </a:r>
                <a:r>
                  <a:rPr lang="en-US" sz="2400" dirty="0" smtClean="0">
                    <a:solidFill>
                      <a:prstClr val="black"/>
                    </a:solidFill>
                    <a:latin typeface="Times New Roman" pitchFamily="18" charset="0"/>
                    <a:cs typeface="Times New Roman" pitchFamily="18" charset="0"/>
                  </a:rPr>
                  <a:t>are replaced by the load side line currents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solidFill>
                      <a:prstClr val="black"/>
                    </a:solidFill>
                    <a:latin typeface="Times New Roman" pitchFamily="18" charset="0"/>
                    <a:cs typeface="Times New Roman" pitchFamily="18" charset="0"/>
                  </a:rPr>
                  <a:t>.</a:t>
                </a:r>
              </a:p>
            </p:txBody>
          </p:sp>
        </mc:Choice>
        <mc:Fallback xmlns="">
          <p:sp>
            <p:nvSpPr>
              <p:cNvPr id="7" name="TextBox 6"/>
              <p:cNvSpPr txBox="1">
                <a:spLocks noRot="1" noChangeAspect="1" noMove="1" noResize="1" noEditPoints="1" noAdjustHandles="1" noChangeArrowheads="1" noChangeShapeType="1" noTextEdit="1"/>
              </p:cNvSpPr>
              <p:nvPr/>
            </p:nvSpPr>
            <p:spPr>
              <a:xfrm>
                <a:off x="457200" y="1929348"/>
                <a:ext cx="8534400" cy="3785652"/>
              </a:xfrm>
              <a:prstGeom prst="rect">
                <a:avLst/>
              </a:prstGeom>
              <a:blipFill rotWithShape="1">
                <a:blip r:embed="rId3"/>
                <a:stretch>
                  <a:fillRect l="-929" t="-1286" r="-714" b="-257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170</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39702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04800" y="1306892"/>
                <a:ext cx="8534400" cy="5940088"/>
              </a:xfrm>
              <a:prstGeom prst="rect">
                <a:avLst/>
              </a:prstGeom>
              <a:noFill/>
            </p:spPr>
            <p:txBody>
              <a:bodyPr wrap="square" rtlCol="0">
                <a:spAutoFit/>
              </a:bodyPr>
              <a:lstStyle/>
              <a:p>
                <a:pPr marL="342900" lvl="2" indent="-342900">
                  <a:buFont typeface="Arial" pitchFamily="34" charset="0"/>
                  <a:buChar char="•"/>
                </a:pPr>
                <a:endParaRPr lang="en-US" sz="2000" dirty="0" smtClean="0">
                  <a:solidFill>
                    <a:prstClr val="black"/>
                  </a:solidFill>
                </a:endParaRPr>
              </a:p>
              <a:p>
                <a:pPr marL="342900" lvl="2" indent="-342900">
                  <a:buFont typeface="Wingdings" pitchFamily="2" charset="2"/>
                  <a:buChar char="Ø"/>
                </a:pPr>
                <a:r>
                  <a:rPr lang="en-US" sz="2000" dirty="0" smtClean="0">
                    <a:solidFill>
                      <a:prstClr val="black"/>
                    </a:solidFill>
                    <a:latin typeface="Times New Roman" pitchFamily="18" charset="0"/>
                    <a:cs typeface="Times New Roman" pitchFamily="18" charset="0"/>
                  </a:rPr>
                  <a:t>Three </a:t>
                </a:r>
                <a:r>
                  <a:rPr lang="en-US" sz="2000" dirty="0">
                    <a:solidFill>
                      <a:prstClr val="black"/>
                    </a:solidFill>
                    <a:latin typeface="Times New Roman" pitchFamily="18" charset="0"/>
                    <a:cs typeface="Times New Roman" pitchFamily="18" charset="0"/>
                  </a:rPr>
                  <a:t>independent equations are </a:t>
                </a:r>
                <a:r>
                  <a:rPr lang="en-US" sz="2000" dirty="0" smtClean="0">
                    <a:solidFill>
                      <a:prstClr val="black"/>
                    </a:solidFill>
                    <a:latin typeface="Times New Roman" pitchFamily="18" charset="0"/>
                    <a:cs typeface="Times New Roman" pitchFamily="18" charset="0"/>
                  </a:rPr>
                  <a:t>needed. </a:t>
                </a:r>
              </a:p>
              <a:p>
                <a:pPr marL="342900" lvl="2" indent="-342900">
                  <a:buFont typeface="Wingdings" pitchFamily="2" charset="2"/>
                  <a:buChar char="Ø"/>
                </a:pPr>
                <a:endParaRPr lang="en-US" sz="2000" dirty="0" smtClean="0">
                  <a:solidFill>
                    <a:prstClr val="black"/>
                  </a:solidFill>
                  <a:latin typeface="Times New Roman" pitchFamily="18" charset="0"/>
                  <a:cs typeface="Times New Roman" pitchFamily="18" charset="0"/>
                </a:endParaRPr>
              </a:p>
              <a:p>
                <a:pPr marL="800100" lvl="3" indent="-342900">
                  <a:buFont typeface="Wingdings" pitchFamily="2" charset="2"/>
                  <a:buChar char="Ø"/>
                </a:pPr>
                <a:r>
                  <a:rPr lang="en-US" sz="2000" dirty="0" smtClean="0">
                    <a:solidFill>
                      <a:prstClr val="black"/>
                    </a:solidFill>
                    <a:latin typeface="Times New Roman" pitchFamily="18" charset="0"/>
                    <a:cs typeface="Times New Roman" pitchFamily="18" charset="0"/>
                  </a:rPr>
                  <a:t>Two </a:t>
                </a:r>
                <a:r>
                  <a:rPr lang="en-US" sz="2000" dirty="0">
                    <a:solidFill>
                      <a:prstClr val="black"/>
                    </a:solidFill>
                    <a:latin typeface="Times New Roman" pitchFamily="18" charset="0"/>
                    <a:cs typeface="Times New Roman" pitchFamily="18" charset="0"/>
                  </a:rPr>
                  <a:t>come from applying KCL at the  two vertices of the delta connected </a:t>
                </a:r>
                <a:r>
                  <a:rPr lang="en-US" sz="2000" dirty="0" smtClean="0">
                    <a:solidFill>
                      <a:prstClr val="black"/>
                    </a:solidFill>
                    <a:latin typeface="Times New Roman" pitchFamily="18" charset="0"/>
                    <a:cs typeface="Times New Roman" pitchFamily="18" charset="0"/>
                  </a:rPr>
                  <a:t>secondary.</a:t>
                </a:r>
              </a:p>
              <a:p>
                <a:pPr marL="342900" lvl="2" indent="-342900">
                  <a:buFont typeface="Wingdings" pitchFamily="2" charset="2"/>
                  <a:buChar char="Ø"/>
                </a:pPr>
                <a:endParaRPr lang="en-US" sz="2000" dirty="0">
                  <a:solidFill>
                    <a:prstClr val="black"/>
                  </a:solidFill>
                </a:endParaRPr>
              </a:p>
              <a:p>
                <a:pPr marL="0" lvl="2" algn="just"/>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𝑎𝑐</m:t>
                        </m:r>
                      </m:sub>
                    </m:sSub>
                  </m:oMath>
                </a14:m>
                <a:r>
                  <a:rPr lang="en-US" sz="2000" dirty="0" smtClean="0"/>
                  <a:t>					</a:t>
                </a:r>
                <a:r>
                  <a:rPr lang="en-US" sz="2000" dirty="0" smtClean="0">
                    <a:solidFill>
                      <a:prstClr val="black"/>
                    </a:solidFill>
                    <a:latin typeface="Times New Roman" pitchFamily="18" charset="0"/>
                    <a:cs typeface="Times New Roman" pitchFamily="18" charset="0"/>
                  </a:rPr>
                  <a:t>(103)</a:t>
                </a:r>
              </a:p>
              <a:p>
                <a:pPr marL="0" lvl="2" algn="ctr"/>
                <a:endParaRPr lang="en-US" sz="2000" dirty="0">
                  <a:solidFill>
                    <a:prstClr val="black"/>
                  </a:solidFill>
                  <a:latin typeface="Times New Roman" pitchFamily="18" charset="0"/>
                  <a:cs typeface="Times New Roman" pitchFamily="18" charset="0"/>
                </a:endParaRPr>
              </a:p>
              <a:p>
                <a:pPr marL="0" lvl="2" algn="just"/>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𝑏𝑎</m:t>
                        </m:r>
                      </m:sub>
                    </m:sSub>
                  </m:oMath>
                </a14:m>
                <a:r>
                  <a:rPr lang="en-US" sz="2000" b="1" dirty="0" smtClean="0">
                    <a:solidFill>
                      <a:srgbClr val="FF0000"/>
                    </a:solidFill>
                  </a:rPr>
                  <a:t>					</a:t>
                </a:r>
                <a:r>
                  <a:rPr lang="en-US" sz="2000" dirty="0" smtClean="0">
                    <a:solidFill>
                      <a:prstClr val="black"/>
                    </a:solidFill>
                    <a:latin typeface="Times New Roman" pitchFamily="18" charset="0"/>
                    <a:cs typeface="Times New Roman" pitchFamily="18" charset="0"/>
                  </a:rPr>
                  <a:t>(104)</a:t>
                </a:r>
                <a:endParaRPr lang="en-US" sz="2000" dirty="0">
                  <a:solidFill>
                    <a:prstClr val="black"/>
                  </a:solidFill>
                  <a:latin typeface="Times New Roman" pitchFamily="18" charset="0"/>
                  <a:cs typeface="Times New Roman" pitchFamily="18" charset="0"/>
                </a:endParaRPr>
              </a:p>
              <a:p>
                <a:pPr marL="342900" lvl="2" indent="-342900" algn="ctr">
                  <a:buFont typeface="Wingdings" pitchFamily="2" charset="2"/>
                  <a:buChar char="Ø"/>
                </a:pPr>
                <a:endParaRPr lang="en-US" sz="2000" dirty="0" smtClean="0"/>
              </a:p>
              <a:p>
                <a:pPr marL="800100" lvl="3" indent="-342900">
                  <a:buFont typeface="Wingdings" pitchFamily="2" charset="2"/>
                  <a:buChar char="Ø"/>
                </a:pPr>
                <a:r>
                  <a:rPr lang="en-US" sz="2000" dirty="0" smtClean="0">
                    <a:solidFill>
                      <a:prstClr val="black"/>
                    </a:solidFill>
                    <a:latin typeface="Times New Roman" pitchFamily="18" charset="0"/>
                    <a:cs typeface="Times New Roman" pitchFamily="18" charset="0"/>
                  </a:rPr>
                  <a:t>The </a:t>
                </a:r>
                <a:r>
                  <a:rPr lang="en-US" sz="2000" dirty="0">
                    <a:solidFill>
                      <a:prstClr val="black"/>
                    </a:solidFill>
                    <a:latin typeface="Times New Roman" pitchFamily="18" charset="0"/>
                    <a:cs typeface="Times New Roman" pitchFamily="18" charset="0"/>
                  </a:rPr>
                  <a:t>third equation comes because the sum of the primary line-to-line voltages  and, therefore,  the secondary ideal transformer voltages must sum to zero. KVL around the delta windings gives:</a:t>
                </a:r>
              </a:p>
              <a:p>
                <a:pPr marL="342900" lvl="2" indent="-342900">
                  <a:buFont typeface="Arial" pitchFamily="34" charset="0"/>
                  <a:buChar char="•"/>
                </a:pPr>
                <a:endParaRPr lang="en-US" sz="2000" dirty="0" smtClean="0"/>
              </a:p>
              <a:p>
                <a:pPr marL="0" lvl="2" algn="ctr"/>
                <a14:m>
                  <m:oMath xmlns:m="http://schemas.openxmlformats.org/officeDocument/2006/math">
                    <m:sSub>
                      <m:sSubPr>
                        <m:ctrlPr>
                          <a:rPr lang="en-US" sz="2000" i="1">
                            <a:latin typeface="Cambria Math"/>
                          </a:rPr>
                        </m:ctrlPr>
                      </m:sSubPr>
                      <m:e>
                        <m:r>
                          <a:rPr lang="en-US" sz="2000" i="1">
                            <a:latin typeface="Cambria Math"/>
                          </a:rPr>
                          <m:t>𝑉𝑡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𝑉𝑡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𝑉𝑡</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𝑎𝑐</m:t>
                        </m:r>
                      </m:sub>
                    </m:sSub>
                    <m:r>
                      <a:rPr lang="en-US" sz="2000" i="1">
                        <a:latin typeface="Cambria Math"/>
                      </a:rPr>
                      <m:t>=0</m:t>
                    </m:r>
                  </m:oMath>
                </a14:m>
                <a:r>
                  <a:rPr lang="en-US" sz="2000" dirty="0" smtClean="0"/>
                  <a:t>	</a:t>
                </a:r>
              </a:p>
              <a:p>
                <a:pPr marL="0" lvl="2" algn="just"/>
                <a:r>
                  <a:rPr lang="en-US" sz="2000" dirty="0">
                    <a:solidFill>
                      <a:prstClr val="black"/>
                    </a:solidFill>
                    <a:latin typeface="Times New Roman" pitchFamily="18" charset="0"/>
                    <a:cs typeface="Times New Roman" pitchFamily="18" charset="0"/>
                  </a:rPr>
                  <a:t>	</a:t>
                </a:r>
                <a:r>
                  <a:rPr lang="en-US" sz="2000" dirty="0" smtClean="0">
                    <a:solidFill>
                      <a:prstClr val="black"/>
                    </a:solidFill>
                    <a:latin typeface="Times New Roman" pitchFamily="18" charset="0"/>
                    <a:cs typeface="Times New Roman" pitchFamily="18" charset="0"/>
                  </a:rPr>
                  <a:t>							(105)</a:t>
                </a:r>
                <a:endParaRPr lang="en-US" sz="2000" dirty="0">
                  <a:solidFill>
                    <a:prstClr val="black"/>
                  </a:solidFill>
                  <a:latin typeface="Times New Roman" pitchFamily="18" charset="0"/>
                  <a:cs typeface="Times New Roman" pitchFamily="18" charset="0"/>
                </a:endParaRPr>
              </a:p>
              <a:p>
                <a:pPr marL="0" lvl="2"/>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04800" y="1306892"/>
                <a:ext cx="8534400" cy="5940088"/>
              </a:xfrm>
              <a:prstGeom prst="rect">
                <a:avLst/>
              </a:prstGeom>
              <a:blipFill rotWithShape="1">
                <a:blip r:embed="rId3"/>
                <a:stretch>
                  <a:fillRect l="-57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171</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11372843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199" y="1864379"/>
                <a:ext cx="8382001" cy="4384021"/>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Replace the  ideal delta voltages with the source side line-to-line voltages.</a:t>
                </a:r>
              </a:p>
              <a:p>
                <a:pPr marL="342900" lvl="2" indent="-342900">
                  <a:buFont typeface="Arial" pitchFamily="34" charset="0"/>
                  <a:buChar char="•"/>
                </a:pPr>
                <a:endParaRPr lang="en-US" sz="2400" dirty="0" smtClean="0"/>
              </a:p>
              <a:p>
                <a:pPr algn="ctr"/>
                <a14:m>
                  <m:oMath xmlns:m="http://schemas.openxmlformats.org/officeDocument/2006/math">
                    <m:f>
                      <m:fPr>
                        <m:ctrlPr>
                          <a:rPr lang="en-US" sz="2000" i="1">
                            <a:latin typeface="Cambria Math"/>
                          </a:rPr>
                        </m:ctrlPr>
                      </m:fPr>
                      <m:num>
                        <m:sSub>
                          <m:sSubPr>
                            <m:ctrlPr>
                              <a:rPr lang="en-US" sz="2000" i="1">
                                <a:latin typeface="Cambria Math"/>
                              </a:rPr>
                            </m:ctrlPr>
                          </m:sSubPr>
                          <m:e>
                            <m:r>
                              <a:rPr lang="en-US" sz="2000" i="1">
                                <a:latin typeface="Cambria Math"/>
                              </a:rPr>
                              <m:t>𝑉</m:t>
                            </m:r>
                          </m:e>
                          <m:sub>
                            <m:r>
                              <a:rPr lang="en-US" sz="2000" i="1">
                                <a:latin typeface="Cambria Math"/>
                              </a:rPr>
                              <m:t>𝐴𝐵</m:t>
                            </m:r>
                          </m:sub>
                        </m:sSub>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𝑉</m:t>
                            </m:r>
                          </m:e>
                          <m:sub>
                            <m:r>
                              <a:rPr lang="en-US" sz="2000" i="1">
                                <a:latin typeface="Cambria Math"/>
                              </a:rPr>
                              <m:t>𝐵𝐶</m:t>
                            </m:r>
                          </m:sub>
                        </m:sSub>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𝑉</m:t>
                            </m:r>
                          </m:e>
                          <m:sub>
                            <m:r>
                              <a:rPr lang="en-US" sz="2000" i="1">
                                <a:latin typeface="Cambria Math"/>
                              </a:rPr>
                              <m:t>𝐶𝐴</m:t>
                            </m:r>
                          </m:sub>
                        </m:sSub>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𝑎𝑐</m:t>
                        </m:r>
                      </m:sub>
                    </m:sSub>
                  </m:oMath>
                </a14:m>
                <a:r>
                  <a:rPr lang="en-US" sz="2000" dirty="0" smtClean="0"/>
                  <a:t>		</a:t>
                </a:r>
                <a:r>
                  <a:rPr lang="en-US" sz="2000" dirty="0" smtClean="0">
                    <a:latin typeface="Times New Roman" pitchFamily="18" charset="0"/>
                    <a:cs typeface="Times New Roman" pitchFamily="18" charset="0"/>
                  </a:rPr>
                  <a:t>(106)</a:t>
                </a:r>
                <a:endParaRPr lang="en-US" sz="2000" dirty="0">
                  <a:latin typeface="Times New Roman" pitchFamily="18" charset="0"/>
                  <a:cs typeface="Times New Roman" pitchFamily="18" charset="0"/>
                </a:endParaRPr>
              </a:p>
              <a:p>
                <a:pPr marL="800100" lvl="3" indent="-342900">
                  <a:buFont typeface="Arial" pitchFamily="34" charset="0"/>
                  <a:buChar char="•"/>
                </a:pPr>
                <a:endParaRPr lang="en-US" sz="2400"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As the sum of the line-to-line voltages must equal zero (KVL), and the turns ratio of the three transformers are equal, equation </a:t>
                </a:r>
                <a:r>
                  <a:rPr lang="en-US" sz="2400" dirty="0" smtClean="0">
                    <a:latin typeface="Times New Roman" pitchFamily="18" charset="0"/>
                    <a:cs typeface="Times New Roman" pitchFamily="18" charset="0"/>
                  </a:rPr>
                  <a:t>(106) </a:t>
                </a:r>
                <a:r>
                  <a:rPr lang="en-US" sz="2400" dirty="0">
                    <a:latin typeface="Times New Roman" pitchFamily="18" charset="0"/>
                    <a:cs typeface="Times New Roman" pitchFamily="18" charset="0"/>
                  </a:rPr>
                  <a:t>is simplified to:</a:t>
                </a:r>
              </a:p>
              <a:p>
                <a:pPr marL="342900" lvl="2" indent="-342900">
                  <a:buFont typeface="Arial" pitchFamily="34" charset="0"/>
                  <a:buChar char="•"/>
                </a:pPr>
                <a:endParaRPr lang="en-US" sz="2400" dirty="0" smtClean="0"/>
              </a:p>
              <a:p>
                <a:pPr algn="ctr"/>
                <a14:m>
                  <m:oMath xmlns:m="http://schemas.openxmlformats.org/officeDocument/2006/math">
                    <m:r>
                      <a:rPr lang="en-US" sz="2000" i="1">
                        <a:latin typeface="Cambria Math"/>
                      </a:rPr>
                      <m:t>0=</m:t>
                    </m:r>
                    <m:sSub>
                      <m:sSubPr>
                        <m:ctrlPr>
                          <a:rPr lang="en-US" sz="2000" i="1">
                            <a:latin typeface="Cambria Math"/>
                          </a:rPr>
                        </m:ctrlPr>
                      </m:sSubPr>
                      <m:e>
                        <m:r>
                          <a:rPr lang="en-US" sz="2000" i="1">
                            <a:latin typeface="Cambria Math"/>
                          </a:rPr>
                          <m:t>𝑍𝑡</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𝑎𝑐</m:t>
                        </m:r>
                      </m:sub>
                    </m:sSub>
                  </m:oMath>
                </a14:m>
                <a:r>
                  <a:rPr lang="en-US" sz="2000" dirty="0" smtClean="0"/>
                  <a:t>				</a:t>
                </a:r>
                <a:r>
                  <a:rPr lang="en-US" sz="2000" dirty="0" smtClean="0">
                    <a:latin typeface="Times New Roman" pitchFamily="18" charset="0"/>
                    <a:cs typeface="Times New Roman" pitchFamily="18" charset="0"/>
                  </a:rPr>
                  <a:t>(107)</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199" y="1864379"/>
                <a:ext cx="8382001" cy="4384021"/>
              </a:xfrm>
              <a:prstGeom prst="rect">
                <a:avLst/>
              </a:prstGeom>
              <a:blipFill rotWithShape="1">
                <a:blip r:embed="rId3"/>
                <a:stretch>
                  <a:fillRect l="-945" t="-111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172</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56802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371600"/>
                <a:ext cx="8382000" cy="5398401"/>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 (103),</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equation (104), and equation (107) can be put into the matrix form:</a:t>
                </a:r>
              </a:p>
              <a:p>
                <a:pPr marL="0" lvl="1" indent="-457200"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sSub>
                                <m:sSubPr>
                                  <m:ctrlPr>
                                    <a:rPr lang="en-US" sz="2000" i="1">
                                      <a:latin typeface="Cambria Math"/>
                                    </a:rPr>
                                  </m:ctrlPr>
                                </m:sSubPr>
                                <m:e>
                                  <m:r>
                                    <a:rPr lang="en-US" sz="2000" i="1">
                                      <a:latin typeface="Cambria Math"/>
                                    </a:rPr>
                                    <m:t>𝑍𝑡</m:t>
                                  </m:r>
                                </m:e>
                                <m:sub>
                                  <m:r>
                                    <a:rPr lang="en-US" sz="2000" i="1">
                                      <a:latin typeface="Cambria Math"/>
                                    </a:rPr>
                                    <m:t>𝑏𝑐</m:t>
                                  </m:r>
                                </m:sub>
                              </m:sSub>
                            </m:e>
                            <m:e>
                              <m:sSub>
                                <m:sSubPr>
                                  <m:ctrlPr>
                                    <a:rPr lang="en-US" sz="2000" i="1">
                                      <a:latin typeface="Cambria Math"/>
                                    </a:rPr>
                                  </m:ctrlPr>
                                </m:sSubPr>
                                <m:e>
                                  <m:r>
                                    <a:rPr lang="en-US" sz="2000" i="1">
                                      <a:latin typeface="Cambria Math"/>
                                    </a:rPr>
                                    <m:t>𝑍𝑡</m:t>
                                  </m:r>
                                </m:e>
                                <m:sub>
                                  <m:r>
                                    <a:rPr lang="en-US" sz="2000" i="1">
                                      <a:latin typeface="Cambria Math"/>
                                    </a:rPr>
                                    <m:t>𝑐𝑎</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oMath>
                </a14:m>
                <a:r>
                  <a:rPr lang="en-US" sz="2000" dirty="0" smtClean="0">
                    <a:latin typeface="Times New Roman" pitchFamily="18" charset="0"/>
                    <a:cs typeface="Times New Roman" pitchFamily="18" charset="0"/>
                  </a:rPr>
                  <a:t>		(108)</a:t>
                </a:r>
              </a:p>
              <a:p>
                <a:pPr marL="0" lvl="1" indent="-457200" algn="ctr"/>
                <a:endParaRPr lang="en-US" sz="2000" i="1" dirty="0" smtClean="0">
                  <a:latin typeface="Cambria Math"/>
                </a:endParaRPr>
              </a:p>
              <a:p>
                <a:pPr marL="342900" lvl="2" indent="-342900"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r>
                              <a:rPr lang="en-US" sz="2000" i="1">
                                <a:latin typeface="Cambria Math"/>
                              </a:rPr>
                              <m:t>0</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𝐹</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smtClean="0">
                    <a:latin typeface="Times New Roman" pitchFamily="18" charset="0"/>
                    <a:cs typeface="Times New Roman" pitchFamily="18" charset="0"/>
                  </a:rPr>
                  <a:t>			(109)</a:t>
                </a:r>
              </a:p>
              <a:p>
                <a:pPr marL="342900" lvl="2" indent="-342900" algn="ctr"/>
                <a:endParaRPr lang="en-US" sz="2000" dirty="0" smtClean="0">
                  <a:latin typeface="Times New Roman" pitchFamily="18" charset="0"/>
                  <a:cs typeface="Times New Roman" pitchFamily="18" charset="0"/>
                </a:endParaRPr>
              </a:p>
              <a:p>
                <a:pPr marL="342900" lvl="2" indent="-342900" algn="ctr"/>
                <a:r>
                  <a:rPr lang="en-US" sz="2000" dirty="0" smtClean="0">
                    <a:latin typeface="Times New Roman" pitchFamily="18" charset="0"/>
                    <a:cs typeface="Times New Roman" pitchFamily="18" charset="0"/>
                  </a:rPr>
                  <a:t>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r>
                              <a:rPr lang="en-US" sz="2000" i="1">
                                <a:latin typeface="Cambria Math"/>
                              </a:rPr>
                              <m:t>0</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oMath>
                </a14:m>
                <a:r>
                  <a:rPr lang="en-US" sz="2000" dirty="0" smtClean="0">
                    <a:latin typeface="Times New Roman" pitchFamily="18" charset="0"/>
                    <a:cs typeface="Times New Roman" pitchFamily="18" charset="0"/>
                  </a:rPr>
                  <a:t>			(110)</a:t>
                </a:r>
              </a:p>
              <a:p>
                <a:pPr marL="800100" lvl="3" indent="-342900">
                  <a:buFont typeface="Arial" pitchFamily="34" charset="0"/>
                  <a:buChar char="•"/>
                </a:pPr>
                <a:endParaRPr lang="en-US" sz="2000" b="1" dirty="0" smtClean="0">
                  <a:solidFill>
                    <a:srgbClr val="FF0000"/>
                  </a:solidFill>
                </a:endParaRPr>
              </a:p>
              <a:p>
                <a:pPr marL="0" lvl="2" algn="ctr"/>
                <a14:m>
                  <m:oMath xmlns:m="http://schemas.openxmlformats.org/officeDocument/2006/math">
                    <m:d>
                      <m:dPr>
                        <m:begChr m:val="["/>
                        <m:endChr m:val="]"/>
                        <m:ctrlPr>
                          <a:rPr lang="en-US" sz="2000" i="1">
                            <a:latin typeface="Cambria Math"/>
                          </a:rPr>
                        </m:ctrlPr>
                      </m:dPr>
                      <m:e>
                        <m:r>
                          <a:rPr lang="en-US" sz="2000" i="1">
                            <a:latin typeface="Cambria Math"/>
                          </a:rPr>
                          <m:t>𝐹</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sSub>
                                <m:sSubPr>
                                  <m:ctrlPr>
                                    <a:rPr lang="en-US" sz="2000" i="1">
                                      <a:latin typeface="Cambria Math"/>
                                    </a:rPr>
                                  </m:ctrlPr>
                                </m:sSubPr>
                                <m:e>
                                  <m:r>
                                    <a:rPr lang="en-US" sz="2000" i="1">
                                      <a:latin typeface="Cambria Math"/>
                                    </a:rPr>
                                    <m:t>𝑍𝑡</m:t>
                                  </m:r>
                                </m:e>
                                <m:sub>
                                  <m:r>
                                    <a:rPr lang="en-US" sz="2000" i="1">
                                      <a:latin typeface="Cambria Math"/>
                                    </a:rPr>
                                    <m:t>𝑏𝑐</m:t>
                                  </m:r>
                                </m:sub>
                              </m:sSub>
                            </m:e>
                            <m:e>
                              <m:sSub>
                                <m:sSubPr>
                                  <m:ctrlPr>
                                    <a:rPr lang="en-US" sz="2000" i="1">
                                      <a:latin typeface="Cambria Math"/>
                                    </a:rPr>
                                  </m:ctrlPr>
                                </m:sSubPr>
                                <m:e>
                                  <m:r>
                                    <a:rPr lang="en-US" sz="2000" i="1">
                                      <a:latin typeface="Cambria Math"/>
                                    </a:rPr>
                                    <m:t>𝑍𝑡</m:t>
                                  </m:r>
                                </m:e>
                                <m:sub>
                                  <m:r>
                                    <a:rPr lang="en-US" sz="2000" i="1">
                                      <a:latin typeface="Cambria Math"/>
                                    </a:rPr>
                                    <m:t>𝑐𝑎</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111)</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b="1" dirty="0" smtClean="0">
                  <a:solidFill>
                    <a:srgbClr val="FF000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1000" y="1371600"/>
                <a:ext cx="8382000" cy="5398401"/>
              </a:xfrm>
              <a:prstGeom prst="rect">
                <a:avLst/>
              </a:prstGeom>
              <a:blipFill rotWithShape="1">
                <a:blip r:embed="rId3"/>
                <a:stretch>
                  <a:fillRect l="-101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173</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89640853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27264" y="1828800"/>
            <a:ext cx="9144000" cy="1292662"/>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lgn="ctr"/>
            <a:r>
              <a:rPr lang="en-US" sz="2400" dirty="0" smtClean="0">
                <a:latin typeface="Times New Roman" pitchFamily="18" charset="0"/>
                <a:cs typeface="Times New Roman" pitchFamily="18" charset="0"/>
              </a:rPr>
              <a:t>       </a:t>
            </a:r>
          </a:p>
          <a:p>
            <a:pPr marL="800100" lvl="3" indent="-342900">
              <a:buFont typeface="Arial" pitchFamily="34" charset="0"/>
              <a:buChar char="•"/>
            </a:pPr>
            <a:endParaRPr lang="en-US" b="1" dirty="0" smtClean="0">
              <a:solidFill>
                <a:srgbClr val="FF0000"/>
              </a:solidFill>
            </a:endParaRPr>
          </a:p>
          <a:p>
            <a:pPr marL="342900" lvl="2" indent="-342900">
              <a:buFont typeface="Arial" pitchFamily="34" charset="0"/>
              <a:buChar char="•"/>
            </a:pPr>
            <a:endParaRPr lang="en-US" b="1" dirty="0" smtClean="0">
              <a:solidFill>
                <a:srgbClr val="FF0000"/>
              </a:solidFill>
            </a:endParaRPr>
          </a:p>
        </p:txBody>
      </p:sp>
      <mc:AlternateContent xmlns:mc="http://schemas.openxmlformats.org/markup-compatibility/2006" xmlns:a14="http://schemas.microsoft.com/office/drawing/2010/main">
        <mc:Choice Requires="a14">
          <p:sp>
            <p:nvSpPr>
              <p:cNvPr id="3" name="Rectangle 2"/>
              <p:cNvSpPr/>
              <p:nvPr/>
            </p:nvSpPr>
            <p:spPr>
              <a:xfrm>
                <a:off x="533400" y="2047459"/>
                <a:ext cx="8229600" cy="3286541"/>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Solve (109) for the load side delta currents.</a:t>
                </a: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lgn="just"/>
                <a:r>
                  <a:rPr lang="en-US" sz="2400" dirty="0"/>
                  <a:t>     </a:t>
                </a:r>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𝐹</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r>
                              <a:rPr lang="en-US" sz="2000" i="1">
                                <a:latin typeface="Cambria Math"/>
                              </a:rPr>
                              <m:t>0</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𝐺</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r>
                              <a:rPr lang="en-US" sz="2000" i="1">
                                <a:latin typeface="Cambria Math"/>
                              </a:rPr>
                              <m:t>0</m:t>
                            </m:r>
                          </m:e>
                          <m:sub>
                            <m:r>
                              <a:rPr lang="en-US" sz="2000" i="1">
                                <a:latin typeface="Cambria Math"/>
                              </a:rPr>
                              <m:t>𝑎𝑏𝑐</m:t>
                            </m:r>
                          </m:sub>
                        </m:sSub>
                      </m:e>
                    </m:d>
                  </m:oMath>
                </a14:m>
                <a:r>
                  <a:rPr lang="en-US" sz="2000" i="1" dirty="0" smtClean="0">
                    <a:latin typeface="Cambria Math"/>
                  </a:rPr>
                  <a:t>  			</a:t>
                </a:r>
                <a:r>
                  <a:rPr lang="en-US" sz="2000" dirty="0" smtClean="0">
                    <a:latin typeface="Times New Roman" pitchFamily="18" charset="0"/>
                    <a:cs typeface="Times New Roman" pitchFamily="18" charset="0"/>
                  </a:rPr>
                  <a:t>(112)</a:t>
                </a:r>
                <a:endParaRPr lang="en-US" sz="2000" dirty="0">
                  <a:latin typeface="Times New Roman" pitchFamily="18" charset="0"/>
                  <a:cs typeface="Times New Roman" pitchFamily="18" charset="0"/>
                </a:endParaRPr>
              </a:p>
              <a:p>
                <a:pPr marL="0" lvl="2" algn="ctr"/>
                <a:endParaRPr lang="en-US" sz="2400" dirty="0"/>
              </a:p>
              <a:p>
                <a:pPr marL="0" lvl="2"/>
                <a:r>
                  <a:rPr lang="en-US" sz="2400" dirty="0" smtClean="0">
                    <a:latin typeface="Times New Roman" pitchFamily="18" charset="0"/>
                    <a:cs typeface="Times New Roman" pitchFamily="18" charset="0"/>
                  </a:rPr>
                  <a:t>where</a:t>
                </a:r>
                <a:r>
                  <a:rPr lang="en-US" sz="2400" dirty="0" smtClean="0"/>
                  <a:t> </a:t>
                </a:r>
              </a:p>
              <a:p>
                <a:pPr marL="0" lvl="2"/>
                <a:endParaRPr lang="en-US" sz="2400" dirty="0" smtClean="0"/>
              </a:p>
              <a:p>
                <a:pPr marL="0" lvl="2" algn="just"/>
                <a14:m>
                  <m:oMath xmlns:m="http://schemas.openxmlformats.org/officeDocument/2006/math">
                    <m:d>
                      <m:dPr>
                        <m:begChr m:val="["/>
                        <m:endChr m:val="]"/>
                        <m:ctrlPr>
                          <a:rPr lang="en-US" sz="2000" i="1">
                            <a:latin typeface="Cambria Math"/>
                          </a:rPr>
                        </m:ctrlPr>
                      </m:dPr>
                      <m:e>
                        <m:r>
                          <a:rPr lang="en-US" sz="2000" i="1">
                            <a:latin typeface="Cambria Math"/>
                          </a:rPr>
                          <m:t>𝐺</m:t>
                        </m:r>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𝐹</m:t>
                            </m:r>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𝑐𝑎</m:t>
                                  </m:r>
                                </m:sub>
                              </m:sSub>
                            </m:e>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𝑏𝑐</m:t>
                                  </m:r>
                                </m:sub>
                              </m:sSub>
                            </m:e>
                            <m:e>
                              <m:r>
                                <a:rPr lang="en-US" sz="2000" i="1">
                                  <a:latin typeface="Cambria Math"/>
                                </a:rPr>
                                <m:t>1</m:t>
                              </m:r>
                            </m:e>
                          </m:mr>
                          <m:mr>
                            <m:e>
                              <m:sSub>
                                <m:sSubPr>
                                  <m:ctrlPr>
                                    <a:rPr lang="en-US" sz="2000" i="1">
                                      <a:latin typeface="Cambria Math"/>
                                    </a:rPr>
                                  </m:ctrlPr>
                                </m:sSubPr>
                                <m:e>
                                  <m:r>
                                    <a:rPr lang="en-US" sz="2000" i="1">
                                      <a:latin typeface="Cambria Math"/>
                                    </a:rPr>
                                    <m:t>𝑍𝑡</m:t>
                                  </m:r>
                                </m:e>
                                <m:sub>
                                  <m:r>
                                    <a:rPr lang="en-US" sz="2000" i="1">
                                      <a:latin typeface="Cambria Math"/>
                                    </a:rPr>
                                    <m:t>𝑐𝑎</m:t>
                                  </m:r>
                                </m:sub>
                              </m:sSub>
                            </m:e>
                            <m:e>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1</m:t>
                              </m:r>
                            </m:e>
                          </m:mr>
                          <m:mr>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𝑏𝑐</m:t>
                                  </m:r>
                                </m:sub>
                              </m:sSub>
                            </m:e>
                            <m:e>
                              <m:r>
                                <a:rPr lang="en-US" sz="2000" i="1">
                                  <a:latin typeface="Cambria Math"/>
                                </a:rPr>
                                <m:t>1</m:t>
                              </m:r>
                            </m:e>
                          </m:mr>
                        </m:m>
                      </m:e>
                    </m:d>
                  </m:oMath>
                </a14:m>
                <a:r>
                  <a:rPr lang="en-US" sz="2000" dirty="0"/>
                  <a:t>	</a:t>
                </a:r>
                <a:r>
                  <a:rPr lang="en-US" sz="2000" dirty="0" smtClean="0">
                    <a:latin typeface="Times New Roman" pitchFamily="18" charset="0"/>
                    <a:cs typeface="Times New Roman" pitchFamily="18" charset="0"/>
                  </a:rPr>
                  <a:t>(113)</a:t>
                </a:r>
                <a:endParaRPr lang="en-US" sz="20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533400" y="2047459"/>
                <a:ext cx="8229600" cy="3286541"/>
              </a:xfrm>
              <a:prstGeom prst="rect">
                <a:avLst/>
              </a:prstGeom>
              <a:blipFill rotWithShape="1">
                <a:blip r:embed="rId3"/>
                <a:stretch>
                  <a:fillRect l="-1185" t="-148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174</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479160663"/>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81000" y="1723788"/>
                <a:ext cx="8763000" cy="2086212"/>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Writing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(112) </a:t>
                </a:r>
                <a:r>
                  <a:rPr lang="en-US" sz="2400" dirty="0">
                    <a:latin typeface="Times New Roman" pitchFamily="18" charset="0"/>
                    <a:cs typeface="Times New Roman" pitchFamily="18" charset="0"/>
                  </a:rPr>
                  <a:t>in the matrix form gives:</a:t>
                </a:r>
              </a:p>
              <a:p>
                <a:pPr marL="342900" lvl="2" indent="-342900">
                  <a:buFont typeface="Arial" pitchFamily="34" charset="0"/>
                  <a:buChar char="•"/>
                </a:pPr>
                <a:endParaRPr lang="en-US" b="1" dirty="0">
                  <a:solidFill>
                    <a:srgbClr val="FF0000"/>
                  </a:solidFill>
                </a:endParaRPr>
              </a:p>
              <a:p>
                <a:pPr algn="ctr"/>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𝐺</m:t>
                                  </m:r>
                                </m:e>
                                <m:sub>
                                  <m:r>
                                    <a:rPr lang="en-US" sz="2000" i="1">
                                      <a:latin typeface="Cambria Math"/>
                                    </a:rPr>
                                    <m:t>11</m:t>
                                  </m:r>
                                </m:sub>
                              </m:sSub>
                            </m:e>
                            <m:e>
                              <m:sSub>
                                <m:sSubPr>
                                  <m:ctrlPr>
                                    <a:rPr lang="en-US" sz="2000" i="1">
                                      <a:latin typeface="Cambria Math"/>
                                    </a:rPr>
                                  </m:ctrlPr>
                                </m:sSubPr>
                                <m:e>
                                  <m:r>
                                    <a:rPr lang="en-US" sz="2000" i="1">
                                      <a:latin typeface="Cambria Math"/>
                                    </a:rPr>
                                    <m:t>𝐺</m:t>
                                  </m:r>
                                </m:e>
                                <m:sub>
                                  <m:r>
                                    <a:rPr lang="en-US" sz="2000" i="1">
                                      <a:latin typeface="Cambria Math"/>
                                    </a:rPr>
                                    <m:t>12</m:t>
                                  </m:r>
                                </m:sub>
                              </m:sSub>
                            </m:e>
                            <m:e>
                              <m:sSub>
                                <m:sSubPr>
                                  <m:ctrlPr>
                                    <a:rPr lang="en-US" sz="2000" i="1">
                                      <a:latin typeface="Cambria Math"/>
                                    </a:rPr>
                                  </m:ctrlPr>
                                </m:sSubPr>
                                <m:e>
                                  <m:r>
                                    <a:rPr lang="en-US" sz="2000" i="1">
                                      <a:latin typeface="Cambria Math"/>
                                    </a:rPr>
                                    <m:t>𝐺</m:t>
                                  </m:r>
                                </m:e>
                                <m:sub>
                                  <m:r>
                                    <a:rPr lang="en-US" sz="2000" i="1">
                                      <a:latin typeface="Cambria Math"/>
                                    </a:rPr>
                                    <m:t>13</m:t>
                                  </m:r>
                                </m:sub>
                              </m:sSub>
                            </m:e>
                          </m:mr>
                          <m:mr>
                            <m:e>
                              <m:sSub>
                                <m:sSubPr>
                                  <m:ctrlPr>
                                    <a:rPr lang="en-US" sz="2000" i="1">
                                      <a:latin typeface="Cambria Math"/>
                                    </a:rPr>
                                  </m:ctrlPr>
                                </m:sSubPr>
                                <m:e>
                                  <m:r>
                                    <a:rPr lang="en-US" sz="2000" i="1">
                                      <a:latin typeface="Cambria Math"/>
                                    </a:rPr>
                                    <m:t>𝐺</m:t>
                                  </m:r>
                                </m:e>
                                <m:sub>
                                  <m:r>
                                    <a:rPr lang="en-US" sz="2000" i="1">
                                      <a:latin typeface="Cambria Math"/>
                                    </a:rPr>
                                    <m:t>21</m:t>
                                  </m:r>
                                </m:sub>
                              </m:sSub>
                            </m:e>
                            <m:e>
                              <m:sSub>
                                <m:sSubPr>
                                  <m:ctrlPr>
                                    <a:rPr lang="en-US" sz="2000" i="1">
                                      <a:latin typeface="Cambria Math"/>
                                    </a:rPr>
                                  </m:ctrlPr>
                                </m:sSubPr>
                                <m:e>
                                  <m:r>
                                    <a:rPr lang="en-US" sz="2000" i="1">
                                      <a:latin typeface="Cambria Math"/>
                                    </a:rPr>
                                    <m:t>𝐺</m:t>
                                  </m:r>
                                </m:e>
                                <m:sub>
                                  <m:r>
                                    <a:rPr lang="en-US" sz="2000" i="1">
                                      <a:latin typeface="Cambria Math"/>
                                    </a:rPr>
                                    <m:t>22</m:t>
                                  </m:r>
                                </m:sub>
                              </m:sSub>
                            </m:e>
                            <m:e>
                              <m:sSub>
                                <m:sSubPr>
                                  <m:ctrlPr>
                                    <a:rPr lang="en-US" sz="2000" i="1">
                                      <a:latin typeface="Cambria Math"/>
                                    </a:rPr>
                                  </m:ctrlPr>
                                </m:sSubPr>
                                <m:e>
                                  <m:r>
                                    <a:rPr lang="en-US" sz="2000" i="1">
                                      <a:latin typeface="Cambria Math"/>
                                    </a:rPr>
                                    <m:t>𝐺</m:t>
                                  </m:r>
                                </m:e>
                                <m:sub>
                                  <m:r>
                                    <a:rPr lang="en-US" sz="2000" i="1">
                                      <a:latin typeface="Cambria Math"/>
                                    </a:rPr>
                                    <m:t>23</m:t>
                                  </m:r>
                                </m:sub>
                              </m:sSub>
                            </m:e>
                          </m:mr>
                          <m:mr>
                            <m:e>
                              <m:sSub>
                                <m:sSubPr>
                                  <m:ctrlPr>
                                    <a:rPr lang="en-US" sz="2000" i="1">
                                      <a:latin typeface="Cambria Math"/>
                                    </a:rPr>
                                  </m:ctrlPr>
                                </m:sSubPr>
                                <m:e>
                                  <m:r>
                                    <a:rPr lang="en-US" sz="2000" i="1">
                                      <a:latin typeface="Cambria Math"/>
                                    </a:rPr>
                                    <m:t>𝐺</m:t>
                                  </m:r>
                                </m:e>
                                <m:sub>
                                  <m:r>
                                    <a:rPr lang="en-US" sz="2000" i="1">
                                      <a:latin typeface="Cambria Math"/>
                                    </a:rPr>
                                    <m:t>31</m:t>
                                  </m:r>
                                </m:sub>
                              </m:sSub>
                            </m:e>
                            <m:e>
                              <m:sSub>
                                <m:sSubPr>
                                  <m:ctrlPr>
                                    <a:rPr lang="en-US" sz="2000" i="1">
                                      <a:latin typeface="Cambria Math"/>
                                    </a:rPr>
                                  </m:ctrlPr>
                                </m:sSubPr>
                                <m:e>
                                  <m:r>
                                    <a:rPr lang="en-US" sz="2000" i="1">
                                      <a:latin typeface="Cambria Math"/>
                                    </a:rPr>
                                    <m:t>𝐺</m:t>
                                  </m:r>
                                </m:e>
                                <m:sub>
                                  <m:r>
                                    <a:rPr lang="en-US" sz="2000" i="1">
                                      <a:latin typeface="Cambria Math"/>
                                    </a:rPr>
                                    <m:t>32</m:t>
                                  </m:r>
                                </m:sub>
                              </m:sSub>
                            </m:e>
                            <m:e>
                              <m:sSub>
                                <m:sSubPr>
                                  <m:ctrlPr>
                                    <a:rPr lang="en-US" sz="2000" i="1">
                                      <a:latin typeface="Cambria Math"/>
                                    </a:rPr>
                                  </m:ctrlPr>
                                </m:sSubPr>
                                <m:e>
                                  <m:r>
                                    <a:rPr lang="en-US" sz="2000" i="1">
                                      <a:latin typeface="Cambria Math"/>
                                    </a:rPr>
                                    <m:t>𝐺</m:t>
                                  </m:r>
                                </m:e>
                                <m:sub>
                                  <m:r>
                                    <a:rPr lang="en-US" sz="2000" i="1">
                                      <a:latin typeface="Cambria Math"/>
                                    </a:rPr>
                                    <m:t>33</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(114)</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381000" y="1723788"/>
                <a:ext cx="8763000" cy="2086212"/>
              </a:xfrm>
              <a:prstGeom prst="rect">
                <a:avLst/>
              </a:prstGeom>
              <a:blipFill rotWithShape="1">
                <a:blip r:embed="rId2"/>
                <a:stretch>
                  <a:fillRect l="-9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381000" y="3733800"/>
                <a:ext cx="8458200" cy="1846659"/>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From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(113) and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(114), </a:t>
                </a:r>
                <a:r>
                  <a:rPr lang="en-US" sz="2400" dirty="0">
                    <a:latin typeface="Times New Roman" pitchFamily="18" charset="0"/>
                    <a:cs typeface="Times New Roman" pitchFamily="18" charset="0"/>
                  </a:rPr>
                  <a:t>it can be seen that the delta currents are a function of the transformer impedances and the line currents in phases </a:t>
                </a:r>
                <a14:m>
                  <m:oMath xmlns:m="http://schemas.openxmlformats.org/officeDocument/2006/math">
                    <m:r>
                      <a:rPr lang="en-US" sz="2400" i="1" dirty="0" smtClean="0">
                        <a:latin typeface="Cambria Math"/>
                      </a:rPr>
                      <m:t>𝑎</m:t>
                    </m:r>
                  </m:oMath>
                </a14:m>
                <a:r>
                  <a:rPr lang="en-US" sz="2400" dirty="0">
                    <a:latin typeface="Times New Roman" pitchFamily="18" charset="0"/>
                    <a:cs typeface="Times New Roman" pitchFamily="18" charset="0"/>
                  </a:rPr>
                  <a:t> and </a:t>
                </a:r>
                <a14:m>
                  <m:oMath xmlns:m="http://schemas.openxmlformats.org/officeDocument/2006/math">
                    <m:r>
                      <a:rPr lang="en-US" sz="2400" i="1" dirty="0" smtClean="0">
                        <a:latin typeface="Cambria Math"/>
                      </a:rPr>
                      <m:t>𝑏</m:t>
                    </m:r>
                  </m:oMath>
                </a14:m>
                <a:r>
                  <a:rPr lang="en-US" sz="2400" dirty="0" smtClean="0">
                    <a:latin typeface="Times New Roman" pitchFamily="18" charset="0"/>
                    <a:cs typeface="Times New Roman" pitchFamily="18" charset="0"/>
                  </a:rPr>
                  <a:t>.</a:t>
                </a:r>
                <a:r>
                  <a:rPr lang="en-US" sz="2400" dirty="0">
                    <a:latin typeface="Times New Roman" pitchFamily="18" charset="0"/>
                    <a:cs typeface="Times New Roman" pitchFamily="18" charset="0"/>
                  </a:rPr>
                  <a:t> </a:t>
                </a:r>
              </a:p>
              <a:p>
                <a:pPr marL="342900" lvl="2" indent="-342900">
                  <a:buFont typeface="Arial" pitchFamily="34" charset="0"/>
                  <a:buChar char="•"/>
                </a:pPr>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381000" y="3733800"/>
                <a:ext cx="8458200" cy="1846659"/>
              </a:xfrm>
              <a:prstGeom prst="rect">
                <a:avLst/>
              </a:prstGeom>
              <a:blipFill rotWithShape="1">
                <a:blip r:embed="rId3"/>
                <a:stretch>
                  <a:fillRect l="-100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175</a:t>
            </a:fld>
            <a:endParaRPr lang="en-US"/>
          </a:p>
        </p:txBody>
      </p:sp>
      <p:sp>
        <p:nvSpPr>
          <p:cNvPr id="7" name="TextBox 6"/>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00816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441313"/>
                <a:ext cx="8382000" cy="5188087"/>
              </a:xfrm>
              <a:prstGeom prst="rect">
                <a:avLst/>
              </a:prstGeom>
              <a:noFill/>
            </p:spPr>
            <p:txBody>
              <a:bodyPr wrap="square" rtlCol="0">
                <a:spAutoFit/>
              </a:bodyPr>
              <a:lstStyle/>
              <a:p>
                <a:pPr marL="342900" lvl="2" indent="-342900">
                  <a:buFont typeface="Arial" pitchFamily="34" charset="0"/>
                  <a:buChar char="•"/>
                </a:pPr>
                <a:endParaRPr lang="en-US" sz="12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 (114) can be modified to include the line current in phase </a:t>
                </a:r>
                <a14:m>
                  <m:oMath xmlns:m="http://schemas.openxmlformats.org/officeDocument/2006/math">
                    <m:r>
                      <a:rPr lang="en-US" sz="2400" i="1" dirty="0" smtClean="0">
                        <a:latin typeface="Cambria Math"/>
                      </a:rPr>
                      <m:t>𝑐</m:t>
                    </m:r>
                  </m:oMath>
                </a14:m>
                <a:r>
                  <a:rPr lang="en-US" sz="2400" dirty="0" smtClean="0">
                    <a:latin typeface="Times New Roman" pitchFamily="18" charset="0"/>
                    <a:cs typeface="Times New Roman" pitchFamily="18" charset="0"/>
                  </a:rPr>
                  <a:t> by setting the last column of the </a:t>
                </a:r>
                <a14:m>
                  <m:oMath xmlns:m="http://schemas.openxmlformats.org/officeDocument/2006/math">
                    <m:r>
                      <a:rPr lang="en-US" sz="2400" i="1" dirty="0" smtClean="0">
                        <a:latin typeface="Cambria Math"/>
                      </a:rPr>
                      <m:t>[</m:t>
                    </m:r>
                    <m:r>
                      <a:rPr lang="en-US" sz="2400" i="1" dirty="0" smtClean="0">
                        <a:latin typeface="Cambria Math"/>
                      </a:rPr>
                      <m:t>𝐺</m:t>
                    </m:r>
                    <m:r>
                      <a:rPr lang="en-US" sz="2400" i="1" dirty="0" smtClean="0">
                        <a:latin typeface="Cambria Math"/>
                      </a:rPr>
                      <m:t>]</m:t>
                    </m:r>
                  </m:oMath>
                </a14:m>
                <a:r>
                  <a:rPr lang="en-US" sz="2400" dirty="0" smtClean="0">
                    <a:latin typeface="Times New Roman" pitchFamily="18" charset="0"/>
                    <a:cs typeface="Times New Roman" pitchFamily="18" charset="0"/>
                  </a:rPr>
                  <a:t> matrix to zeros.</a:t>
                </a:r>
              </a:p>
              <a:p>
                <a:pPr marL="342900" lvl="2" indent="-342900">
                  <a:buFont typeface="Arial" pitchFamily="34" charset="0"/>
                  <a:buChar char="•"/>
                </a:pPr>
                <a:endParaRPr lang="en-US" sz="2400" dirty="0" smtClean="0"/>
              </a:p>
              <a:p>
                <a:pPr marL="0" lvl="2" algn="just"/>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𝐺</m:t>
                                  </m:r>
                                </m:e>
                                <m:sub>
                                  <m:r>
                                    <a:rPr lang="en-US" sz="2000" i="1">
                                      <a:latin typeface="Cambria Math"/>
                                    </a:rPr>
                                    <m:t>11</m:t>
                                  </m:r>
                                </m:sub>
                              </m:sSub>
                            </m:e>
                            <m:e>
                              <m:sSub>
                                <m:sSubPr>
                                  <m:ctrlPr>
                                    <a:rPr lang="en-US" sz="2000" i="1">
                                      <a:latin typeface="Cambria Math"/>
                                    </a:rPr>
                                  </m:ctrlPr>
                                </m:sSubPr>
                                <m:e>
                                  <m:r>
                                    <a:rPr lang="en-US" sz="2000" i="1">
                                      <a:latin typeface="Cambria Math"/>
                                    </a:rPr>
                                    <m:t>𝐺</m:t>
                                  </m:r>
                                </m:e>
                                <m:sub>
                                  <m:r>
                                    <a:rPr lang="en-US" sz="2000" i="1">
                                      <a:latin typeface="Cambria Math"/>
                                    </a:rPr>
                                    <m:t>12</m:t>
                                  </m:r>
                                </m:sub>
                              </m:sSub>
                            </m:e>
                            <m:e>
                              <m:r>
                                <a:rPr lang="en-US" sz="2000" i="1">
                                  <a:latin typeface="Cambria Math"/>
                                </a:rPr>
                                <m:t>0</m:t>
                              </m:r>
                            </m:e>
                          </m:mr>
                          <m:mr>
                            <m:e>
                              <m:sSub>
                                <m:sSubPr>
                                  <m:ctrlPr>
                                    <a:rPr lang="en-US" sz="2000" i="1">
                                      <a:latin typeface="Cambria Math"/>
                                    </a:rPr>
                                  </m:ctrlPr>
                                </m:sSubPr>
                                <m:e>
                                  <m:r>
                                    <a:rPr lang="en-US" sz="2000" i="1">
                                      <a:latin typeface="Cambria Math"/>
                                    </a:rPr>
                                    <m:t>𝐺</m:t>
                                  </m:r>
                                </m:e>
                                <m:sub>
                                  <m:r>
                                    <a:rPr lang="en-US" sz="2000" i="1">
                                      <a:latin typeface="Cambria Math"/>
                                    </a:rPr>
                                    <m:t>21</m:t>
                                  </m:r>
                                </m:sub>
                              </m:sSub>
                            </m:e>
                            <m:e>
                              <m:sSub>
                                <m:sSubPr>
                                  <m:ctrlPr>
                                    <a:rPr lang="en-US" sz="2000" i="1">
                                      <a:latin typeface="Cambria Math"/>
                                    </a:rPr>
                                  </m:ctrlPr>
                                </m:sSubPr>
                                <m:e>
                                  <m:r>
                                    <a:rPr lang="en-US" sz="2000" i="1">
                                      <a:latin typeface="Cambria Math"/>
                                    </a:rPr>
                                    <m:t>𝐺</m:t>
                                  </m:r>
                                </m:e>
                                <m:sub>
                                  <m:r>
                                    <a:rPr lang="en-US" sz="2000" i="1">
                                      <a:latin typeface="Cambria Math"/>
                                    </a:rPr>
                                    <m:t>22</m:t>
                                  </m:r>
                                </m:sub>
                              </m:sSub>
                            </m:e>
                            <m:e>
                              <m:r>
                                <a:rPr lang="en-US" sz="2000" i="1">
                                  <a:latin typeface="Cambria Math"/>
                                </a:rPr>
                                <m:t>0</m:t>
                              </m:r>
                            </m:e>
                          </m:mr>
                          <m:mr>
                            <m:e>
                              <m:sSub>
                                <m:sSubPr>
                                  <m:ctrlPr>
                                    <a:rPr lang="en-US" sz="2000" i="1">
                                      <a:latin typeface="Cambria Math"/>
                                    </a:rPr>
                                  </m:ctrlPr>
                                </m:sSubPr>
                                <m:e>
                                  <m:r>
                                    <a:rPr lang="en-US" sz="2000" i="1">
                                      <a:latin typeface="Cambria Math"/>
                                    </a:rPr>
                                    <m:t>𝐺</m:t>
                                  </m:r>
                                </m:e>
                                <m:sub>
                                  <m:r>
                                    <a:rPr lang="en-US" sz="2000" i="1">
                                      <a:latin typeface="Cambria Math"/>
                                    </a:rPr>
                                    <m:t>31</m:t>
                                  </m:r>
                                </m:sub>
                              </m:sSub>
                            </m:e>
                            <m:e>
                              <m:sSub>
                                <m:sSubPr>
                                  <m:ctrlPr>
                                    <a:rPr lang="en-US" sz="2000" i="1">
                                      <a:latin typeface="Cambria Math"/>
                                    </a:rPr>
                                  </m:ctrlPr>
                                </m:sSubPr>
                                <m:e>
                                  <m:r>
                                    <a:rPr lang="en-US" sz="2000" i="1">
                                      <a:latin typeface="Cambria Math"/>
                                    </a:rPr>
                                    <m:t>𝐺</m:t>
                                  </m:r>
                                </m:e>
                                <m:sub>
                                  <m:r>
                                    <a:rPr lang="en-US" sz="2000" i="1">
                                      <a:latin typeface="Cambria Math"/>
                                    </a:rPr>
                                    <m:t>32</m:t>
                                  </m:r>
                                </m:sub>
                              </m:sSub>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b="1" dirty="0" smtClean="0">
                    <a:solidFill>
                      <a:srgbClr val="FF0000"/>
                    </a:solidFill>
                  </a:rPr>
                  <a:t>			</a:t>
                </a:r>
                <a:r>
                  <a:rPr lang="en-US" sz="2000" dirty="0" smtClean="0">
                    <a:latin typeface="Times New Roman" pitchFamily="18" charset="0"/>
                    <a:cs typeface="Times New Roman" pitchFamily="18" charset="0"/>
                  </a:rPr>
                  <a:t>(115)</a:t>
                </a:r>
                <a:endParaRPr lang="en-US" sz="2000" dirty="0">
                  <a:latin typeface="Times New Roman" pitchFamily="18" charset="0"/>
                  <a:cs typeface="Times New Roman" pitchFamily="18" charset="0"/>
                </a:endParaRPr>
              </a:p>
              <a:p>
                <a:pPr marL="0" lvl="2" algn="ctr"/>
                <a:endParaRPr lang="en-US" sz="24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final form of equation (115) can be written as: </a:t>
                </a:r>
              </a:p>
              <a:p>
                <a:pPr marL="342900" lvl="2" indent="-342900">
                  <a:buFont typeface="Arial" pitchFamily="34" charset="0"/>
                  <a:buChar char="•"/>
                </a:pPr>
                <a:endParaRPr lang="en-US" sz="2400" dirty="0" smtClean="0"/>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𝐺</m:t>
                        </m:r>
                        <m:r>
                          <a:rPr lang="en-US" sz="2000" i="1">
                            <a:latin typeface="Cambria Math"/>
                          </a:rPr>
                          <m:t>1</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400" dirty="0" smtClean="0"/>
                  <a:t>				</a:t>
                </a:r>
                <a:r>
                  <a:rPr lang="en-US" sz="2000" dirty="0" smtClean="0">
                    <a:latin typeface="Times New Roman" pitchFamily="18" charset="0"/>
                    <a:cs typeface="Times New Roman" pitchFamily="18" charset="0"/>
                  </a:rPr>
                  <a:t>(116)</a:t>
                </a:r>
                <a:endParaRPr lang="en-US" sz="2000" dirty="0">
                  <a:latin typeface="Times New Roman" pitchFamily="18" charset="0"/>
                  <a:cs typeface="Times New Roman" pitchFamily="18" charset="0"/>
                </a:endParaRPr>
              </a:p>
              <a:p>
                <a:pPr marL="0" lvl="2" algn="ctr"/>
                <a:endParaRPr lang="en-US" sz="2400" dirty="0" smtClean="0"/>
              </a:p>
              <a:p>
                <a:pPr marL="0" lvl="2" algn="just"/>
                <a:r>
                  <a:rPr lang="en-US" sz="2000" dirty="0">
                    <a:latin typeface="Times New Roman" pitchFamily="18" charset="0"/>
                    <a:cs typeface="Times New Roman" pitchFamily="18" charset="0"/>
                  </a:rPr>
                  <a:t>where</a:t>
                </a: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𝐺</m:t>
                        </m:r>
                        <m:r>
                          <a:rPr lang="en-US" sz="2000" i="1">
                            <a:latin typeface="Cambria Math"/>
                          </a:rPr>
                          <m:t>1</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𝑐𝑎</m:t>
                                  </m:r>
                                </m:sub>
                              </m:sSub>
                            </m:e>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𝑏𝑐</m:t>
                                  </m:r>
                                </m:sub>
                              </m:sSub>
                            </m:e>
                            <m:e>
                              <m:r>
                                <a:rPr lang="en-US" sz="2000" i="1">
                                  <a:latin typeface="Cambria Math"/>
                                </a:rPr>
                                <m:t>0</m:t>
                              </m:r>
                            </m:e>
                          </m:mr>
                          <m:mr>
                            <m:e>
                              <m:sSub>
                                <m:sSubPr>
                                  <m:ctrlPr>
                                    <a:rPr lang="en-US" sz="2000" i="1">
                                      <a:latin typeface="Cambria Math"/>
                                    </a:rPr>
                                  </m:ctrlPr>
                                </m:sSubPr>
                                <m:e>
                                  <m:r>
                                    <a:rPr lang="en-US" sz="2000" i="1">
                                      <a:latin typeface="Cambria Math"/>
                                    </a:rPr>
                                    <m:t>𝑍𝑡</m:t>
                                  </m:r>
                                </m:e>
                                <m:sub>
                                  <m:r>
                                    <a:rPr lang="en-US" sz="2000" i="1">
                                      <a:latin typeface="Cambria Math"/>
                                    </a:rPr>
                                    <m:t>𝑐𝑎</m:t>
                                  </m:r>
                                </m:sub>
                              </m:sSub>
                            </m:e>
                            <m:e>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0</m:t>
                              </m:r>
                            </m:e>
                          </m:mr>
                          <m:mr>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𝑏𝑐</m:t>
                                  </m:r>
                                </m:sub>
                              </m:sSub>
                            </m:e>
                            <m:e>
                              <m:r>
                                <a:rPr lang="en-US" sz="2000" i="1">
                                  <a:latin typeface="Cambria Math"/>
                                </a:rPr>
                                <m:t>0</m:t>
                              </m:r>
                            </m:e>
                          </m:mr>
                        </m:m>
                      </m:e>
                    </m:d>
                  </m:oMath>
                </a14:m>
                <a:r>
                  <a:rPr lang="en-US" sz="2000" b="1" dirty="0" smtClean="0">
                    <a:solidFill>
                      <a:srgbClr val="FF0000"/>
                    </a:solidFill>
                  </a:rPr>
                  <a:t>	</a:t>
                </a:r>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117)</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200" y="1441313"/>
                <a:ext cx="8382000" cy="5188087"/>
              </a:xfrm>
              <a:prstGeom prst="rect">
                <a:avLst/>
              </a:prstGeom>
              <a:blipFill rotWithShape="1">
                <a:blip r:embed="rId3"/>
                <a:stretch>
                  <a:fillRect l="-94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176</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82217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828800"/>
                <a:ext cx="8534400" cy="4708981"/>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general form of the equation (117) will be used to define the generalized constant matrices for the delta-delta connection. </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Substitute equation (117) into equation (111).</a:t>
                </a:r>
              </a:p>
              <a:p>
                <a:pPr marL="800100" lvl="3" indent="-342900">
                  <a:buFont typeface="Arial" pitchFamily="34" charset="0"/>
                  <a:buChar char="•"/>
                </a:pPr>
                <a:endParaRPr lang="en-US" sz="2000" b="1" dirty="0" smtClean="0">
                  <a:solidFill>
                    <a:srgbClr val="FF0000"/>
                  </a:solidFill>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𝐺</m:t>
                        </m:r>
                        <m:r>
                          <a:rPr lang="en-US" sz="2000" i="1">
                            <a:latin typeface="Cambria Math"/>
                          </a:rPr>
                          <m:t>1</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(118)</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b="1" dirty="0" smtClean="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000" dirty="0">
                    <a:latin typeface="Times New Roman" pitchFamily="18" charset="0"/>
                    <a:cs typeface="Times New Roman" pitchFamily="18" charset="0"/>
                  </a:rPr>
                  <a:t>The generalized matrices are defined in terms of the line-to-neutral voltages on the two sides of the transformer bank. </a:t>
                </a:r>
                <a:endParaRPr lang="en-US" sz="2000" dirty="0" smtClean="0">
                  <a:latin typeface="Times New Roman" pitchFamily="18" charset="0"/>
                  <a:cs typeface="Times New Roman" pitchFamily="18" charset="0"/>
                </a:endParaRP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Equation </a:t>
                </a:r>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118) </a:t>
                </a:r>
                <a:r>
                  <a:rPr lang="en-US" sz="2000" dirty="0">
                    <a:latin typeface="Times New Roman" pitchFamily="18" charset="0"/>
                    <a:cs typeface="Times New Roman" pitchFamily="18" charset="0"/>
                  </a:rPr>
                  <a:t>is modified to be in terms of equivalent line-to-neutral </a:t>
                </a:r>
                <a:r>
                  <a:rPr lang="en-US" sz="2000" dirty="0" smtClean="0">
                    <a:latin typeface="Times New Roman" pitchFamily="18" charset="0"/>
                    <a:cs typeface="Times New Roman" pitchFamily="18" charset="0"/>
                  </a:rPr>
                  <a:t>voltages</a:t>
                </a:r>
              </a:p>
              <a:p>
                <a:pPr marL="342900" lvl="2" indent="-342900">
                  <a:buFont typeface="Wingdings" pitchFamily="2" charset="2"/>
                  <a:buChar char="Ø"/>
                </a:pPr>
                <a:endParaRPr lang="en-US" sz="2000" dirty="0">
                  <a:latin typeface="Times New Roman" pitchFamily="18" charset="0"/>
                  <a:cs typeface="Times New Roman" pitchFamily="18" charset="0"/>
                </a:endParaRPr>
              </a:p>
              <a:p>
                <a:pPr marL="0" lvl="2"/>
                <a14:m>
                  <m:oMathPara xmlns:m="http://schemas.openxmlformats.org/officeDocument/2006/math">
                    <m:oMathParaPr>
                      <m:jc m:val="center"/>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oMath>
                  </m:oMathPara>
                </a14:m>
                <a:endParaRPr lang="en-US" sz="2000" dirty="0">
                  <a:latin typeface="Times New Roman" pitchFamily="18" charset="0"/>
                  <a:cs typeface="Times New Roman" pitchFamily="18" charset="0"/>
                </a:endParaRPr>
              </a:p>
              <a:p>
                <a:pPr lvl="1"/>
                <a:endParaRPr lang="en-US" sz="2000" dirty="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𝐺</m:t>
                        </m:r>
                        <m:r>
                          <a:rPr lang="en-US" sz="2000" i="1">
                            <a:latin typeface="Cambria Math"/>
                          </a:rPr>
                          <m:t>1</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 </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119)</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1000" y="1828800"/>
                <a:ext cx="8534400" cy="4708981"/>
              </a:xfrm>
              <a:prstGeom prst="rect">
                <a:avLst/>
              </a:prstGeom>
              <a:blipFill rotWithShape="1">
                <a:blip r:embed="rId3"/>
                <a:stretch>
                  <a:fillRect l="-643" t="-648" r="-429" b="-142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177</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10731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947031"/>
                <a:ext cx="8458200" cy="3920369"/>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Equation (119) is in the general form:</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(120)</a:t>
                </a:r>
              </a:p>
              <a:p>
                <a:pPr marL="0" lvl="2" algn="ctr"/>
                <a:endParaRPr lang="en-US" sz="2000" dirty="0">
                  <a:latin typeface="Times New Roman" pitchFamily="18" charset="0"/>
                  <a:cs typeface="Times New Roman" pitchFamily="18" charset="0"/>
                </a:endParaRPr>
              </a:p>
              <a:p>
                <a:pPr marL="0" lvl="2" algn="ctr"/>
                <a:endParaRPr lang="en-US" sz="2400" dirty="0" smtClean="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r>
                          <a:rPr lang="en-US" sz="2000" i="1">
                            <a:latin typeface="Cambria Math"/>
                          </a:rPr>
                          <m:t>𝐷</m:t>
                        </m:r>
                      </m:e>
                    </m:d>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𝑛</m:t>
                            </m:r>
                          </m:e>
                          <m:sub>
                            <m:r>
                              <a:rPr lang="en-US" sz="2000" i="1">
                                <a:latin typeface="Cambria Math"/>
                              </a:rPr>
                              <m:t>𝑡</m:t>
                            </m:r>
                          </m:sub>
                        </m:sSub>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2</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2</m:t>
                              </m:r>
                            </m:e>
                          </m:mr>
                        </m:m>
                      </m:e>
                    </m:d>
                  </m:oMath>
                </a14:m>
                <a:r>
                  <a:rPr lang="en-US" sz="2000" dirty="0" smtClean="0">
                    <a:latin typeface="Times New Roman" pitchFamily="18" charset="0"/>
                    <a:cs typeface="Times New Roman" pitchFamily="18" charset="0"/>
                  </a:rPr>
                  <a:t>		(121)</a:t>
                </a:r>
              </a:p>
              <a:p>
                <a:pPr marL="0" lvl="2" algn="ctr"/>
                <a:endParaRPr lang="en-US" sz="20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𝐺</m:t>
                        </m:r>
                        <m:r>
                          <a:rPr lang="en-US" sz="2000" i="1">
                            <a:latin typeface="Cambria Math"/>
                          </a:rPr>
                          <m:t>1</m:t>
                        </m:r>
                      </m:e>
                    </m:d>
                  </m:oMath>
                </a14:m>
                <a:r>
                  <a:rPr lang="en-US" sz="2000" dirty="0" smtClean="0">
                    <a:latin typeface="Times New Roman" pitchFamily="18" charset="0"/>
                    <a:cs typeface="Times New Roman" pitchFamily="18" charset="0"/>
                  </a:rPr>
                  <a:t>				(122)</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1000" y="1947031"/>
                <a:ext cx="8458200" cy="3920369"/>
              </a:xfrm>
              <a:prstGeom prst="rect">
                <a:avLst/>
              </a:prstGeom>
              <a:blipFill rotWithShape="1">
                <a:blip r:embed="rId3"/>
                <a:stretch>
                  <a:fillRect l="-1009" t="-124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178</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15730070"/>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533400" y="1524000"/>
                <a:ext cx="8229600" cy="4681731"/>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(97) gives the generalized equation for currents.</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(123)</a:t>
                </a:r>
              </a:p>
              <a:p>
                <a:pPr marL="0" lvl="2" algn="ctr"/>
                <a:endParaRPr lang="en-US" sz="2000" dirty="0">
                  <a:latin typeface="Times New Roman" pitchFamily="18" charset="0"/>
                  <a:cs typeface="Times New Roman" pitchFamily="18" charset="0"/>
                </a:endParaRPr>
              </a:p>
              <a:p>
                <a:pPr marL="0" lvl="2" algn="ctr"/>
                <a:endParaRPr lang="en-US" sz="2000" dirty="0" smtClean="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mr>
                          <m:mr>
                            <m:e>
                              <m:r>
                                <a:rPr lang="en-US" sz="2000" i="1">
                                  <a:latin typeface="Cambria Math"/>
                                </a:rPr>
                                <m:t>0</m:t>
                              </m:r>
                            </m:e>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mr>
                        </m:m>
                      </m:e>
                    </m:d>
                  </m:oMath>
                </a14:m>
                <a:r>
                  <a:rPr lang="en-US" sz="2000" dirty="0" smtClean="0">
                    <a:latin typeface="Times New Roman" pitchFamily="18" charset="0"/>
                    <a:cs typeface="Times New Roman" pitchFamily="18" charset="0"/>
                  </a:rPr>
                  <a:t>					(124)</a:t>
                </a:r>
                <a:endParaRPr lang="en-US" sz="2000" b="1" dirty="0">
                  <a:solidFill>
                    <a:srgbClr val="FF0000"/>
                  </a:solidFill>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33400" y="1524000"/>
                <a:ext cx="8229600" cy="4681731"/>
              </a:xfrm>
              <a:prstGeom prst="rect">
                <a:avLst/>
              </a:prstGeom>
              <a:blipFill rotWithShape="1">
                <a:blip r:embed="rId2"/>
                <a:stretch>
                  <a:fillRect l="-103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179</a:t>
            </a:fld>
            <a:endParaRPr lang="en-US"/>
          </a:p>
        </p:txBody>
      </p:sp>
      <p:sp>
        <p:nvSpPr>
          <p:cNvPr id="6" name="TextBox 5"/>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1826379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b="1" u="sng"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3917905706"/>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04800" y="1200926"/>
                <a:ext cx="8610600" cy="5428474"/>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reverse generalized equation can be derived by modifying Equation </a:t>
                </a:r>
                <a:r>
                  <a:rPr lang="en-US" sz="2400" dirty="0" smtClean="0">
                    <a:latin typeface="Times New Roman" pitchFamily="18" charset="0"/>
                    <a:cs typeface="Times New Roman" pitchFamily="18" charset="0"/>
                  </a:rPr>
                  <a:t>(102) in </a:t>
                </a:r>
                <a:r>
                  <a:rPr lang="en-US" sz="2400" dirty="0">
                    <a:latin typeface="Times New Roman" pitchFamily="18" charset="0"/>
                    <a:cs typeface="Times New Roman" pitchFamily="18" charset="0"/>
                  </a:rPr>
                  <a:t>terms of equivalent line-to-neutral </a:t>
                </a:r>
                <a:r>
                  <a:rPr lang="en-US" sz="2400" dirty="0" smtClean="0">
                    <a:latin typeface="Times New Roman" pitchFamily="18" charset="0"/>
                    <a:cs typeface="Times New Roman" pitchFamily="18" charset="0"/>
                  </a:rPr>
                  <a:t>voltages.</a:t>
                </a:r>
              </a:p>
              <a:p>
                <a:pPr marL="0" lvl="2"/>
                <a:endParaRPr lang="en-US" sz="2400" i="1" dirty="0" smtClean="0">
                  <a:latin typeface="Cambria Math"/>
                </a:endParaRPr>
              </a:p>
              <a:p>
                <a:pPr marL="0" lvl="2" algn="just"/>
                <a14:m>
                  <m:oMathPara xmlns:m="http://schemas.openxmlformats.org/officeDocument/2006/math">
                    <m:oMathParaPr>
                      <m:jc m:val="center"/>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oMath>
                  </m:oMathPara>
                </a14:m>
                <a:endParaRPr lang="en-US" sz="2000" dirty="0" smtClean="0">
                  <a:latin typeface="Times New Roman" pitchFamily="18" charset="0"/>
                  <a:cs typeface="Times New Roman" pitchFamily="18" charset="0"/>
                </a:endParaRPr>
              </a:p>
              <a:p>
                <a:pPr marL="0" lvl="2" algn="just"/>
                <a:endParaRPr lang="en-US" sz="2000" dirty="0">
                  <a:latin typeface="Times New Roman" pitchFamily="18" charset="0"/>
                  <a:cs typeface="Times New Roman" pitchFamily="18" charset="0"/>
                </a:endParaRPr>
              </a:p>
              <a:p>
                <a:pPr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𝐺</m:t>
                        </m:r>
                        <m:r>
                          <a:rPr lang="en-US" sz="2000" i="1">
                            <a:latin typeface="Cambria Math"/>
                          </a:rPr>
                          <m:t>1</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(125)</a:t>
                </a:r>
              </a:p>
              <a:p>
                <a:pPr algn="just"/>
                <a:endParaRPr lang="en-US" sz="2000" dirty="0">
                  <a:latin typeface="Times New Roman" pitchFamily="18" charset="0"/>
                  <a:cs typeface="Times New Roman" pitchFamily="18" charset="0"/>
                </a:endParaRPr>
              </a:p>
              <a:p>
                <a:pPr marL="457200" lvl="3"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(126)</a:t>
                </a:r>
              </a:p>
              <a:p>
                <a:pPr marL="457200" lvl="3" algn="just"/>
                <a:endParaRPr lang="en-US" sz="2000" dirty="0" smtClean="0">
                  <a:latin typeface="Times New Roman" pitchFamily="18" charset="0"/>
                  <a:cs typeface="Times New Roman" pitchFamily="18" charset="0"/>
                </a:endParaRPr>
              </a:p>
              <a:p>
                <a:pPr marL="0" lvl="2"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𝐷</m:t>
                        </m:r>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2</m:t>
                              </m:r>
                            </m:e>
                            <m:e>
                              <m:r>
                                <a:rPr lang="en-US" sz="2000" i="1">
                                  <a:latin typeface="Cambria Math"/>
                                </a:rPr>
                                <m:t>−1</m:t>
                              </m:r>
                            </m:e>
                          </m:mr>
                          <m:mr>
                            <m:e>
                              <m:r>
                                <a:rPr lang="en-US" sz="2000" i="1">
                                  <a:latin typeface="Cambria Math"/>
                                </a:rPr>
                                <m:t>−1</m:t>
                              </m:r>
                            </m:e>
                            <m:e>
                              <m:r>
                                <a:rPr lang="en-US" sz="2000" i="1">
                                  <a:latin typeface="Cambria Math"/>
                                </a:rPr>
                                <m:t>2</m:t>
                              </m:r>
                            </m:e>
                            <m:e>
                              <m:r>
                                <a:rPr lang="en-US" sz="2000" i="1">
                                  <a:latin typeface="Cambria Math"/>
                                </a:rPr>
                                <m:t>−1</m:t>
                              </m:r>
                            </m:e>
                          </m:mr>
                        </m:m>
                      </m:e>
                    </m:d>
                  </m:oMath>
                </a14:m>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(127)</a:t>
                </a:r>
              </a:p>
              <a:p>
                <a:pPr algn="just"/>
                <a:endParaRPr lang="en-US" sz="2000" dirty="0" smtClean="0">
                  <a:latin typeface="Times New Roman" pitchFamily="18" charset="0"/>
                  <a:cs typeface="Times New Roman" pitchFamily="18" charset="0"/>
                </a:endParaRPr>
              </a:p>
              <a:p>
                <a:pPr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𝐺</m:t>
                        </m:r>
                        <m:r>
                          <a:rPr lang="en-US" sz="2000" i="1">
                            <a:latin typeface="Cambria Math"/>
                          </a:rPr>
                          <m:t>1</m:t>
                        </m:r>
                      </m:e>
                    </m:d>
                  </m:oMath>
                </a14:m>
                <a:r>
                  <a:rPr lang="en-US" sz="2000" dirty="0" smtClean="0">
                    <a:latin typeface="Times New Roman" pitchFamily="18" charset="0"/>
                    <a:cs typeface="Times New Roman" pitchFamily="18" charset="0"/>
                  </a:rPr>
                  <a:t>   	              		            		       (128)</a:t>
                </a:r>
                <a:endParaRPr lang="en-US" sz="2000" dirty="0">
                  <a:latin typeface="Times New Roman" pitchFamily="18" charset="0"/>
                  <a:cs typeface="Times New Roman" pitchFamily="18" charset="0"/>
                </a:endParaRPr>
              </a:p>
              <a:p>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304800" y="1200926"/>
                <a:ext cx="8610600" cy="5428474"/>
              </a:xfrm>
              <a:prstGeom prst="rect">
                <a:avLst/>
              </a:prstGeom>
              <a:blipFill rotWithShape="1">
                <a:blip r:embed="rId2"/>
                <a:stretch>
                  <a:fillRect l="-9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180</a:t>
            </a:fld>
            <a:endParaRPr lang="en-US"/>
          </a:p>
        </p:txBody>
      </p:sp>
      <p:sp>
        <p:nvSpPr>
          <p:cNvPr id="6" name="TextBox 5"/>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The </a:t>
            </a:r>
            <a:r>
              <a:rPr lang="en-US" sz="3200" dirty="0" smtClean="0">
                <a:latin typeface="Times New Roman" pitchFamily="18" charset="0"/>
                <a:cs typeface="Times New Roman" pitchFamily="18" charset="0"/>
              </a:rPr>
              <a:t>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3924991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b="1" u="sng"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181</a:t>
            </a:fld>
            <a:endParaRPr lang="en-US"/>
          </a:p>
        </p:txBody>
      </p:sp>
    </p:spTree>
    <p:extLst>
      <p:ext uri="{BB962C8B-B14F-4D97-AF65-F5344CB8AC3E}">
        <p14:creationId xmlns:p14="http://schemas.microsoft.com/office/powerpoint/2010/main" val="1082123895"/>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199" y="1676400"/>
            <a:ext cx="8305801" cy="5170646"/>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A distribution feeder commonly serves a combination of both single phase and three phase loads.</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This combination can be served with an ungrounded wye-delta connection as previously described.</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three phase load is small compared to the single phase load, the “open wye-open delta” combination is commonly used. </a:t>
            </a:r>
          </a:p>
          <a:p>
            <a:pPr marL="342900" lvl="2" indent="-342900">
              <a:buFont typeface="Wingdings" pitchFamily="2" charset="2"/>
              <a:buChar char="Ø"/>
            </a:pPr>
            <a:endParaRPr lang="en-US" sz="2400" b="1" dirty="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The </a:t>
            </a:r>
            <a:r>
              <a:rPr lang="en-US" sz="2400" dirty="0" smtClean="0">
                <a:latin typeface="Times New Roman" pitchFamily="18" charset="0"/>
                <a:cs typeface="Times New Roman" pitchFamily="18" charset="0"/>
              </a:rPr>
              <a:t>advantage </a:t>
            </a:r>
            <a:r>
              <a:rPr lang="en-US" sz="2400" dirty="0">
                <a:latin typeface="Times New Roman" pitchFamily="18" charset="0"/>
                <a:cs typeface="Times New Roman" pitchFamily="18" charset="0"/>
              </a:rPr>
              <a:t>of the open wye-open delta connection is that it requires only two transformers, but can provide three-phase line-to-line </a:t>
            </a:r>
            <a:r>
              <a:rPr lang="en-US" sz="2400" dirty="0" smtClean="0">
                <a:latin typeface="Times New Roman" pitchFamily="18" charset="0"/>
                <a:cs typeface="Times New Roman" pitchFamily="18" charset="0"/>
              </a:rPr>
              <a:t>voltages to the combination load.</a:t>
            </a:r>
            <a:endParaRPr lang="en-US" dirty="0" smtClean="0"/>
          </a:p>
          <a:p>
            <a:pPr marL="342900" lvl="2" indent="-342900">
              <a:buFont typeface="Arial" pitchFamily="34" charset="0"/>
              <a:buChar char="•"/>
            </a:pPr>
            <a:endParaRPr lang="en-US" dirty="0" smtClean="0"/>
          </a:p>
        </p:txBody>
      </p:sp>
      <p:sp>
        <p:nvSpPr>
          <p:cNvPr id="3" name="Slide Number Placeholder 2"/>
          <p:cNvSpPr>
            <a:spLocks noGrp="1"/>
          </p:cNvSpPr>
          <p:nvPr>
            <p:ph type="sldNum" sz="quarter" idx="12"/>
          </p:nvPr>
        </p:nvSpPr>
        <p:spPr/>
        <p:txBody>
          <a:bodyPr/>
          <a:lstStyle/>
          <a:p>
            <a:fld id="{B6F15528-21DE-4FAA-801E-634DDDAF4B2B}" type="slidenum">
              <a:rPr lang="en-US" smtClean="0"/>
              <a:pPr/>
              <a:t>182</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337386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0" y="1565348"/>
            <a:ext cx="4918269" cy="5064052"/>
          </a:xfrm>
          <a:prstGeom prst="rect">
            <a:avLst/>
          </a:prstGeom>
        </p:spPr>
      </p:pic>
      <p:sp>
        <p:nvSpPr>
          <p:cNvPr id="5" name="TextBox 4"/>
          <p:cNvSpPr txBox="1"/>
          <p:nvPr/>
        </p:nvSpPr>
        <p:spPr>
          <a:xfrm>
            <a:off x="1676400" y="5792048"/>
            <a:ext cx="1479958"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10.0</a:t>
            </a:r>
            <a:endParaRPr lang="en-US" sz="2000" dirty="0">
              <a:latin typeface="Times New Roman" pitchFamily="18" charset="0"/>
              <a:cs typeface="Times New Roman" pitchFamily="18" charset="0"/>
            </a:endParaRPr>
          </a:p>
        </p:txBody>
      </p:sp>
      <p:sp>
        <p:nvSpPr>
          <p:cNvPr id="6" name="Rectangle 5"/>
          <p:cNvSpPr/>
          <p:nvPr/>
        </p:nvSpPr>
        <p:spPr>
          <a:xfrm>
            <a:off x="533400" y="1905000"/>
            <a:ext cx="2851558" cy="2677656"/>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Figure 10.0 shows the open wye-open delta connection and the primary and secondary positive sequence voltage </a:t>
            </a:r>
            <a:r>
              <a:rPr lang="en-US" sz="2400" dirty="0" err="1">
                <a:latin typeface="Times New Roman" pitchFamily="18" charset="0"/>
                <a:cs typeface="Times New Roman" pitchFamily="18" charset="0"/>
              </a:rPr>
              <a:t>phasors</a:t>
            </a:r>
            <a:r>
              <a:rPr lang="en-US" sz="2400" dirty="0">
                <a:latin typeface="Times New Roman" pitchFamily="18" charset="0"/>
                <a:cs typeface="Times New Roman" pitchFamily="18" charset="0"/>
              </a:rPr>
              <a:t>. </a:t>
            </a:r>
          </a:p>
        </p:txBody>
      </p:sp>
      <p:sp>
        <p:nvSpPr>
          <p:cNvPr id="7" name="Slide Number Placeholder 6"/>
          <p:cNvSpPr>
            <a:spLocks noGrp="1"/>
          </p:cNvSpPr>
          <p:nvPr>
            <p:ph type="sldNum" sz="quarter" idx="12"/>
          </p:nvPr>
        </p:nvSpPr>
        <p:spPr/>
        <p:txBody>
          <a:bodyPr/>
          <a:lstStyle/>
          <a:p>
            <a:fld id="{B6F15528-21DE-4FAA-801E-634DDDAF4B2B}" type="slidenum">
              <a:rPr lang="en-US" smtClean="0"/>
              <a:pPr/>
              <a:t>183</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2425250147"/>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04800" y="2057400"/>
                <a:ext cx="8610600" cy="3378874"/>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With reference to Figure 10.0, the basic ideal transformer voltages as a function of the “turns ratio” are:</a:t>
                </a:r>
              </a:p>
              <a:p>
                <a:pPr marL="0" lvl="2" algn="ctr"/>
                <a:endParaRPr lang="en-US" sz="2400" i="1"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𝐴𝑁</m:t>
                                  </m:r>
                                </m:sub>
                              </m:sSub>
                            </m:e>
                          </m:mr>
                          <m:mr>
                            <m:e>
                              <m:sSub>
                                <m:sSubPr>
                                  <m:ctrlPr>
                                    <a:rPr lang="en-US" sz="2000" i="1">
                                      <a:latin typeface="Cambria Math"/>
                                    </a:rPr>
                                  </m:ctrlPr>
                                </m:sSubPr>
                                <m:e>
                                  <m:r>
                                    <a:rPr lang="en-US" sz="2000" i="1">
                                      <a:latin typeface="Cambria Math"/>
                                    </a:rPr>
                                    <m:t>𝑉</m:t>
                                  </m:r>
                                </m:e>
                                <m:sub>
                                  <m:r>
                                    <a:rPr lang="en-US" sz="2000" i="1">
                                      <a:latin typeface="Cambria Math"/>
                                    </a:rPr>
                                    <m:t>𝐵𝑁</m:t>
                                  </m:r>
                                </m:sub>
                              </m:sSub>
                            </m:e>
                          </m:mr>
                          <m:mr>
                            <m:e>
                              <m:sSub>
                                <m:sSubPr>
                                  <m:ctrlPr>
                                    <a:rPr lang="en-US" sz="2000" i="1">
                                      <a:latin typeface="Cambria Math"/>
                                    </a:rPr>
                                  </m:ctrlPr>
                                </m:sSubPr>
                                <m:e>
                                  <m:r>
                                    <a:rPr lang="en-US" sz="2000" i="1">
                                      <a:latin typeface="Cambria Math"/>
                                    </a:rPr>
                                    <m:t>𝑉</m:t>
                                  </m:r>
                                </m:e>
                                <m:sub>
                                  <m:r>
                                    <a:rPr lang="en-US" sz="2000" i="1">
                                      <a:latin typeface="Cambria Math"/>
                                    </a:rPr>
                                    <m:t>𝐶𝑁</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d>
                  </m:oMath>
                </a14:m>
                <a:r>
                  <a:rPr lang="en-US" sz="2000" dirty="0" smtClean="0">
                    <a:latin typeface="Times New Roman" pitchFamily="18" charset="0"/>
                    <a:cs typeface="Times New Roman" pitchFamily="18" charset="0"/>
                  </a:rPr>
                  <a:t>		(129)</a:t>
                </a:r>
              </a:p>
              <a:p>
                <a:pPr marL="0" lvl="2" algn="ctr"/>
                <a:endParaRPr lang="en-US" sz="20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smtClean="0">
                    <a:latin typeface="Times New Roman" pitchFamily="18" charset="0"/>
                    <a:cs typeface="Times New Roman" pitchFamily="18" charset="0"/>
                  </a:rPr>
                  <a:t>			(130)</a:t>
                </a:r>
              </a:p>
              <a:p>
                <a:pPr marL="0" lvl="2" algn="ctr"/>
                <a:endParaRPr lang="en-US" sz="2000" b="1" dirty="0">
                  <a:solidFill>
                    <a:srgbClr val="FF0000"/>
                  </a:solidFill>
                </a:endParaRPr>
              </a:p>
              <a:p>
                <a:pPr marL="0" lvl="2"/>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04800" y="2057400"/>
                <a:ext cx="8610600" cy="3378874"/>
              </a:xfrm>
              <a:prstGeom prst="rect">
                <a:avLst/>
              </a:prstGeom>
              <a:blipFill rotWithShape="1">
                <a:blip r:embed="rId3"/>
                <a:stretch>
                  <a:fillRect l="-920" t="-1444" r="-184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184</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1694298218"/>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4880" y="1717119"/>
                <a:ext cx="8685320" cy="2092881"/>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currents as a function of the turns ratio </a:t>
                </a:r>
                <a:r>
                  <a:rPr lang="en-US" sz="2400" dirty="0" smtClean="0">
                    <a:latin typeface="Times New Roman" pitchFamily="18" charset="0"/>
                    <a:cs typeface="Times New Roman" pitchFamily="18" charset="0"/>
                  </a:rPr>
                  <a:t>are </a:t>
                </a:r>
                <a:r>
                  <a:rPr lang="en-US" sz="2400" dirty="0">
                    <a:latin typeface="Times New Roman" pitchFamily="18" charset="0"/>
                    <a:cs typeface="Times New Roman" pitchFamily="18" charset="0"/>
                  </a:rPr>
                  <a:t>given </a:t>
                </a:r>
                <a:r>
                  <a:rPr lang="en-US" sz="2400" dirty="0" smtClean="0">
                    <a:latin typeface="Times New Roman" pitchFamily="18" charset="0"/>
                    <a:cs typeface="Times New Roman" pitchFamily="18" charset="0"/>
                  </a:rPr>
                  <a:t>by:</a:t>
                </a:r>
              </a:p>
              <a:p>
                <a:pPr algn="ct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𝑇</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𝐴</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oMath>
                </a14:m>
                <a:r>
                  <a:rPr lang="en-US" sz="2000" i="1" dirty="0" smtClean="0">
                    <a:latin typeface="Times New Roman" pitchFamily="18" charset="0"/>
                    <a:cs typeface="Times New Roman" pitchFamily="18" charset="0"/>
                  </a:rPr>
                  <a:t> </a:t>
                </a: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𝑇</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𝐵</m:t>
                        </m:r>
                      </m:sub>
                    </m:sSub>
                    <m:r>
                      <a:rPr lang="en-US" sz="2000" i="1">
                        <a:latin typeface="Cambria Math"/>
                      </a:rPr>
                      <m:t>=</m:t>
                    </m:r>
                    <m:sSub>
                      <m:sSubPr>
                        <m:ctrlPr>
                          <a:rPr lang="en-US" sz="2000" i="1">
                            <a:latin typeface="Cambria Math"/>
                          </a:rPr>
                        </m:ctrlPr>
                      </m:sSubPr>
                      <m:e>
                        <m:r>
                          <a:rPr lang="en-US" sz="2000" i="1">
                            <a:latin typeface="Cambria Math"/>
                          </a:rPr>
                          <m:t>−</m:t>
                        </m:r>
                        <m:r>
                          <a:rPr lang="en-US" sz="2000" i="1">
                            <a:latin typeface="Cambria Math"/>
                          </a:rPr>
                          <m:t>𝐼</m:t>
                        </m:r>
                      </m:e>
                      <m:sub>
                        <m:r>
                          <a:rPr lang="en-US" sz="2000" i="1">
                            <a:latin typeface="Cambria Math"/>
                          </a:rPr>
                          <m:t>𝑐</m:t>
                        </m:r>
                      </m:sub>
                    </m:sSub>
                  </m:oMath>
                </a14:m>
                <a:r>
                  <a:rPr lang="en-US" sz="2000" dirty="0" smtClean="0">
                    <a:latin typeface="Times New Roman" pitchFamily="18" charset="0"/>
                    <a:cs typeface="Times New Roman" pitchFamily="18" charset="0"/>
                  </a:rPr>
                  <a:t>	</a:t>
                </a:r>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smtClean="0">
                            <a:latin typeface="Cambria Math"/>
                          </a:rPr>
                        </m:ctrlPr>
                      </m:sSubPr>
                      <m:e>
                        <m:r>
                          <a:rPr lang="en-US" sz="2000" i="1">
                            <a:latin typeface="Cambria Math"/>
                          </a:rPr>
                          <m:t>𝐼</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r>
                      <a:rPr lang="en-US" sz="2000" i="1">
                        <a:latin typeface="Cambria Math"/>
                      </a:rPr>
                      <m:t>)</m:t>
                    </m:r>
                  </m:oMath>
                </a14:m>
                <a:endParaRPr lang="en-US" sz="2000" dirty="0">
                  <a:latin typeface="Times New Roman" pitchFamily="18" charset="0"/>
                  <a:cs typeface="Times New Roman" pitchFamily="18" charset="0"/>
                </a:endParaRPr>
              </a:p>
              <a:p>
                <a:pPr marL="0" lvl="2"/>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34880" y="1717119"/>
                <a:ext cx="8685320" cy="2092881"/>
              </a:xfrm>
              <a:prstGeom prst="rect">
                <a:avLst/>
              </a:prstGeom>
              <a:blipFill rotWithShape="1">
                <a:blip r:embed="rId3"/>
                <a:stretch>
                  <a:fillRect l="-982" t="-2332"/>
                </a:stretch>
              </a:blipFill>
            </p:spPr>
            <p:txBody>
              <a:bodyPr/>
              <a:lstStyle/>
              <a:p>
                <a:r>
                  <a:rPr lang="en-US">
                    <a:noFill/>
                  </a:rPr>
                  <a:t> </a:t>
                </a:r>
              </a:p>
            </p:txBody>
          </p:sp>
        </mc:Fallback>
      </mc:AlternateContent>
      <p:sp>
        <p:nvSpPr>
          <p:cNvPr id="3" name="TextBox 2"/>
          <p:cNvSpPr txBox="1"/>
          <p:nvPr/>
        </p:nvSpPr>
        <p:spPr>
          <a:xfrm>
            <a:off x="6477000" y="2814935"/>
            <a:ext cx="2286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(131)</a:t>
            </a:r>
            <a:endParaRPr lang="en-US" sz="20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Rectangle 7"/>
              <p:cNvSpPr/>
              <p:nvPr/>
            </p:nvSpPr>
            <p:spPr>
              <a:xfrm>
                <a:off x="533400" y="3886200"/>
                <a:ext cx="8686800" cy="2424766"/>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(131) </a:t>
                </a:r>
                <a:r>
                  <a:rPr lang="en-US" sz="2400" dirty="0">
                    <a:latin typeface="Times New Roman" pitchFamily="18" charset="0"/>
                    <a:cs typeface="Times New Roman" pitchFamily="18" charset="0"/>
                  </a:rPr>
                  <a:t>can be expressed in matrix form by</a:t>
                </a:r>
                <a:r>
                  <a:rPr lang="en-US" sz="2400" dirty="0" smtClean="0">
                    <a:latin typeface="Times New Roman" pitchFamily="18" charset="0"/>
                    <a:cs typeface="Times New Roman" pitchFamily="18" charset="0"/>
                  </a:rPr>
                  <a:t>:</a:t>
                </a:r>
              </a:p>
              <a:p>
                <a:pPr marL="342900" lvl="2" indent="-342900">
                  <a:buFont typeface="Arial" pitchFamily="34" charset="0"/>
                  <a:buChar char="•"/>
                </a:pP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(132)</a:t>
                </a:r>
              </a:p>
              <a:p>
                <a:pPr marL="0" lvl="2" algn="ctr"/>
                <a:endParaRPr lang="en-US" sz="20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133)</a:t>
                </a:r>
                <a:endParaRPr lang="en-US" sz="2000" dirty="0">
                  <a:latin typeface="Times New Roman" pitchFamily="18" charset="0"/>
                  <a:cs typeface="Times New Roman"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533400" y="3886200"/>
                <a:ext cx="8686800" cy="2424766"/>
              </a:xfrm>
              <a:prstGeom prst="rect">
                <a:avLst/>
              </a:prstGeom>
              <a:blipFill rotWithShape="1">
                <a:blip r:embed="rId4"/>
                <a:stretch>
                  <a:fillRect l="-982" t="-2015" b="-35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185</a:t>
            </a:fld>
            <a:endParaRPr lang="en-US"/>
          </a:p>
        </p:txBody>
      </p:sp>
      <p:sp>
        <p:nvSpPr>
          <p:cNvPr id="9" name="TextBox 8"/>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2588149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p:cNvSpPr/>
              <p:nvPr/>
            </p:nvSpPr>
            <p:spPr>
              <a:xfrm>
                <a:off x="457200" y="1870770"/>
                <a:ext cx="8382000" cy="3539430"/>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ideal voltages on the delta windings can be determined by:</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oMath>
                  </m:oMathPara>
                </a14:m>
                <a:endParaRPr lang="en-US" sz="2000" i="1" dirty="0" smtClean="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m:oMathPara>
                </a14:m>
                <a:endParaRPr lang="en-US" sz="20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Apply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129) </a:t>
                </a:r>
                <a:r>
                  <a:rPr lang="en-US" sz="2400" dirty="0">
                    <a:latin typeface="Times New Roman" pitchFamily="18" charset="0"/>
                    <a:cs typeface="Times New Roman" pitchFamily="18" charset="0"/>
                  </a:rPr>
                  <a:t>to equation (</a:t>
                </a:r>
                <a:r>
                  <a:rPr lang="en-US" sz="2400" dirty="0" smtClean="0">
                    <a:latin typeface="Times New Roman" pitchFamily="18" charset="0"/>
                    <a:cs typeface="Times New Roman" pitchFamily="18" charset="0"/>
                  </a:rPr>
                  <a:t>134).</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dirty="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𝐴𝐺</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𝑉𝑡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oMath>
                  </m:oMathPara>
                </a14:m>
                <a:endParaRPr lang="en-US" sz="2000" i="1" dirty="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𝐵𝐺</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𝑉𝑡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m:oMathPara>
                </a14:m>
                <a:endParaRPr lang="en-US" sz="2000" b="1" dirty="0">
                  <a:solidFill>
                    <a:srgbClr val="FF0000"/>
                  </a:solidFill>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457200" y="1870770"/>
                <a:ext cx="8382000" cy="3539430"/>
              </a:xfrm>
              <a:prstGeom prst="rect">
                <a:avLst/>
              </a:prstGeom>
              <a:blipFill rotWithShape="1">
                <a:blip r:embed="rId2"/>
                <a:stretch>
                  <a:fillRect l="-945"/>
                </a:stretch>
              </a:blipFill>
            </p:spPr>
            <p:txBody>
              <a:bodyPr/>
              <a:lstStyle/>
              <a:p>
                <a:r>
                  <a:rPr lang="en-US">
                    <a:noFill/>
                  </a:rPr>
                  <a:t> </a:t>
                </a:r>
              </a:p>
            </p:txBody>
          </p:sp>
        </mc:Fallback>
      </mc:AlternateContent>
      <p:sp>
        <p:nvSpPr>
          <p:cNvPr id="6" name="TextBox 5"/>
          <p:cNvSpPr txBox="1"/>
          <p:nvPr/>
        </p:nvSpPr>
        <p:spPr>
          <a:xfrm>
            <a:off x="7848600" y="3124200"/>
            <a:ext cx="1905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(134)</a:t>
            </a:r>
            <a:endParaRPr lang="en-US" sz="2000" dirty="0">
              <a:latin typeface="Times New Roman" pitchFamily="18" charset="0"/>
              <a:cs typeface="Times New Roman" pitchFamily="18" charset="0"/>
            </a:endParaRPr>
          </a:p>
        </p:txBody>
      </p:sp>
      <p:sp>
        <p:nvSpPr>
          <p:cNvPr id="7" name="TextBox 6"/>
          <p:cNvSpPr txBox="1"/>
          <p:nvPr/>
        </p:nvSpPr>
        <p:spPr>
          <a:xfrm>
            <a:off x="7848600" y="4800600"/>
            <a:ext cx="1828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(135)</a:t>
            </a: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186</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1116627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9" end="9"/>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683842"/>
                <a:ext cx="8458200" cy="4640758"/>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Equation (135) can be put into three-phase matrix form as:</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𝐴𝐺</m:t>
                                  </m:r>
                                </m:sub>
                              </m:sSub>
                            </m:e>
                          </m:mr>
                          <m:mr>
                            <m:e>
                              <m:sSub>
                                <m:sSubPr>
                                  <m:ctrlPr>
                                    <a:rPr lang="en-US" sz="2000" i="1">
                                      <a:latin typeface="Cambria Math"/>
                                    </a:rPr>
                                  </m:ctrlPr>
                                </m:sSubPr>
                                <m:e>
                                  <m:r>
                                    <a:rPr lang="en-US" sz="2000" i="1">
                                      <a:latin typeface="Cambria Math"/>
                                    </a:rPr>
                                    <m:t>𝑉</m:t>
                                  </m:r>
                                </m:e>
                                <m:sub>
                                  <m:r>
                                    <a:rPr lang="en-US" sz="2000" i="1">
                                      <a:latin typeface="Cambria Math"/>
                                    </a:rPr>
                                    <m:t>𝐵𝐺</m:t>
                                  </m:r>
                                </m:sub>
                              </m:sSub>
                            </m:e>
                          </m:mr>
                          <m:mr>
                            <m:e>
                              <m:sSub>
                                <m:sSubPr>
                                  <m:ctrlPr>
                                    <a:rPr lang="en-US" sz="2000" i="1">
                                      <a:latin typeface="Cambria Math"/>
                                    </a:rPr>
                                  </m:ctrlPr>
                                </m:sSubPr>
                                <m:e>
                                  <m:r>
                                    <a:rPr lang="en-US" sz="2000" i="1">
                                      <a:latin typeface="Cambria Math"/>
                                    </a:rPr>
                                    <m:t>𝑉</m:t>
                                  </m:r>
                                </m:e>
                                <m:sub>
                                  <m:r>
                                    <a:rPr lang="en-US" sz="2000" i="1">
                                      <a:latin typeface="Cambria Math"/>
                                    </a:rPr>
                                    <m:t>𝐶𝐺</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𝑎𝑏</m:t>
                                  </m:r>
                                </m:sub>
                              </m:sSub>
                            </m:e>
                          </m:m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r>
                            <m:e>
                              <m:r>
                                <a:rPr lang="en-US" sz="2000" i="1">
                                  <a:latin typeface="Cambria Math"/>
                                </a:rPr>
                                <m:t>0</m:t>
                              </m:r>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smtClean="0">
                    <a:latin typeface="Times New Roman" pitchFamily="18" charset="0"/>
                    <a:cs typeface="Times New Roman" pitchFamily="18" charset="0"/>
                  </a:rPr>
                  <a:t>	(136)</a:t>
                </a:r>
              </a:p>
              <a:p>
                <a:pPr marL="0" lvl="2" algn="ct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(137)</a:t>
                </a:r>
                <a:endParaRPr lang="en-US" sz="2000" dirty="0">
                  <a:latin typeface="Times New Roman" pitchFamily="18" charset="0"/>
                  <a:cs typeface="Times New Roman" pitchFamily="18" charset="0"/>
                </a:endParaRPr>
              </a:p>
              <a:p>
                <a:pPr marL="0" lvl="2"/>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secondary line-to-line voltages in equation (137) can </a:t>
                </a:r>
                <a:r>
                  <a:rPr lang="en-US" sz="2400" dirty="0">
                    <a:latin typeface="Times New Roman" pitchFamily="18" charset="0"/>
                    <a:cs typeface="Times New Roman" pitchFamily="18" charset="0"/>
                  </a:rPr>
                  <a:t>be replaced by the </a:t>
                </a:r>
                <a:r>
                  <a:rPr lang="en-US" sz="2400" dirty="0" smtClean="0">
                    <a:latin typeface="Times New Roman" pitchFamily="18" charset="0"/>
                    <a:cs typeface="Times New Roman" pitchFamily="18" charset="0"/>
                  </a:rPr>
                  <a:t>equivalent </a:t>
                </a:r>
                <a:r>
                  <a:rPr lang="en-US" sz="2400" dirty="0">
                    <a:latin typeface="Times New Roman" pitchFamily="18" charset="0"/>
                    <a:cs typeface="Times New Roman" pitchFamily="18" charset="0"/>
                  </a:rPr>
                  <a:t>line-to-neutral secondary </a:t>
                </a:r>
                <a:r>
                  <a:rPr lang="en-US" sz="2400" dirty="0" smtClean="0">
                    <a:latin typeface="Times New Roman" pitchFamily="18" charset="0"/>
                    <a:cs typeface="Times New Roman" pitchFamily="18" charset="0"/>
                  </a:rPr>
                  <a:t>voltages.</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(138)</a:t>
                </a:r>
                <a:endParaRPr lang="en-US" sz="2000" dirty="0">
                  <a:latin typeface="Times New Roman" pitchFamily="18" charset="0"/>
                  <a:cs typeface="Times New Roman" pitchFamily="18" charset="0"/>
                </a:endParaRPr>
              </a:p>
              <a:p>
                <a:pPr marL="0" lvl="2"/>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57200" y="1683842"/>
                <a:ext cx="8458200" cy="4640758"/>
              </a:xfrm>
              <a:prstGeom prst="rect">
                <a:avLst/>
              </a:prstGeom>
              <a:blipFill rotWithShape="1">
                <a:blip r:embed="rId3"/>
                <a:stretch>
                  <a:fillRect l="-937" t="-105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187</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419932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685800" y="1494688"/>
                <a:ext cx="8305800" cy="4829912"/>
              </a:xfrm>
              <a:prstGeom prst="rect">
                <a:avLst/>
              </a:prstGeom>
              <a:noFill/>
            </p:spPr>
            <p:txBody>
              <a:bodyPr wrap="square" rtlCol="0">
                <a:spAutoFit/>
              </a:bodyPr>
              <a:lstStyle/>
              <a:p>
                <a:pPr marL="342900" lvl="2" indent="-342900">
                  <a:buFont typeface="Arial" pitchFamily="34" charset="0"/>
                  <a:buChar char="•"/>
                </a:pPr>
                <a:endParaRPr lang="en-US" sz="28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generalized matrix equation becomes:</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(139)</a:t>
                </a:r>
              </a:p>
              <a:p>
                <a:pPr marL="0" lvl="2" algn="ctr"/>
                <a:endParaRPr lang="en-US" sz="2000" dirty="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e>
                          </m:mr>
                          <m:mr>
                            <m:e>
                              <m:r>
                                <a:rPr lang="en-US" sz="2000" i="1">
                                  <a:latin typeface="Cambria Math"/>
                                </a:rPr>
                                <m:t>0</m:t>
                              </m:r>
                            </m:e>
                            <m:e>
                              <m:r>
                                <a:rPr lang="en-US" sz="2000" i="1">
                                  <a:latin typeface="Cambria Math"/>
                                </a:rPr>
                                <m:t>0</m:t>
                              </m:r>
                            </m:e>
                            <m:e>
                              <m:r>
                                <a:rPr lang="en-US" sz="2000" i="1">
                                  <a:latin typeface="Cambria Math"/>
                                </a:rPr>
                                <m:t>0</m:t>
                              </m:r>
                            </m:e>
                          </m:mr>
                        </m:m>
                      </m:e>
                    </m:d>
                  </m:oMath>
                </a14:m>
                <a:r>
                  <a:rPr lang="en-US" sz="2000" dirty="0" smtClean="0">
                    <a:latin typeface="Times New Roman" pitchFamily="18" charset="0"/>
                    <a:cs typeface="Times New Roman" pitchFamily="18" charset="0"/>
                  </a:rPr>
                  <a:t>			(140)</a:t>
                </a:r>
              </a:p>
              <a:p>
                <a:pPr marL="0" lvl="2" algn="ctr"/>
                <a:endParaRPr lang="en-US" sz="2000" dirty="0" smtClean="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r>
                            <m:e>
                              <m:r>
                                <a:rPr lang="en-US" sz="2000" i="1">
                                  <a:latin typeface="Cambria Math"/>
                                </a:rPr>
                                <m:t>0</m:t>
                              </m:r>
                            </m:e>
                            <m:e>
                              <m:r>
                                <a:rPr lang="en-US" sz="2000" i="1">
                                  <a:latin typeface="Cambria Math"/>
                                </a:rPr>
                                <m:t>0</m:t>
                              </m:r>
                            </m:e>
                            <m:e>
                              <m:r>
                                <a:rPr lang="en-US" sz="2000" i="1">
                                  <a:latin typeface="Cambria Math"/>
                                </a:rPr>
                                <m:t>0</m:t>
                              </m:r>
                            </m:e>
                          </m:mr>
                        </m:m>
                      </m:e>
                    </m:d>
                  </m:oMath>
                </a14:m>
                <a:r>
                  <a:rPr lang="en-US" sz="2000" dirty="0" smtClean="0">
                    <a:latin typeface="Times New Roman" pitchFamily="18" charset="0"/>
                    <a:cs typeface="Times New Roman" pitchFamily="18" charset="0"/>
                  </a:rPr>
                  <a:t>			(142)</a:t>
                </a:r>
              </a:p>
              <a:p>
                <a:pPr marL="0" lvl="2"/>
                <a:endParaRPr lang="en-US" sz="2400" b="1" dirty="0" smtClean="0">
                  <a:solidFill>
                    <a:srgbClr val="FF0000"/>
                  </a:solidFill>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85800" y="1494688"/>
                <a:ext cx="8305800" cy="4829912"/>
              </a:xfrm>
              <a:prstGeom prst="rect">
                <a:avLst/>
              </a:prstGeom>
              <a:blipFill rotWithShape="1">
                <a:blip r:embed="rId3"/>
                <a:stretch>
                  <a:fillRect l="-102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188</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2711811435"/>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7718" y="4627644"/>
            <a:ext cx="8842810" cy="923330"/>
          </a:xfrm>
          <a:prstGeom prst="rect">
            <a:avLst/>
          </a:prstGeom>
        </p:spPr>
        <p:txBody>
          <a:bodyPr wrap="square">
            <a:spAutoFit/>
          </a:bodyPr>
          <a:lstStyle/>
          <a:p>
            <a:pPr marL="342900" lvl="2" indent="-342900">
              <a:buFont typeface="Arial" pitchFamily="34" charset="0"/>
              <a:buChar char="•"/>
            </a:pPr>
            <a:endParaRPr lang="en-US" dirty="0"/>
          </a:p>
          <a:p>
            <a:endParaRPr lang="en-US" dirty="0"/>
          </a:p>
          <a:p>
            <a:pPr marL="342900" lvl="2" indent="-342900">
              <a:buFont typeface="Arial" pitchFamily="34" charset="0"/>
              <a:buChar char="•"/>
            </a:pPr>
            <a:endParaRPr lang="en-US" b="1" dirty="0">
              <a:solidFill>
                <a:srgbClr val="FF0000"/>
              </a:solidFill>
            </a:endParaRPr>
          </a:p>
        </p:txBody>
      </p:sp>
      <mc:AlternateContent xmlns:mc="http://schemas.openxmlformats.org/markup-compatibility/2006" xmlns:a14="http://schemas.microsoft.com/office/drawing/2010/main">
        <mc:Choice Requires="a14">
          <p:sp>
            <p:nvSpPr>
              <p:cNvPr id="5" name="Rectangle 4"/>
              <p:cNvSpPr/>
              <p:nvPr/>
            </p:nvSpPr>
            <p:spPr>
              <a:xfrm>
                <a:off x="381000" y="1546035"/>
                <a:ext cx="8514554" cy="4930965"/>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source side line currents as a function of the load side line currents are given by</a:t>
                </a:r>
                <a:r>
                  <a:rPr lang="en-US" sz="2400" dirty="0" smtClean="0">
                    <a:latin typeface="Times New Roman" pitchFamily="18" charset="0"/>
                    <a:cs typeface="Times New Roman" pitchFamily="18" charset="0"/>
                  </a:rPr>
                  <a:t>:</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mr>
                          <m:mr>
                            <m:e>
                              <m:r>
                                <a:rPr lang="en-US" sz="2000" i="1">
                                  <a:latin typeface="Cambria Math"/>
                                </a:rPr>
                                <m:t>0</m:t>
                              </m:r>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(143)</a:t>
                </a:r>
              </a:p>
              <a:p>
                <a:pPr algn="ctr"/>
                <a:endParaRPr lang="en-US" sz="2000" dirty="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(144)</a:t>
                </a:r>
              </a:p>
              <a:p>
                <a:pPr algn="ctr"/>
                <a:endParaRPr lang="en-US" sz="2000" dirty="0" smtClean="0">
                  <a:latin typeface="Times New Roman" pitchFamily="18" charset="0"/>
                  <a:cs typeface="Times New Roman" pitchFamily="18" charset="0"/>
                </a:endParaRPr>
              </a:p>
              <a:p>
                <a:pPr algn="ctr"/>
                <a:endParaRPr lang="en-US" sz="2000" dirty="0">
                  <a:latin typeface="Times New Roman" pitchFamily="18" charset="0"/>
                  <a:cs typeface="Times New Roman" pitchFamily="18" charset="0"/>
                </a:endParaRPr>
              </a:p>
              <a:p>
                <a:pPr algn="ctr"/>
                <a:r>
                  <a:rPr lang="en-US" sz="2000" dirty="0" smtClean="0">
                    <a:latin typeface="Times New Roman" pitchFamily="18" charset="0"/>
                    <a:cs typeface="Times New Roman" pitchFamily="18" charset="0"/>
                  </a:rPr>
                  <a:t>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mr>
                          <m:mr>
                            <m:e>
                              <m:r>
                                <a:rPr lang="en-US" sz="2000" i="1">
                                  <a:latin typeface="Cambria Math"/>
                                </a:rPr>
                                <m:t>0</m:t>
                              </m:r>
                            </m:e>
                            <m:e>
                              <m:r>
                                <a:rPr lang="en-US" sz="2000" i="1">
                                  <a:latin typeface="Cambria Math"/>
                                </a:rPr>
                                <m:t>0</m:t>
                              </m:r>
                            </m:e>
                            <m:e>
                              <m:r>
                                <a:rPr lang="en-US" sz="2000" i="1">
                                  <a:latin typeface="Cambria Math"/>
                                </a:rPr>
                                <m:t>0</m:t>
                              </m:r>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(145)</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381000" y="1546035"/>
                <a:ext cx="8514554" cy="4930965"/>
              </a:xfrm>
              <a:prstGeom prst="rect">
                <a:avLst/>
              </a:prstGeom>
              <a:blipFill rotWithShape="1">
                <a:blip r:embed="rId2"/>
                <a:stretch>
                  <a:fillRect l="-1003" t="-98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189</a:t>
            </a:fld>
            <a:endParaRPr lang="en-US"/>
          </a:p>
        </p:txBody>
      </p:sp>
      <p:sp>
        <p:nvSpPr>
          <p:cNvPr id="7" name="TextBox 6"/>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40969827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888153"/>
            <a:ext cx="8458200" cy="4893647"/>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Because distribution is inherently unbalanced, the most accurate analysis should not make any assumptions regarding:</a:t>
            </a:r>
          </a:p>
          <a:p>
            <a:pPr marL="1257300" lvl="2" indent="-342900">
              <a:buFont typeface="Wingdings" pitchFamily="2" charset="2"/>
              <a:buChar char="Ø"/>
            </a:pPr>
            <a:r>
              <a:rPr lang="en-US" sz="2000" dirty="0" smtClean="0">
                <a:latin typeface="Times New Roman" pitchFamily="18" charset="0"/>
                <a:cs typeface="Times New Roman" pitchFamily="18" charset="0"/>
              </a:rPr>
              <a:t>the spacing between conductors</a:t>
            </a:r>
          </a:p>
          <a:p>
            <a:pPr marL="1257300" lvl="2" indent="-342900">
              <a:buFont typeface="Wingdings" pitchFamily="2" charset="2"/>
              <a:buChar char="Ø"/>
            </a:pPr>
            <a:r>
              <a:rPr lang="en-US" sz="2000" dirty="0" smtClean="0">
                <a:latin typeface="Times New Roman" pitchFamily="18" charset="0"/>
                <a:cs typeface="Times New Roman" pitchFamily="18" charset="0"/>
              </a:rPr>
              <a:t>conductor sizes</a:t>
            </a:r>
          </a:p>
          <a:p>
            <a:pPr marL="1257300" lvl="2" indent="-342900">
              <a:buFont typeface="Wingdings" pitchFamily="2" charset="2"/>
              <a:buChar char="Ø"/>
            </a:pPr>
            <a:r>
              <a:rPr lang="en-US" sz="2000" dirty="0" smtClean="0">
                <a:latin typeface="Times New Roman" pitchFamily="18" charset="0"/>
                <a:cs typeface="Times New Roman" pitchFamily="18" charset="0"/>
              </a:rPr>
              <a:t>transposition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Carson assumes the earth is an infinite, uniform solid, with a flat uniform upper surface and a constant resistivity.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Any “end effects” introduced at the neutral grounding points are not large at power frequencies, and </a:t>
            </a:r>
            <a:r>
              <a:rPr lang="en-US" sz="2400" dirty="0" smtClean="0">
                <a:latin typeface="Times New Roman" pitchFamily="18" charset="0"/>
                <a:cs typeface="Times New Roman" pitchFamily="18" charset="0"/>
              </a:rPr>
              <a:t>therefore, </a:t>
            </a:r>
            <a:r>
              <a:rPr lang="en-US" sz="2400" dirty="0" smtClean="0">
                <a:latin typeface="Times New Roman" pitchFamily="18" charset="0"/>
                <a:cs typeface="Times New Roman" pitchFamily="18" charset="0"/>
              </a:rPr>
              <a:t>are neglected. </a:t>
            </a:r>
          </a:p>
          <a:p>
            <a:pPr lvl="1"/>
            <a:r>
              <a:rPr lang="en-US" sz="2400" dirty="0" smtClean="0">
                <a:latin typeface="Times New Roman" pitchFamily="18" charset="0"/>
                <a:cs typeface="Times New Roman" pitchFamily="18" charset="0"/>
              </a:rPr>
              <a:t>	</a:t>
            </a:r>
          </a:p>
          <a:p>
            <a:endParaRPr lang="en-US" dirty="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sp>
        <p:nvSpPr>
          <p:cNvPr id="5" name="TextBox 4"/>
          <p:cNvSpPr txBox="1"/>
          <p:nvPr/>
        </p:nvSpPr>
        <p:spPr>
          <a:xfrm>
            <a:off x="0" y="294382"/>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a:latin typeface="Times New Roman" pitchFamily="18" charset="0"/>
                <a:cs typeface="Times New Roman" pitchFamily="18" charset="0"/>
              </a:rPr>
              <a:t>Carson’s Equations</a:t>
            </a:r>
          </a:p>
        </p:txBody>
      </p:sp>
    </p:spTree>
    <p:extLst>
      <p:ext uri="{BB962C8B-B14F-4D97-AF65-F5344CB8AC3E}">
        <p14:creationId xmlns:p14="http://schemas.microsoft.com/office/powerpoint/2010/main" val="97014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04800" y="1716932"/>
                <a:ext cx="8610600" cy="3845668"/>
              </a:xfrm>
              <a:prstGeom prst="rect">
                <a:avLst/>
              </a:prstGeom>
            </p:spPr>
            <p:txBody>
              <a:bodyPr wrap="square">
                <a:spAutoFit/>
              </a:bodyPr>
              <a:lstStyle/>
              <a:p>
                <a:pPr marL="342900" lvl="2" indent="-342900">
                  <a:buFont typeface="Wingdings" pitchFamily="2" charset="2"/>
                  <a:buChar char="Ø"/>
                </a:pPr>
                <a:endParaRPr lang="en-US" sz="24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deriving the reverse equation, relating the secondary equivalent line-to-neutral voltages as a function of the source side line-to-ground voltages and line currents, we first obtain the two line-to-line secondary </a:t>
                </a:r>
                <a:r>
                  <a:rPr lang="en-US" sz="2400" dirty="0" smtClean="0">
                    <a:latin typeface="Times New Roman" pitchFamily="18" charset="0"/>
                    <a:cs typeface="Times New Roman" pitchFamily="18" charset="0"/>
                  </a:rPr>
                  <a:t>voltages.</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b="1" dirty="0">
                  <a:solidFill>
                    <a:srgbClr val="FF0000"/>
                  </a:solidFill>
                </a:endParaRPr>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𝐴𝐺</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oMath>
                  </m:oMathPara>
                </a14:m>
                <a:endParaRPr lang="en-US" sz="2000" dirty="0"/>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𝑏𝑐</m:t>
                          </m:r>
                        </m:sub>
                      </m:sSub>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𝐵𝐺</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m:oMathPara>
                </a14:m>
                <a:endParaRPr lang="en-US" sz="2000" dirty="0"/>
              </a:p>
              <a:p>
                <a:pPr marL="342900" lvl="2" indent="-342900">
                  <a:buFont typeface="Arial" pitchFamily="34" charset="0"/>
                  <a:buChar char="•"/>
                </a:pPr>
                <a:endParaRPr lang="en-US" b="1" dirty="0">
                  <a:solidFill>
                    <a:srgbClr val="FF0000"/>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304800" y="1716932"/>
                <a:ext cx="8610600" cy="3845668"/>
              </a:xfrm>
              <a:prstGeom prst="rect">
                <a:avLst/>
              </a:prstGeom>
              <a:blipFill rotWithShape="1">
                <a:blip r:embed="rId2"/>
                <a:stretch>
                  <a:fillRect l="-920" r="-1132"/>
                </a:stretch>
              </a:blipFill>
            </p:spPr>
            <p:txBody>
              <a:bodyPr/>
              <a:lstStyle/>
              <a:p>
                <a:r>
                  <a:rPr lang="en-US">
                    <a:noFill/>
                  </a:rPr>
                  <a:t> </a:t>
                </a:r>
              </a:p>
            </p:txBody>
          </p:sp>
        </mc:Fallback>
      </mc:AlternateContent>
      <p:sp>
        <p:nvSpPr>
          <p:cNvPr id="6" name="TextBox 5"/>
          <p:cNvSpPr txBox="1"/>
          <p:nvPr/>
        </p:nvSpPr>
        <p:spPr>
          <a:xfrm>
            <a:off x="7010400" y="4400490"/>
            <a:ext cx="2057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(146)</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190</a:t>
            </a:fld>
            <a:endParaRPr lang="en-US"/>
          </a:p>
        </p:txBody>
      </p:sp>
      <p:sp>
        <p:nvSpPr>
          <p:cNvPr id="7" name="TextBox 6"/>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4233786164"/>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5334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719069"/>
                <a:ext cx="8153400" cy="4681731"/>
              </a:xfrm>
              <a:prstGeom prst="rect">
                <a:avLst/>
              </a:prstGeom>
              <a:noFill/>
            </p:spPr>
            <p:txBody>
              <a:bodyPr wrap="square" rtlCol="0">
                <a:spAutoFit/>
              </a:bodyPr>
              <a:lstStyle/>
              <a:p>
                <a:pPr marL="342900" lvl="2" indent="-342900">
                  <a:buFont typeface="Arial" pitchFamily="34" charset="0"/>
                  <a:buChar char="•"/>
                </a:pPr>
                <a:endParaRPr lang="en-US" dirty="0"/>
              </a:p>
              <a:p>
                <a:pPr marL="342900" lvl="2" indent="-342900">
                  <a:buFont typeface="Wingdings" pitchFamily="2" charset="2"/>
                  <a:buChar char="Ø"/>
                </a:pPr>
                <a:r>
                  <a:rPr lang="en-US" sz="2400" dirty="0">
                    <a:latin typeface="Times New Roman" pitchFamily="18" charset="0"/>
                    <a:cs typeface="Times New Roman" pitchFamily="18" charset="0"/>
                  </a:rPr>
                  <a:t>The third line-to-line voltage (</a:t>
                </a:r>
                <a14:m>
                  <m:oMath xmlns:m="http://schemas.openxmlformats.org/officeDocument/2006/math">
                    <m:r>
                      <a:rPr lang="en-US" sz="2400" i="1" dirty="0">
                        <a:latin typeface="Cambria Math"/>
                      </a:rPr>
                      <m:t>𝑉</m:t>
                    </m:r>
                    <m:r>
                      <a:rPr lang="en-US" sz="2400" i="1" baseline="-25000" dirty="0" err="1">
                        <a:latin typeface="Cambria Math"/>
                      </a:rPr>
                      <m:t>𝑐𝑎</m:t>
                    </m:r>
                  </m:oMath>
                </a14:m>
                <a:r>
                  <a:rPr lang="en-US" sz="2400" dirty="0">
                    <a:latin typeface="Times New Roman" pitchFamily="18" charset="0"/>
                    <a:cs typeface="Times New Roman" pitchFamily="18" charset="0"/>
                  </a:rPr>
                  <a:t>) must be equal to the negative sum of the other two line-to-line voltages(KVL). In the matrix form, the desired equation is:</a:t>
                </a:r>
              </a:p>
              <a:p>
                <a:pPr marL="342900" lvl="2" indent="-342900">
                  <a:buFont typeface="Arial" pitchFamily="34" charset="0"/>
                  <a:buChar char="•"/>
                </a:pPr>
                <a:endParaRPr lang="en-US" sz="2400" dirty="0"/>
              </a:p>
              <a:p>
                <a:pPr marL="0" lvl="2"/>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𝑎𝑏</m:t>
                                  </m:r>
                                </m:sub>
                              </m:sSub>
                            </m:e>
                          </m:m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mr>
                          <m:mr>
                            <m:e>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𝐴𝐺</m:t>
                                  </m:r>
                                </m:sub>
                              </m:sSub>
                            </m:e>
                          </m:mr>
                          <m:mr>
                            <m:e>
                              <m:sSub>
                                <m:sSubPr>
                                  <m:ctrlPr>
                                    <a:rPr lang="en-US" sz="2000" i="1">
                                      <a:latin typeface="Cambria Math"/>
                                    </a:rPr>
                                  </m:ctrlPr>
                                </m:sSubPr>
                                <m:e>
                                  <m:r>
                                    <a:rPr lang="en-US" sz="2000" i="1">
                                      <a:latin typeface="Cambria Math"/>
                                    </a:rPr>
                                    <m:t>𝑉</m:t>
                                  </m:r>
                                </m:e>
                                <m:sub>
                                  <m:r>
                                    <a:rPr lang="en-US" sz="2000" i="1">
                                      <a:latin typeface="Cambria Math"/>
                                    </a:rPr>
                                    <m:t>𝐵𝐺</m:t>
                                  </m:r>
                                </m:sub>
                              </m:sSub>
                            </m:e>
                          </m:mr>
                          <m:mr>
                            <m:e>
                              <m:sSub>
                                <m:sSubPr>
                                  <m:ctrlPr>
                                    <a:rPr lang="en-US" sz="2000" i="1">
                                      <a:latin typeface="Cambria Math"/>
                                    </a:rPr>
                                  </m:ctrlPr>
                                </m:sSubPr>
                                <m:e>
                                  <m:r>
                                    <a:rPr lang="en-US" sz="2000" i="1">
                                      <a:latin typeface="Cambria Math"/>
                                    </a:rPr>
                                    <m:t>𝑉</m:t>
                                  </m:r>
                                </m:e>
                                <m:sub>
                                  <m:r>
                                    <a:rPr lang="en-US" sz="2000" i="1">
                                      <a:latin typeface="Cambria Math"/>
                                    </a:rPr>
                                    <m:t>𝐶𝐺</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r>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𝑎𝑏</m:t>
                                  </m:r>
                                </m:sub>
                              </m:sSub>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𝑏𝑐</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smtClean="0"/>
                  <a:t>          	</a:t>
                </a:r>
                <a:r>
                  <a:rPr lang="en-US" sz="2000" dirty="0" smtClean="0">
                    <a:latin typeface="Times New Roman" pitchFamily="18" charset="0"/>
                    <a:cs typeface="Times New Roman" pitchFamily="18" charset="0"/>
                  </a:rPr>
                  <a:t>(147)</a:t>
                </a:r>
                <a:endParaRPr lang="en-US" sz="2000" dirty="0">
                  <a:latin typeface="Times New Roman" pitchFamily="18" charset="0"/>
                  <a:cs typeface="Times New Roman" pitchFamily="18" charset="0"/>
                </a:endParaRPr>
              </a:p>
              <a:p>
                <a:pPr marL="0" lvl="2"/>
                <a:r>
                  <a:rPr lang="en-US" sz="2400" dirty="0"/>
                  <a:t>		</a:t>
                </a:r>
                <a:endParaRPr lang="en-US" sz="2400" dirty="0" smtClean="0"/>
              </a:p>
              <a:p>
                <a:pPr marL="0" lvl="2"/>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𝐵𝑉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(148)</a:t>
                </a:r>
                <a:endParaRPr lang="en-US" sz="2000" dirty="0">
                  <a:latin typeface="Times New Roman" pitchFamily="18" charset="0"/>
                  <a:cs typeface="Times New Roman" pitchFamily="18" charset="0"/>
                </a:endParaRPr>
              </a:p>
              <a:p>
                <a:pPr marL="0" lvl="2"/>
                <a:endParaRPr lang="en-US" sz="2400" dirty="0"/>
              </a:p>
              <a:p>
                <a:pPr marL="342900" lvl="2" indent="-342900">
                  <a:buFont typeface="Arial" pitchFamily="34" charset="0"/>
                  <a:buChar char="•"/>
                </a:pPr>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33400" y="1719069"/>
                <a:ext cx="8153400" cy="4681731"/>
              </a:xfrm>
              <a:prstGeom prst="rect">
                <a:avLst/>
              </a:prstGeom>
              <a:blipFill rotWithShape="1">
                <a:blip r:embed="rId3"/>
                <a:stretch>
                  <a:fillRect l="-104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191</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3442557467"/>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81000" y="4054495"/>
                <a:ext cx="8229600" cy="1508105"/>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generalized reverse equation is given by:</a:t>
                </a:r>
              </a:p>
              <a:p>
                <a:pPr marL="0" lvl="2" algn="ctr"/>
                <a:endParaRPr lang="en-US" sz="2400" i="1" dirty="0" smtClean="0">
                  <a:latin typeface="Cambria Math"/>
                </a:endParaRPr>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t>		</a:t>
                </a:r>
                <a:r>
                  <a:rPr lang="en-US" sz="2000" dirty="0" smtClean="0">
                    <a:latin typeface="Times New Roman" pitchFamily="18" charset="0"/>
                    <a:cs typeface="Times New Roman" pitchFamily="18" charset="0"/>
                  </a:rPr>
                  <a:t>(150)</a:t>
                </a:r>
              </a:p>
              <a:p>
                <a:pPr marL="0" lvl="2" algn="ctr"/>
                <a:endParaRPr lang="en-US" sz="2400" dirty="0" smtClean="0"/>
              </a:p>
            </p:txBody>
          </p:sp>
        </mc:Choice>
        <mc:Fallback xmlns="">
          <p:sp>
            <p:nvSpPr>
              <p:cNvPr id="2" name="Rectangle 1"/>
              <p:cNvSpPr>
                <a:spLocks noRot="1" noChangeAspect="1" noMove="1" noResize="1" noEditPoints="1" noAdjustHandles="1" noChangeArrowheads="1" noChangeShapeType="1" noTextEdit="1"/>
              </p:cNvSpPr>
              <p:nvPr/>
            </p:nvSpPr>
            <p:spPr>
              <a:xfrm>
                <a:off x="381000" y="4054495"/>
                <a:ext cx="8229600" cy="1508105"/>
              </a:xfrm>
              <a:prstGeom prst="rect">
                <a:avLst/>
              </a:prstGeom>
              <a:blipFill rotWithShape="1">
                <a:blip r:embed="rId2"/>
                <a:stretch>
                  <a:fillRect l="-1037" t="-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381000" y="2084963"/>
                <a:ext cx="8382000" cy="1877437"/>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equivalent secondary line-to-neutral voltages are given by:</a:t>
                </a:r>
              </a:p>
              <a:p>
                <a:pPr marL="0" lvl="2"/>
                <a:endParaRPr lang="en-US" sz="2400" i="1" dirty="0">
                  <a:latin typeface="Times New Roman" pitchFamily="18" charset="0"/>
                  <a:cs typeface="Times New Roman" pitchFamily="18" charset="0"/>
                </a:endParaRPr>
              </a:p>
              <a:p>
                <a:pPr marL="0" lvl="2" algn="just"/>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𝐵𝑉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latin typeface="Times New Roman" pitchFamily="18" charset="0"/>
                    <a:cs typeface="Times New Roman" pitchFamily="18" charset="0"/>
                  </a:rPr>
                  <a:t>(149)</a:t>
                </a:r>
              </a:p>
              <a:p>
                <a:endParaRPr lang="en-US" sz="2400" dirty="0">
                  <a:latin typeface="Times New Roman" pitchFamily="18" charset="0"/>
                  <a:cs typeface="Times New Roman" pitchFamily="18" charset="0"/>
                </a:endParaRPr>
              </a:p>
              <a:p>
                <a:r>
                  <a:rPr lang="en-US" sz="2400" dirty="0"/>
                  <a:t>	</a:t>
                </a:r>
                <a:endParaRPr lang="en-US" sz="2400" b="1" dirty="0">
                  <a:solidFill>
                    <a:srgbClr val="FF0000"/>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381000" y="2084963"/>
                <a:ext cx="8382000" cy="1877437"/>
              </a:xfrm>
              <a:prstGeom prst="rect">
                <a:avLst/>
              </a:prstGeom>
              <a:blipFill rotWithShape="1">
                <a:blip r:embed="rId3"/>
                <a:stretch>
                  <a:fillRect l="-1018" t="-2597"/>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192</a:t>
            </a:fld>
            <a:endParaRPr lang="en-US"/>
          </a:p>
        </p:txBody>
      </p:sp>
      <p:sp>
        <p:nvSpPr>
          <p:cNvPr id="7" name="TextBox 6"/>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292742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04800" y="2385512"/>
                <a:ext cx="8229601" cy="3177088"/>
              </a:xfrm>
              <a:prstGeom prst="rect">
                <a:avLst/>
              </a:prstGeom>
            </p:spPr>
            <p:txBody>
              <a:bodyPr wrap="square">
                <a:spAutoFit/>
              </a:bodyPr>
              <a:lstStyle/>
              <a:p>
                <a:pPr marL="0" lvl="2"/>
                <a:r>
                  <a:rPr lang="en-US" sz="2400" dirty="0" smtClean="0">
                    <a:latin typeface="Times New Roman" pitchFamily="18" charset="0"/>
                    <a:cs typeface="Times New Roman" pitchFamily="18" charset="0"/>
                  </a:rPr>
                  <a:t>	where</a:t>
                </a:r>
              </a:p>
              <a:p>
                <a:pPr marL="0" lvl="2"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𝐵𝑉</m:t>
                        </m:r>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−2</m:t>
                              </m:r>
                            </m:e>
                            <m:e>
                              <m:r>
                                <a:rPr lang="en-US" sz="2000" i="1">
                                  <a:latin typeface="Cambria Math"/>
                                </a:rPr>
                                <m:t>0</m:t>
                              </m:r>
                            </m:e>
                          </m:mr>
                        </m:m>
                      </m:e>
                    </m:d>
                  </m:oMath>
                </a14:m>
                <a:r>
                  <a:rPr lang="en-US" sz="2000" dirty="0"/>
                  <a:t>	</a:t>
                </a:r>
                <a:r>
                  <a:rPr lang="en-US" sz="2000" dirty="0" smtClean="0"/>
                  <a:t>	</a:t>
                </a:r>
                <a:r>
                  <a:rPr lang="en-US" sz="2000" dirty="0" smtClean="0">
                    <a:latin typeface="Times New Roman" pitchFamily="18" charset="0"/>
                    <a:cs typeface="Times New Roman" pitchFamily="18" charset="0"/>
                  </a:rPr>
                  <a:t>(151)</a:t>
                </a:r>
              </a:p>
              <a:p>
                <a:pPr marL="0" lvl="2" algn="ctr"/>
                <a:endParaRPr lang="en-US" sz="2000" dirty="0" smtClean="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r>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r>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
                      </m:e>
                    </m:d>
                  </m:oMath>
                </a14:m>
                <a:r>
                  <a:rPr lang="en-US" sz="2000" dirty="0" smtClean="0">
                    <a:latin typeface="Times New Roman" pitchFamily="18" charset="0"/>
                    <a:cs typeface="Times New Roman" pitchFamily="18" charset="0"/>
                  </a:rPr>
                  <a:t>	(152)</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304800" y="2385512"/>
                <a:ext cx="8229601" cy="3177088"/>
              </a:xfrm>
              <a:prstGeom prst="rect">
                <a:avLst/>
              </a:prstGeom>
              <a:blipFill rotWithShape="1">
                <a:blip r:embed="rId2"/>
                <a:stretch>
                  <a:fillRect t="-153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193</a:t>
            </a:fld>
            <a:endParaRPr lang="en-US"/>
          </a:p>
        </p:txBody>
      </p:sp>
      <p:sp>
        <p:nvSpPr>
          <p:cNvPr id="6" name="TextBox 5"/>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2166925318"/>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545284" y="1752600"/>
            <a:ext cx="8229600" cy="4062651"/>
          </a:xfrm>
          <a:prstGeom prst="rect">
            <a:avLst/>
          </a:prstGeom>
          <a:noFill/>
        </p:spPr>
        <p:txBody>
          <a:bodyPr wrap="square" rtlCol="0">
            <a:spAutoFit/>
          </a:bodyPr>
          <a:lstStyle/>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equations derived </a:t>
            </a:r>
            <a:r>
              <a:rPr lang="en-US" sz="2400" dirty="0" smtClean="0">
                <a:latin typeface="Times New Roman" pitchFamily="18" charset="0"/>
                <a:cs typeface="Times New Roman" pitchFamily="18" charset="0"/>
              </a:rPr>
              <a:t>on the previous slide </a:t>
            </a:r>
            <a:r>
              <a:rPr lang="en-US" sz="2400" dirty="0">
                <a:latin typeface="Times New Roman" pitchFamily="18" charset="0"/>
                <a:cs typeface="Times New Roman" pitchFamily="18" charset="0"/>
              </a:rPr>
              <a:t>are for an open-wye-open delta connection on phases A and B on the </a:t>
            </a:r>
            <a:r>
              <a:rPr lang="en-US" sz="2400" dirty="0" smtClean="0">
                <a:latin typeface="Times New Roman" pitchFamily="18" charset="0"/>
                <a:cs typeface="Times New Roman" pitchFamily="18" charset="0"/>
              </a:rPr>
              <a:t>primary.</a:t>
            </a:r>
            <a:endParaRPr lang="en-US" sz="24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same methodology can be adopted to derive the equations when the transformers are on phases B and C or A and C on the </a:t>
            </a:r>
            <a:r>
              <a:rPr lang="en-US" sz="2400" dirty="0" smtClean="0">
                <a:latin typeface="Times New Roman" pitchFamily="18" charset="0"/>
                <a:cs typeface="Times New Roman" pitchFamily="18" charset="0"/>
              </a:rPr>
              <a:t>primary.</a:t>
            </a:r>
            <a:endParaRPr lang="en-US" sz="24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terms “leading” and “lagging” connection are also associated with the open wye-open delta connection.</a:t>
            </a:r>
          </a:p>
          <a:p>
            <a:pPr marL="342900" lvl="2" indent="-342900">
              <a:buFont typeface="Arial" pitchFamily="34" charset="0"/>
              <a:buChar char="•"/>
            </a:pP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194</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416089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1453699"/>
            <a:ext cx="8305800" cy="4524315"/>
          </a:xfrm>
          <a:prstGeom prst="rect">
            <a:avLst/>
          </a:prstGeom>
          <a:noFill/>
        </p:spPr>
        <p:txBody>
          <a:bodyPr wrap="square" rtlCol="0">
            <a:spAutoFit/>
          </a:bodyPr>
          <a:lstStyle/>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“lighting” transformer is connected across the leading of the two phases, it is known as “leading” connection. </a:t>
            </a:r>
          </a:p>
          <a:p>
            <a:pPr marL="800100" lvl="3" indent="-342900">
              <a:buFont typeface="Wingdings" pitchFamily="2" charset="2"/>
              <a:buChar char="Ø"/>
            </a:pPr>
            <a:r>
              <a:rPr lang="en-US" sz="2400" dirty="0" smtClean="0">
                <a:latin typeface="Times New Roman" pitchFamily="18" charset="0"/>
                <a:cs typeface="Times New Roman" pitchFamily="18" charset="0"/>
              </a:rPr>
              <a:t>For example when connected from phase A to ground, the connection would be known as a leading connection.</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a:t>
            </a:r>
            <a:r>
              <a:rPr lang="en-US" sz="2400" dirty="0">
                <a:latin typeface="Times New Roman" pitchFamily="18" charset="0"/>
                <a:cs typeface="Times New Roman" pitchFamily="18" charset="0"/>
              </a:rPr>
              <a:t>“lighting” transformer </a:t>
            </a:r>
            <a:r>
              <a:rPr lang="en-US" sz="2400" dirty="0" smtClean="0">
                <a:latin typeface="Times New Roman" pitchFamily="18" charset="0"/>
                <a:cs typeface="Times New Roman" pitchFamily="18" charset="0"/>
              </a:rPr>
              <a:t>is connected across the lagging of the two phases, it is known as a “lagging” connection. </a:t>
            </a:r>
          </a:p>
          <a:p>
            <a:pPr marL="800100" lvl="3" indent="-342900">
              <a:buFont typeface="Wingdings" pitchFamily="2" charset="2"/>
              <a:buChar char="Ø"/>
            </a:pPr>
            <a:r>
              <a:rPr lang="en-US" sz="2400" dirty="0" smtClean="0">
                <a:latin typeface="Times New Roman" pitchFamily="18" charset="0"/>
                <a:cs typeface="Times New Roman" pitchFamily="18" charset="0"/>
              </a:rPr>
              <a:t>For example, when the connection is from the ground to phase A, it is known as a lagging connection</a:t>
            </a:r>
            <a:endParaRPr lang="en-US" sz="24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195</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227780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b="1" u="sng"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196</a:t>
            </a:fld>
            <a:endParaRPr lang="en-US"/>
          </a:p>
        </p:txBody>
      </p:sp>
    </p:spTree>
    <p:extLst>
      <p:ext uri="{BB962C8B-B14F-4D97-AF65-F5344CB8AC3E}">
        <p14:creationId xmlns:p14="http://schemas.microsoft.com/office/powerpoint/2010/main" val="4118941967"/>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600200"/>
            <a:ext cx="8382000" cy="4985980"/>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Thevenin equivalent circuit referenced to the secondary terminals of the transformer must take into account the equivalent impedance between the primary terminals of the transformer and the feeder source. </a:t>
            </a:r>
          </a:p>
          <a:p>
            <a:pPr marL="342900" lvl="2" indent="-342900">
              <a:buFont typeface="Arial" pitchFamily="34" charset="0"/>
              <a:buChar char="•"/>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Figure 11.0 is a general circuit showing the feeder source down to the secondary bus.</a:t>
            </a:r>
          </a:p>
          <a:p>
            <a:pPr marL="0" lvl="2"/>
            <a:r>
              <a:rPr lang="en-US" sz="2000" dirty="0" smtClean="0"/>
              <a:t> </a:t>
            </a:r>
          </a:p>
          <a:p>
            <a:pPr marL="342900" lvl="2" indent="-342900">
              <a:buFont typeface="Arial" pitchFamily="34" charset="0"/>
              <a:buChar char="•"/>
            </a:pPr>
            <a:endParaRPr lang="en-US" sz="2000"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457200" lvl="3"/>
            <a:r>
              <a:rPr lang="en-US" sz="2000" dirty="0" smtClean="0">
                <a:latin typeface="Times New Roman" pitchFamily="18" charset="0"/>
                <a:cs typeface="Times New Roman" pitchFamily="18" charset="0"/>
              </a:rPr>
              <a:t>Figure 11.0</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1347" y="4114801"/>
            <a:ext cx="6879269" cy="1828800"/>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197</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3200" dirty="0" err="1" smtClean="0">
                <a:latin typeface="Times New Roman" pitchFamily="18" charset="0"/>
                <a:cs typeface="Times New Roman" pitchFamily="18" charset="0"/>
              </a:rPr>
              <a:t>Thevenin</a:t>
            </a:r>
            <a:r>
              <a:rPr lang="en-US" sz="3200" dirty="0" smtClean="0">
                <a:latin typeface="Times New Roman" pitchFamily="18" charset="0"/>
                <a:cs typeface="Times New Roman" pitchFamily="18" charset="0"/>
              </a:rPr>
              <a:t> </a:t>
            </a:r>
            <a:r>
              <a:rPr lang="en-US" sz="3200" dirty="0">
                <a:latin typeface="Times New Roman" pitchFamily="18" charset="0"/>
                <a:cs typeface="Times New Roman" pitchFamily="18" charset="0"/>
              </a:rPr>
              <a:t>Equivalent Circuit</a:t>
            </a:r>
          </a:p>
        </p:txBody>
      </p:sp>
    </p:spTree>
    <p:extLst>
      <p:ext uri="{BB962C8B-B14F-4D97-AF65-F5344CB8AC3E}">
        <p14:creationId xmlns:p14="http://schemas.microsoft.com/office/powerpoint/2010/main" val="96599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199" y="1676400"/>
            <a:ext cx="8229601" cy="1200329"/>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Thevenin equivalent is obtained by “referring” the source voltage and the source impedance to the secondary side of the transformer. </a:t>
            </a:r>
          </a:p>
        </p:txBody>
      </p:sp>
      <p:sp>
        <p:nvSpPr>
          <p:cNvPr id="5" name="Rectangle 4"/>
          <p:cNvSpPr/>
          <p:nvPr/>
        </p:nvSpPr>
        <p:spPr>
          <a:xfrm>
            <a:off x="457199" y="2819400"/>
            <a:ext cx="8229601" cy="3939540"/>
          </a:xfrm>
          <a:prstGeom prst="rect">
            <a:avLst/>
          </a:prstGeom>
        </p:spPr>
        <p:txBody>
          <a:bodyPr wrap="square">
            <a:spAutoFit/>
          </a:bodyPr>
          <a:lstStyle/>
          <a:p>
            <a:pPr marL="342900" lvl="2" indent="-342900">
              <a:buFont typeface="Arial" pitchFamily="34" charset="0"/>
              <a:buChar char="•"/>
            </a:pPr>
            <a:endParaRPr lang="en-US" sz="1200" dirty="0"/>
          </a:p>
          <a:p>
            <a:pPr marL="342900" lvl="2" indent="-342900">
              <a:buFont typeface="Wingdings" pitchFamily="2" charset="2"/>
              <a:buChar char="Ø"/>
            </a:pPr>
            <a:r>
              <a:rPr lang="en-US" sz="2400" dirty="0">
                <a:latin typeface="Times New Roman" pitchFamily="18" charset="0"/>
                <a:cs typeface="Times New Roman" pitchFamily="18" charset="0"/>
              </a:rPr>
              <a:t>The desired Thevenin equivalent circuit at the transformer secondary node is shown in Figure </a:t>
            </a:r>
            <a:r>
              <a:rPr lang="en-US" sz="2400" dirty="0" smtClean="0">
                <a:latin typeface="Times New Roman" pitchFamily="18" charset="0"/>
                <a:cs typeface="Times New Roman" pitchFamily="18" charset="0"/>
              </a:rPr>
              <a:t>12.0.</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0" lvl="2"/>
            <a:r>
              <a:rPr lang="en-US" sz="2000" dirty="0" smtClean="0">
                <a:latin typeface="Times New Roman" pitchFamily="18" charset="0"/>
                <a:cs typeface="Times New Roman" pitchFamily="18" charset="0"/>
              </a:rPr>
              <a:t>Figure 12.0</a:t>
            </a:r>
            <a:endParaRPr lang="en-US" sz="2000" dirty="0">
              <a:latin typeface="Times New Roman" pitchFamily="18" charset="0"/>
              <a:cs typeface="Times New Roman" pitchFamily="18" charset="0"/>
            </a:endParaRPr>
          </a:p>
          <a:p>
            <a:pPr marL="0" lvl="2"/>
            <a:r>
              <a:rPr lang="en-US" b="1" dirty="0"/>
              <a:t>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4038600"/>
            <a:ext cx="4876799" cy="2019127"/>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198</a:t>
            </a:fld>
            <a:endParaRPr lang="en-US"/>
          </a:p>
        </p:txBody>
      </p:sp>
      <p:sp>
        <p:nvSpPr>
          <p:cNvPr id="9" name="TextBox 8"/>
          <p:cNvSpPr txBox="1"/>
          <p:nvPr/>
        </p:nvSpPr>
        <p:spPr>
          <a:xfrm>
            <a:off x="0"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3200" dirty="0" err="1" smtClean="0">
                <a:latin typeface="Times New Roman" pitchFamily="18" charset="0"/>
                <a:cs typeface="Times New Roman" pitchFamily="18" charset="0"/>
              </a:rPr>
              <a:t>Thevenin</a:t>
            </a:r>
            <a:r>
              <a:rPr lang="en-US" sz="3200" dirty="0" smtClean="0">
                <a:latin typeface="Times New Roman" pitchFamily="18" charset="0"/>
                <a:cs typeface="Times New Roman" pitchFamily="18" charset="0"/>
              </a:rPr>
              <a:t> </a:t>
            </a:r>
            <a:r>
              <a:rPr lang="en-US" sz="3200" dirty="0">
                <a:latin typeface="Times New Roman" pitchFamily="18" charset="0"/>
                <a:cs typeface="Times New Roman" pitchFamily="18" charset="0"/>
              </a:rPr>
              <a:t>Equivalent Circuit</a:t>
            </a:r>
          </a:p>
        </p:txBody>
      </p:sp>
    </p:spTree>
    <p:extLst>
      <p:ext uri="{BB962C8B-B14F-4D97-AF65-F5344CB8AC3E}">
        <p14:creationId xmlns:p14="http://schemas.microsoft.com/office/powerpoint/2010/main" val="29874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784152"/>
                <a:ext cx="8305800" cy="4616648"/>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In Figure 11.0, the primary transformer equivalent line-to-neutral voltages as a function of the source voltage and the equivalent high side impedance is given by:</a:t>
                </a:r>
              </a:p>
              <a:p>
                <a:pPr marL="0" lvl="2" algn="ctr"/>
                <a:endParaRPr lang="en-US" sz="2400" i="1" dirty="0" smtClean="0">
                  <a:latin typeface="Cambria Math"/>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𝑍𝑠𝑦𝑠</m:t>
                            </m:r>
                          </m:e>
                          <m:sub>
                            <m:r>
                              <a:rPr lang="en-US" sz="2000" i="1">
                                <a:latin typeface="Cambria Math"/>
                              </a:rPr>
                              <m:t>𝐴𝐵𝐶</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latin typeface="Times New Roman" pitchFamily="18" charset="0"/>
                    <a:cs typeface="Times New Roman" pitchFamily="18" charset="0"/>
                  </a:rPr>
                  <a:t>		(153)</a:t>
                </a:r>
              </a:p>
              <a:p>
                <a:pPr marL="0" lvl="2" algn="just"/>
                <a:r>
                  <a:rPr lang="en-US" sz="2000" dirty="0" smtClean="0">
                    <a:latin typeface="Times New Roman" pitchFamily="18" charset="0"/>
                    <a:cs typeface="Times New Roman" pitchFamily="18" charset="0"/>
                  </a:rPr>
                  <a:t>	</a:t>
                </a:r>
              </a:p>
              <a:p>
                <a:pPr marL="0" lvl="2"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But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a:t>
                </a:r>
                <a:endParaRPr lang="en-US" sz="2000" dirty="0">
                  <a:latin typeface="Times New Roman" pitchFamily="18" charset="0"/>
                  <a:cs typeface="Times New Roman" pitchFamily="18" charset="0"/>
                </a:endParaRPr>
              </a:p>
              <a:p>
                <a:pPr marL="0" lvl="2"/>
                <a:r>
                  <a:rPr lang="en-US" sz="2400" dirty="0" smtClean="0">
                    <a:latin typeface="Times New Roman" pitchFamily="18" charset="0"/>
                    <a:cs typeface="Times New Roman" pitchFamily="18" charset="0"/>
                  </a:rPr>
                  <a:t> </a:t>
                </a:r>
              </a:p>
              <a:p>
                <a:pPr marL="0" lvl="2"/>
                <a:r>
                  <a:rPr lang="en-US" sz="2400" dirty="0" smtClean="0">
                    <a:latin typeface="Times New Roman" pitchFamily="18" charset="0"/>
                    <a:cs typeface="Times New Roman" pitchFamily="18" charset="0"/>
                  </a:rPr>
                  <a:t>Therefore,</a:t>
                </a:r>
              </a:p>
              <a:p>
                <a:pPr marL="0" lvl="2"/>
                <a:r>
                  <a:rPr lang="en-US" sz="2400" dirty="0" smtClean="0">
                    <a:latin typeface="Times New Roman" pitchFamily="18" charset="0"/>
                    <a:cs typeface="Times New Roman" pitchFamily="18" charset="0"/>
                  </a:rPr>
                  <a:t> </a:t>
                </a:r>
              </a:p>
              <a:p>
                <a:pPr marL="0" lvl="2"/>
                <a:r>
                  <a:rPr lang="en-US" sz="24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𝑍𝑠𝑦𝑠</m:t>
                            </m:r>
                          </m:e>
                          <m:sub>
                            <m:r>
                              <a:rPr lang="en-US" sz="2000" i="1">
                                <a:latin typeface="Cambria Math"/>
                              </a:rPr>
                              <m:t>𝐴𝐵𝐶</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(154)</a:t>
                </a:r>
                <a:endParaRPr lang="en-US" sz="20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200" y="1784152"/>
                <a:ext cx="8305800" cy="4616648"/>
              </a:xfrm>
              <a:prstGeom prst="rect">
                <a:avLst/>
              </a:prstGeom>
              <a:blipFill rotWithShape="1">
                <a:blip r:embed="rId3"/>
                <a:stretch>
                  <a:fillRect l="-1101" t="-105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199</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3200" dirty="0" err="1" smtClean="0">
                <a:latin typeface="Times New Roman" pitchFamily="18" charset="0"/>
                <a:cs typeface="Times New Roman" pitchFamily="18" charset="0"/>
              </a:rPr>
              <a:t>Thevenin</a:t>
            </a:r>
            <a:r>
              <a:rPr lang="en-US" sz="3200" dirty="0" smtClean="0">
                <a:latin typeface="Times New Roman" pitchFamily="18" charset="0"/>
                <a:cs typeface="Times New Roman" pitchFamily="18" charset="0"/>
              </a:rPr>
              <a:t> </a:t>
            </a:r>
            <a:r>
              <a:rPr lang="en-US" sz="3200" dirty="0">
                <a:latin typeface="Times New Roman" pitchFamily="18" charset="0"/>
                <a:cs typeface="Times New Roman" pitchFamily="18" charset="0"/>
              </a:rPr>
              <a:t>Equivalent Circuit</a:t>
            </a:r>
          </a:p>
        </p:txBody>
      </p:sp>
    </p:spTree>
    <p:extLst>
      <p:ext uri="{BB962C8B-B14F-4D97-AF65-F5344CB8AC3E}">
        <p14:creationId xmlns:p14="http://schemas.microsoft.com/office/powerpoint/2010/main" val="3234957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2 Overview</a:t>
            </a:r>
            <a:endParaRPr lang="en-US" dirty="0"/>
          </a:p>
        </p:txBody>
      </p:sp>
      <p:sp>
        <p:nvSpPr>
          <p:cNvPr id="5" name="Content Placeholder 4"/>
          <p:cNvSpPr>
            <a:spLocks noGrp="1"/>
          </p:cNvSpPr>
          <p:nvPr>
            <p:ph idx="1"/>
          </p:nvPr>
        </p:nvSpPr>
        <p:spPr/>
        <p:txBody>
          <a:bodyPr/>
          <a:lstStyle/>
          <a:p>
            <a:r>
              <a:rPr lang="en-US" dirty="0" smtClean="0"/>
              <a:t>Part 1: </a:t>
            </a:r>
            <a:r>
              <a:rPr lang="en-US" dirty="0"/>
              <a:t>Overhead Lines </a:t>
            </a:r>
          </a:p>
          <a:p>
            <a:endParaRPr lang="en-US" dirty="0" smtClean="0"/>
          </a:p>
          <a:p>
            <a:r>
              <a:rPr lang="en-US" dirty="0" smtClean="0"/>
              <a:t>Part 2: </a:t>
            </a:r>
            <a:r>
              <a:rPr lang="en-US" dirty="0"/>
              <a:t>Underground lines</a:t>
            </a:r>
          </a:p>
          <a:p>
            <a:endParaRPr lang="en-US" dirty="0" smtClean="0"/>
          </a:p>
          <a:p>
            <a:r>
              <a:rPr lang="en-US" dirty="0" smtClean="0"/>
              <a:t>Part 3: Three Phase Transformer Models</a:t>
            </a:r>
          </a:p>
          <a:p>
            <a:endParaRPr lang="en-US" dirty="0" smtClean="0"/>
          </a:p>
          <a:p>
            <a:r>
              <a:rPr lang="en-US" dirty="0" smtClean="0"/>
              <a:t>Part 4: Center –Tapped Transformers and </a:t>
            </a:r>
            <a:r>
              <a:rPr lang="en-US" dirty="0" err="1" smtClean="0"/>
              <a:t>Secondaries</a:t>
            </a:r>
            <a:endParaRPr lang="en-US" dirty="0" smtClean="0"/>
          </a:p>
          <a:p>
            <a:endParaRPr lang="en-US" dirty="0" smtClean="0"/>
          </a:p>
          <a:p>
            <a:r>
              <a:rPr lang="en-US" dirty="0"/>
              <a:t>Part </a:t>
            </a:r>
            <a:r>
              <a:rPr lang="en-US" dirty="0" smtClean="0"/>
              <a:t>5: </a:t>
            </a:r>
            <a:r>
              <a:rPr lang="en-US" dirty="0"/>
              <a:t>IEEE </a:t>
            </a:r>
            <a:r>
              <a:rPr lang="en-US" dirty="0" smtClean="0"/>
              <a:t>Test Systems</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30272253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676400"/>
            <a:ext cx="4495800" cy="2369880"/>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Carson made use of conductor images; that is, every conductor at a given distance above ground has an image conductor at the same distance below-ground. </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5400" y="1447800"/>
            <a:ext cx="3048000" cy="3029459"/>
          </a:xfrm>
          <a:prstGeom prst="rect">
            <a:avLst/>
          </a:prstGeom>
        </p:spPr>
      </p:pic>
      <p:grpSp>
        <p:nvGrpSpPr>
          <p:cNvPr id="12" name="Group 11"/>
          <p:cNvGrpSpPr/>
          <p:nvPr/>
        </p:nvGrpSpPr>
        <p:grpSpPr>
          <a:xfrm>
            <a:off x="304800" y="4572000"/>
            <a:ext cx="8458200" cy="2209800"/>
            <a:chOff x="304800" y="4800600"/>
            <a:chExt cx="8458200" cy="2209800"/>
          </a:xfrm>
        </p:grpSpPr>
        <mc:AlternateContent xmlns:mc="http://schemas.openxmlformats.org/markup-compatibility/2006" xmlns:a14="http://schemas.microsoft.com/office/drawing/2010/main">
          <mc:Choice Requires="a14">
            <p:sp>
              <p:nvSpPr>
                <p:cNvPr id="8" name="TextBox 7"/>
                <p:cNvSpPr txBox="1"/>
                <p:nvPr/>
              </p:nvSpPr>
              <p:spPr>
                <a:xfrm>
                  <a:off x="685800" y="5192466"/>
                  <a:ext cx="8077200" cy="1817934"/>
                </a:xfrm>
                <a:prstGeom prst="rect">
                  <a:avLst/>
                </a:prstGeom>
                <a:noFill/>
              </p:spPr>
              <p:txBody>
                <a:bodyPr wrap="square" rtlCol="0">
                  <a:spAutoFit/>
                </a:bodyPr>
                <a:lstStyle/>
                <a:p>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 </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𝑃</m:t>
                          </m:r>
                        </m:e>
                        <m:sub>
                          <m:r>
                            <a:rPr lang="en-US" sz="2000" i="1">
                              <a:latin typeface="Cambria Math"/>
                            </a:rPr>
                            <m:t>𝑖𝑖</m:t>
                          </m:r>
                        </m:sub>
                      </m:sSub>
                      <m:r>
                        <a:rPr lang="en-US" sz="2000" i="1">
                          <a:latin typeface="Cambria Math"/>
                        </a:rPr>
                        <m:t>𝐺</m:t>
                      </m:r>
                      <m:r>
                        <a:rPr lang="en-US" sz="2000" i="1">
                          <a:latin typeface="Cambria Math"/>
                        </a:rPr>
                        <m:t>+</m:t>
                      </m:r>
                      <m:r>
                        <a:rPr lang="en-US" sz="2000" i="1">
                          <a:latin typeface="Cambria Math"/>
                        </a:rPr>
                        <m:t>𝑗</m:t>
                      </m:r>
                      <m:d>
                        <m:dPr>
                          <m:ctrlPr>
                            <a:rPr lang="en-US" sz="2000" i="1">
                              <a:latin typeface="Cambria Math"/>
                            </a:rPr>
                          </m:ctrlPr>
                        </m:dPr>
                        <m:e>
                          <m:sSub>
                            <m:sSubPr>
                              <m:ctrlPr>
                                <a:rPr lang="en-US" sz="2000" i="1">
                                  <a:latin typeface="Cambria Math"/>
                                </a:rPr>
                              </m:ctrlPr>
                            </m:sSubPr>
                            <m:e>
                              <m:r>
                                <a:rPr lang="en-US" sz="2000" i="1">
                                  <a:latin typeface="Cambria Math"/>
                                </a:rPr>
                                <m:t>𝑋</m:t>
                              </m:r>
                            </m:e>
                            <m:sub>
                              <m:r>
                                <a:rPr lang="en-US" sz="2000" i="1">
                                  <a:latin typeface="Cambria Math"/>
                                </a:rPr>
                                <m:t>𝑖</m:t>
                              </m:r>
                            </m:sub>
                          </m:sSub>
                          <m:r>
                            <a:rPr lang="en-US" sz="2000" i="1">
                              <a:latin typeface="Cambria Math"/>
                            </a:rPr>
                            <m:t>+2</m:t>
                          </m:r>
                          <m:r>
                            <a:rPr lang="en-US" sz="2000" i="1">
                              <a:latin typeface="Cambria Math"/>
                            </a:rPr>
                            <m:t>𝜔</m:t>
                          </m:r>
                          <m:r>
                            <a:rPr lang="en-US" sz="2000" i="1">
                              <a:latin typeface="Cambria Math"/>
                            </a:rPr>
                            <m:t>𝐺</m:t>
                          </m:r>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den>
                              </m:f>
                            </m:e>
                          </m:func>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𝑄</m:t>
                              </m:r>
                            </m:e>
                            <m:sub>
                              <m:r>
                                <a:rPr lang="en-US" sz="2000" i="1">
                                  <a:latin typeface="Cambria Math"/>
                                </a:rPr>
                                <m:t>𝑖𝑖</m:t>
                              </m:r>
                            </m:sub>
                          </m:sSub>
                          <m:r>
                            <a:rPr lang="en-US" sz="2000" i="1">
                              <a:latin typeface="Cambria Math"/>
                            </a:rPr>
                            <m:t>𝐺</m:t>
                          </m:r>
                          <m:r>
                            <a:rPr lang="en-US" sz="2000" i="1">
                              <a:latin typeface="Cambria Math"/>
                            </a:rPr>
                            <m:t> </m:t>
                          </m:r>
                        </m:e>
                      </m:d>
                    </m:oMath>
                  </a14:m>
                  <a:r>
                    <a:rPr lang="en-US" sz="2000" dirty="0" smtClean="0"/>
                    <a:t> </a:t>
                  </a:r>
                  <a:r>
                    <a:rPr lang="en-US" sz="2000" dirty="0" smtClean="0">
                      <a:latin typeface="Times New Roman" pitchFamily="18" charset="0"/>
                      <a:cs typeface="Times New Roman" pitchFamily="18" charset="0"/>
                    </a:rPr>
                    <a:t>Ω/mile		(15)</a:t>
                  </a:r>
                  <a:endParaRPr lang="en-US" sz="2000" dirty="0">
                    <a:latin typeface="Times New Roman" pitchFamily="18" charset="0"/>
                    <a:cs typeface="Times New Roman" pitchFamily="18" charset="0"/>
                  </a:endParaRPr>
                </a:p>
                <a:p>
                  <a:endParaRPr lang="en-US" sz="2000" dirty="0"/>
                </a:p>
                <a:p>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 </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𝑃</m:t>
                          </m:r>
                        </m:e>
                        <m:sub>
                          <m:r>
                            <a:rPr lang="en-US" sz="2000" i="1">
                              <a:latin typeface="Cambria Math"/>
                            </a:rPr>
                            <m:t>𝑖𝑗</m:t>
                          </m:r>
                        </m:sub>
                      </m:sSub>
                      <m:r>
                        <a:rPr lang="en-US" sz="2000" i="1">
                          <a:latin typeface="Cambria Math"/>
                        </a:rPr>
                        <m:t>𝐺</m:t>
                      </m:r>
                      <m:r>
                        <a:rPr lang="en-US" sz="2000" i="1">
                          <a:latin typeface="Cambria Math"/>
                        </a:rPr>
                        <m:t>+</m:t>
                      </m:r>
                      <m:r>
                        <a:rPr lang="en-US" sz="2000" i="1">
                          <a:latin typeface="Cambria Math"/>
                        </a:rPr>
                        <m:t>𝑗</m:t>
                      </m:r>
                      <m:d>
                        <m:dPr>
                          <m:ctrlPr>
                            <a:rPr lang="en-US" sz="2000" i="1">
                              <a:latin typeface="Cambria Math"/>
                            </a:rPr>
                          </m:ctrlPr>
                        </m:dPr>
                        <m:e>
                          <m:r>
                            <a:rPr lang="en-US" sz="2000" i="1">
                              <a:latin typeface="Cambria Math"/>
                            </a:rPr>
                            <m:t>2</m:t>
                          </m:r>
                          <m:r>
                            <a:rPr lang="en-US" sz="2000" i="1">
                              <a:latin typeface="Cambria Math"/>
                            </a:rPr>
                            <m:t>𝜔</m:t>
                          </m:r>
                          <m:r>
                            <a:rPr lang="en-US" sz="2000" i="1">
                              <a:latin typeface="Cambria Math"/>
                            </a:rPr>
                            <m:t>𝐺</m:t>
                          </m:r>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𝑄</m:t>
                              </m:r>
                            </m:e>
                            <m:sub>
                              <m:r>
                                <a:rPr lang="en-US" sz="2000" i="1">
                                  <a:latin typeface="Cambria Math"/>
                                </a:rPr>
                                <m:t>𝑖𝑗</m:t>
                              </m:r>
                            </m:sub>
                          </m:sSub>
                          <m:r>
                            <a:rPr lang="en-US" sz="2000" i="1">
                              <a:latin typeface="Cambria Math"/>
                            </a:rPr>
                            <m:t>𝐺</m:t>
                          </m:r>
                          <m:r>
                            <a:rPr lang="en-US" sz="2000" i="1">
                              <a:latin typeface="Cambria Math"/>
                            </a:rPr>
                            <m:t> </m:t>
                          </m:r>
                        </m:e>
                      </m:d>
                    </m:oMath>
                  </a14:m>
                  <a:r>
                    <a:rPr lang="en-US" sz="2000" dirty="0" smtClean="0"/>
                    <a:t>  </a:t>
                  </a:r>
                  <a:r>
                    <a:rPr lang="en-US" sz="2000" dirty="0" smtClean="0">
                      <a:latin typeface="Times New Roman" pitchFamily="18" charset="0"/>
                      <a:cs typeface="Times New Roman" pitchFamily="18" charset="0"/>
                    </a:rPr>
                    <a:t>Ω/mile		(16)</a:t>
                  </a:r>
                  <a:endParaRPr lang="en-US" sz="2000" dirty="0">
                    <a:latin typeface="Times New Roman" pitchFamily="18" charset="0"/>
                    <a:cs typeface="Times New Roman" pitchFamily="18" charset="0"/>
                  </a:endParaRPr>
                </a:p>
                <a:p>
                  <a:endParaRPr lang="en-US" sz="2000" dirty="0"/>
                </a:p>
              </p:txBody>
            </p:sp>
          </mc:Choice>
          <mc:Fallback xmlns="">
            <p:sp>
              <p:nvSpPr>
                <p:cNvPr id="8" name="TextBox 7"/>
                <p:cNvSpPr txBox="1">
                  <a:spLocks noRot="1" noChangeAspect="1" noMove="1" noResize="1" noEditPoints="1" noAdjustHandles="1" noChangeArrowheads="1" noChangeShapeType="1" noTextEdit="1"/>
                </p:cNvSpPr>
                <p:nvPr/>
              </p:nvSpPr>
              <p:spPr>
                <a:xfrm>
                  <a:off x="685800" y="5192466"/>
                  <a:ext cx="8077200" cy="1817934"/>
                </a:xfrm>
                <a:prstGeom prst="rect">
                  <a:avLst/>
                </a:prstGeom>
                <a:blipFill rotWithShape="1">
                  <a:blip r:embed="rId4"/>
                  <a:stretch>
                    <a:fillRect/>
                  </a:stretch>
                </a:blipFill>
              </p:spPr>
              <p:txBody>
                <a:bodyPr/>
                <a:lstStyle/>
                <a:p>
                  <a:r>
                    <a:rPr lang="en-US">
                      <a:noFill/>
                    </a:rPr>
                    <a:t> </a:t>
                  </a:r>
                </a:p>
              </p:txBody>
            </p:sp>
          </mc:Fallback>
        </mc:AlternateContent>
        <p:sp>
          <p:nvSpPr>
            <p:cNvPr id="9" name="TextBox 8"/>
            <p:cNvSpPr txBox="1"/>
            <p:nvPr/>
          </p:nvSpPr>
          <p:spPr>
            <a:xfrm>
              <a:off x="304800" y="4800600"/>
              <a:ext cx="25908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Self Impedance:</a:t>
              </a:r>
            </a:p>
          </p:txBody>
        </p:sp>
        <p:sp>
          <p:nvSpPr>
            <p:cNvPr id="10" name="TextBox 9"/>
            <p:cNvSpPr txBox="1"/>
            <p:nvPr/>
          </p:nvSpPr>
          <p:spPr>
            <a:xfrm>
              <a:off x="304800" y="5786735"/>
              <a:ext cx="25908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Mutual Impedance:</a:t>
              </a:r>
            </a:p>
          </p:txBody>
        </p:sp>
      </p:grpSp>
      <p:sp>
        <p:nvSpPr>
          <p:cNvPr id="4" name="TextBox 3"/>
          <p:cNvSpPr txBox="1"/>
          <p:nvPr/>
        </p:nvSpPr>
        <p:spPr>
          <a:xfrm>
            <a:off x="7086600" y="4186535"/>
            <a:ext cx="1524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4.0</a:t>
            </a:r>
            <a:endParaRPr lang="en-US" sz="2000" dirty="0">
              <a:latin typeface="Times New Roman" pitchFamily="18" charset="0"/>
              <a:cs typeface="Times New Roman" pitchFamily="18"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20</a:t>
            </a:fld>
            <a:endParaRPr lang="en-US"/>
          </a:p>
        </p:txBody>
      </p:sp>
      <p:sp>
        <p:nvSpPr>
          <p:cNvPr id="11" name="TextBox 10"/>
          <p:cNvSpPr txBox="1"/>
          <p:nvPr/>
        </p:nvSpPr>
        <p:spPr>
          <a:xfrm>
            <a:off x="0" y="294382"/>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a:latin typeface="Times New Roman" pitchFamily="18" charset="0"/>
                <a:cs typeface="Times New Roman" pitchFamily="18" charset="0"/>
              </a:rPr>
              <a:t>Carson’s Equations</a:t>
            </a:r>
          </a:p>
        </p:txBody>
      </p:sp>
    </p:spTree>
    <p:extLst>
      <p:ext uri="{BB962C8B-B14F-4D97-AF65-F5344CB8AC3E}">
        <p14:creationId xmlns:p14="http://schemas.microsoft.com/office/powerpoint/2010/main" val="2380703522"/>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835527"/>
                <a:ext cx="8458200" cy="403187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general reverse equation gives the secondary line-to-neutral voltages as a function of the primary line-to-neutral voltages:</a:t>
                </a:r>
              </a:p>
              <a:p>
                <a:pPr marL="342900" lvl="2" indent="-342900">
                  <a:buFont typeface="Arial" pitchFamily="34" charset="0"/>
                  <a:buChar char="•"/>
                </a:pPr>
                <a:endParaRPr lang="en-US" sz="2400" dirty="0">
                  <a:latin typeface="Times New Roman" pitchFamily="18" charset="0"/>
                  <a:cs typeface="Times New Roman" pitchFamily="18" charset="0"/>
                </a:endParaRPr>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(155)</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400" dirty="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154)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155).</a:t>
                </a:r>
                <a:endParaRPr lang="en-US" sz="2400" dirty="0">
                  <a:latin typeface="Times New Roman" pitchFamily="18" charset="0"/>
                  <a:cs typeface="Times New Roman" pitchFamily="18" charset="0"/>
                </a:endParaRPr>
              </a:p>
              <a:p>
                <a:pPr marL="800100" lvl="3" indent="-342900">
                  <a:buFont typeface="Arial" pitchFamily="34" charset="0"/>
                  <a:buChar char="•"/>
                </a:pPr>
                <a:endParaRPr lang="en-US" sz="2400" dirty="0">
                  <a:latin typeface="Times New Roman" pitchFamily="18" charset="0"/>
                  <a:cs typeface="Times New Roman" pitchFamily="18" charset="0"/>
                </a:endParaRPr>
              </a:p>
              <a:p>
                <a:pPr algn="just"/>
                <a14:m>
                  <m:oMath xmlns:m="http://schemas.openxmlformats.org/officeDocument/2006/math">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𝑉𝐿𝑁</m:t>
                            </m:r>
                          </m:e>
                          <m:sub>
                            <m:r>
                              <a:rPr lang="en-US" sz="2000">
                                <a:latin typeface="Cambria Math"/>
                                <a:cs typeface="Times New Roman" pitchFamily="18" charset="0"/>
                              </a:rPr>
                              <m:t>𝑎𝑏𝑐</m:t>
                            </m:r>
                          </m:sub>
                        </m:sSub>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𝐴</m:t>
                            </m:r>
                          </m:e>
                          <m:sub>
                            <m:r>
                              <a:rPr lang="en-US" sz="2000">
                                <a:latin typeface="Cambria Math"/>
                                <a:cs typeface="Times New Roman" pitchFamily="18" charset="0"/>
                              </a:rPr>
                              <m:t>𝑡</m:t>
                            </m:r>
                          </m:sub>
                        </m:sSub>
                      </m:e>
                    </m:d>
                    <m:d>
                      <m:dPr>
                        <m:begChr m:val="{"/>
                        <m:endChr m:val="}"/>
                        <m:ctrlPr>
                          <a:rPr lang="en-US" sz="2000" i="1">
                            <a:latin typeface="Cambria Math"/>
                            <a:cs typeface="Times New Roman" pitchFamily="18" charset="0"/>
                          </a:rPr>
                        </m:ctrlPr>
                      </m:dPr>
                      <m:e>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𝐸𝐿𝑁</m:t>
                                </m:r>
                              </m:e>
                              <m:sub>
                                <m:r>
                                  <a:rPr lang="en-US" sz="2000">
                                    <a:latin typeface="Cambria Math"/>
                                    <a:cs typeface="Times New Roman" pitchFamily="18" charset="0"/>
                                  </a:rPr>
                                  <m:t>𝐴𝐵𝐶</m:t>
                                </m:r>
                              </m:sub>
                            </m:sSub>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𝑍𝑠𝑦𝑠</m:t>
                                </m:r>
                              </m:e>
                              <m:sub>
                                <m:r>
                                  <a:rPr lang="en-US" sz="2000">
                                    <a:latin typeface="Cambria Math"/>
                                    <a:cs typeface="Times New Roman" pitchFamily="18" charset="0"/>
                                  </a:rPr>
                                  <m:t>𝐴𝐵𝐶</m:t>
                                </m:r>
                              </m:sub>
                            </m:sSub>
                          </m:e>
                        </m:d>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𝑑</m:t>
                                </m:r>
                              </m:e>
                              <m:sub>
                                <m:r>
                                  <a:rPr lang="en-US" sz="2000">
                                    <a:latin typeface="Cambria Math"/>
                                    <a:cs typeface="Times New Roman" pitchFamily="18" charset="0"/>
                                  </a:rPr>
                                  <m:t>𝑡</m:t>
                                </m:r>
                              </m:sub>
                            </m:sSub>
                          </m:e>
                        </m:d>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𝑎𝑏𝑐</m:t>
                                </m:r>
                              </m:sub>
                            </m:sSub>
                          </m:e>
                        </m:d>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𝐵</m:t>
                            </m:r>
                          </m:e>
                          <m:sub>
                            <m:r>
                              <a:rPr lang="en-US" sz="2000">
                                <a:latin typeface="Cambria Math"/>
                                <a:cs typeface="Times New Roman" pitchFamily="18" charset="0"/>
                              </a:rPr>
                              <m:t>𝑡</m:t>
                            </m:r>
                          </m:sub>
                        </m:sSub>
                      </m:e>
                    </m:d>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𝑎𝑏𝑐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156)</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400" dirty="0" smtClean="0"/>
              </a:p>
              <a:p>
                <a:pPr marL="800100" lvl="3" indent="-342900">
                  <a:buFont typeface="Arial" pitchFamily="34" charset="0"/>
                  <a:buChar char="•"/>
                </a:pPr>
                <a:endParaRPr lang="en-US" sz="24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81000" y="1835527"/>
                <a:ext cx="8458200" cy="4031873"/>
              </a:xfrm>
              <a:prstGeom prst="rect">
                <a:avLst/>
              </a:prstGeom>
              <a:blipFill rotWithShape="1">
                <a:blip r:embed="rId3"/>
                <a:stretch>
                  <a:fillRect l="-1009" t="-1208" r="-649"/>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200</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3200" dirty="0" err="1" smtClean="0">
                <a:latin typeface="Times New Roman" pitchFamily="18" charset="0"/>
                <a:cs typeface="Times New Roman" pitchFamily="18" charset="0"/>
              </a:rPr>
              <a:t>Thevenin</a:t>
            </a:r>
            <a:r>
              <a:rPr lang="en-US" sz="3200" dirty="0" smtClean="0">
                <a:latin typeface="Times New Roman" pitchFamily="18" charset="0"/>
                <a:cs typeface="Times New Roman" pitchFamily="18" charset="0"/>
              </a:rPr>
              <a:t> </a:t>
            </a:r>
            <a:r>
              <a:rPr lang="en-US" sz="3200" dirty="0">
                <a:latin typeface="Times New Roman" pitchFamily="18" charset="0"/>
                <a:cs typeface="Times New Roman" pitchFamily="18" charset="0"/>
              </a:rPr>
              <a:t>Equivalent Circuit</a:t>
            </a:r>
          </a:p>
        </p:txBody>
      </p:sp>
    </p:spTree>
    <p:extLst>
      <p:ext uri="{BB962C8B-B14F-4D97-AF65-F5344CB8AC3E}">
        <p14:creationId xmlns:p14="http://schemas.microsoft.com/office/powerpoint/2010/main" val="2197885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724085"/>
                <a:ext cx="8534400" cy="4524315"/>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With </a:t>
                </a:r>
                <a:r>
                  <a:rPr lang="en-US" sz="2400" dirty="0">
                    <a:latin typeface="Times New Roman" pitchFamily="18" charset="0"/>
                    <a:cs typeface="Times New Roman" pitchFamily="18" charset="0"/>
                  </a:rPr>
                  <a:t>reference to equation </a:t>
                </a:r>
                <a:r>
                  <a:rPr lang="en-US" sz="2400" dirty="0" smtClean="0">
                    <a:latin typeface="Times New Roman" pitchFamily="18" charset="0"/>
                    <a:cs typeface="Times New Roman" pitchFamily="18" charset="0"/>
                  </a:rPr>
                  <a:t>(156), </a:t>
                </a:r>
                <a:r>
                  <a:rPr lang="en-US" sz="2400" dirty="0">
                    <a:latin typeface="Times New Roman" pitchFamily="18" charset="0"/>
                    <a:cs typeface="Times New Roman" pitchFamily="18" charset="0"/>
                  </a:rPr>
                  <a:t>the Thevenin equivalent voltages and impedances can be defined as</a:t>
                </a:r>
                <a:r>
                  <a:rPr lang="en-US" sz="2400" dirty="0" smtClean="0">
                    <a:latin typeface="Times New Roman" pitchFamily="18" charset="0"/>
                    <a:cs typeface="Times New Roman" pitchFamily="18" charset="0"/>
                  </a:rPr>
                  <a:t>:</a:t>
                </a:r>
              </a:p>
              <a:p>
                <a:pPr marL="342900" lvl="2" indent="-34290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𝐸𝑡h</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𝐸𝐿𝑁</m:t>
                            </m:r>
                          </m:e>
                          <m:sub>
                            <m:r>
                              <a:rPr lang="en-US" sz="2000" i="1">
                                <a:latin typeface="Cambria Math"/>
                              </a:rPr>
                              <m:t>𝐴𝐵𝐶</m:t>
                            </m:r>
                          </m:sub>
                        </m:sSub>
                      </m:e>
                    </m:d>
                  </m:oMath>
                </a14:m>
                <a:r>
                  <a:rPr lang="en-US" sz="2000" dirty="0" smtClean="0">
                    <a:latin typeface="Times New Roman" pitchFamily="18" charset="0"/>
                    <a:cs typeface="Times New Roman" pitchFamily="18" charset="0"/>
                  </a:rPr>
                  <a:t>			(157)</a:t>
                </a:r>
              </a:p>
              <a:p>
                <a:pPr algn="just"/>
                <a:endParaRPr lang="en-US" sz="2000" dirty="0" smtClean="0">
                  <a:latin typeface="Times New Roman" pitchFamily="18" charset="0"/>
                  <a:cs typeface="Times New Roman" pitchFamily="18" charset="0"/>
                </a:endParaRPr>
              </a:p>
              <a:p>
                <a:pPr marL="0" lvl="2"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𝑍𝑡h</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𝑍𝑠𝑦𝑠</m:t>
                            </m:r>
                          </m:e>
                          <m:sub>
                            <m:r>
                              <a:rPr lang="en-US" sz="2000" i="1">
                                <a:latin typeface="Cambria Math"/>
                              </a:rPr>
                              <m:t>𝐴𝐵𝐶</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oMath>
                </a14:m>
                <a:r>
                  <a:rPr lang="en-US" sz="2000" dirty="0" smtClean="0">
                    <a:latin typeface="Times New Roman" pitchFamily="18" charset="0"/>
                    <a:cs typeface="Times New Roman" pitchFamily="18" charset="0"/>
                  </a:rPr>
                  <a:t>	(158)</a:t>
                </a:r>
                <a:endParaRPr lang="en-US" sz="20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800100" lvl="3"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definition of the Thevenin equivalent voltages and impedances as given in equation (157) and equation (158) are general and can be used for all transformer connections. </a:t>
                </a:r>
                <a:endParaRPr lang="en-US" sz="2400" b="1" dirty="0">
                  <a:solidFill>
                    <a:srgbClr val="FF0000"/>
                  </a:solidFill>
                  <a:latin typeface="Times New Roman" pitchFamily="18" charset="0"/>
                  <a:cs typeface="Times New Roman" pitchFamily="18" charset="0"/>
                </a:endParaRPr>
              </a:p>
              <a:p>
                <a:pPr marL="800100" lvl="3" indent="-342900">
                  <a:buFont typeface="Arial" pitchFamily="34" charset="0"/>
                  <a:buChar char="•"/>
                </a:pPr>
                <a:endParaRPr lang="en-US" sz="24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1000" y="1724085"/>
                <a:ext cx="8534400" cy="4524315"/>
              </a:xfrm>
              <a:prstGeom prst="rect">
                <a:avLst/>
              </a:prstGeom>
              <a:blipFill rotWithShape="1">
                <a:blip r:embed="rId3"/>
                <a:stretch>
                  <a:fillRect l="-1000" t="-107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201</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3200" dirty="0" err="1" smtClean="0">
                <a:latin typeface="Times New Roman" pitchFamily="18" charset="0"/>
                <a:cs typeface="Times New Roman" pitchFamily="18" charset="0"/>
              </a:rPr>
              <a:t>Thevenin</a:t>
            </a:r>
            <a:r>
              <a:rPr lang="en-US" sz="3200" dirty="0" smtClean="0">
                <a:latin typeface="Times New Roman" pitchFamily="18" charset="0"/>
                <a:cs typeface="Times New Roman" pitchFamily="18" charset="0"/>
              </a:rPr>
              <a:t> </a:t>
            </a:r>
            <a:r>
              <a:rPr lang="en-US" sz="3200" dirty="0">
                <a:latin typeface="Times New Roman" pitchFamily="18" charset="0"/>
                <a:cs typeface="Times New Roman" pitchFamily="18" charset="0"/>
              </a:rPr>
              <a:t>Equivalent Circuit</a:t>
            </a:r>
          </a:p>
        </p:txBody>
      </p:sp>
    </p:spTree>
    <p:extLst>
      <p:ext uri="{BB962C8B-B14F-4D97-AF65-F5344CB8AC3E}">
        <p14:creationId xmlns:p14="http://schemas.microsoft.com/office/powerpoint/2010/main" val="1146068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3716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dirty="0"/>
              <a:t>Center-Tapped Transformer Serving Loads through a Triplex </a:t>
            </a:r>
            <a:r>
              <a:rPr lang="en-US" sz="2400" dirty="0" smtClean="0"/>
              <a:t>Secondary</a:t>
            </a:r>
          </a:p>
          <a:p>
            <a:pPr lvl="1"/>
            <a:r>
              <a:rPr lang="en-US" sz="2400" dirty="0" smtClean="0"/>
              <a:t>Underground </a:t>
            </a:r>
            <a:r>
              <a:rPr lang="en-US" sz="2400" dirty="0"/>
              <a:t>Wye-Delta Transformer Bank with a Center Tapped Transformer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dirty="0" smtClean="0"/>
              <a:t>Lagging </a:t>
            </a:r>
            <a:r>
              <a:rPr lang="en-US" sz="2400" dirty="0"/>
              <a:t>Open Wye-Open Delta </a:t>
            </a:r>
            <a:r>
              <a:rPr lang="en-US" sz="2400" dirty="0" smtClean="0"/>
              <a:t>Connection</a:t>
            </a:r>
          </a:p>
          <a:p>
            <a:pPr lvl="1"/>
            <a:r>
              <a:rPr lang="en-US" sz="2400" dirty="0" smtClean="0"/>
              <a:t>Four </a:t>
            </a:r>
            <a:r>
              <a:rPr lang="en-US" sz="24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202</a:t>
            </a:fld>
            <a:endParaRPr lang="en-US"/>
          </a:p>
        </p:txBody>
      </p:sp>
    </p:spTree>
    <p:extLst>
      <p:ext uri="{BB962C8B-B14F-4D97-AF65-F5344CB8AC3E}">
        <p14:creationId xmlns:p14="http://schemas.microsoft.com/office/powerpoint/2010/main" val="911065206"/>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1917680"/>
            <a:ext cx="8382000" cy="2677656"/>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standard method of providing three-wire service is from a center-tapped single-phase transformer.</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In this type of connection there are two 120 volt circuits and one 240-volt circuit. </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There are two types of center tapped transformers. </a:t>
            </a:r>
            <a:endParaRPr lang="en-US" b="1" dirty="0" smtClean="0">
              <a:solidFill>
                <a:srgbClr val="FF0000"/>
              </a:solidFill>
            </a:endParaRPr>
          </a:p>
        </p:txBody>
      </p:sp>
      <p:sp>
        <p:nvSpPr>
          <p:cNvPr id="6" name="TextBox 5"/>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203</a:t>
            </a:fld>
            <a:endParaRPr lang="en-US"/>
          </a:p>
        </p:txBody>
      </p:sp>
    </p:spTree>
    <p:extLst>
      <p:ext uri="{BB962C8B-B14F-4D97-AF65-F5344CB8AC3E}">
        <p14:creationId xmlns:p14="http://schemas.microsoft.com/office/powerpoint/2010/main" val="4249576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1463219"/>
            <a:ext cx="8382000" cy="4708981"/>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a:t>
            </a:r>
            <a:r>
              <a:rPr lang="en-US" sz="2000" dirty="0">
                <a:latin typeface="Times New Roman" pitchFamily="18" charset="0"/>
                <a:cs typeface="Times New Roman" pitchFamily="18" charset="0"/>
              </a:rPr>
              <a:t>first is as shown in Figure </a:t>
            </a:r>
            <a:r>
              <a:rPr lang="en-US" sz="2000" dirty="0" smtClean="0">
                <a:latin typeface="Times New Roman" pitchFamily="18" charset="0"/>
                <a:cs typeface="Times New Roman" pitchFamily="18" charset="0"/>
              </a:rPr>
              <a:t>13.0.</a:t>
            </a:r>
            <a:endParaRPr lang="en-US" sz="2000" dirty="0">
              <a:latin typeface="Times New Roman" pitchFamily="18" charset="0"/>
              <a:cs typeface="Times New Roman" pitchFamily="18" charset="0"/>
            </a:endParaRPr>
          </a:p>
          <a:p>
            <a:pPr marL="0" lvl="2"/>
            <a:endParaRPr lang="en-US" sz="2000" dirty="0" smtClean="0"/>
          </a:p>
          <a:p>
            <a:pPr marL="0" lvl="2"/>
            <a:r>
              <a:rPr lang="en-US" sz="2000" dirty="0">
                <a:latin typeface="Times New Roman" pitchFamily="18" charset="0"/>
                <a:cs typeface="Times New Roman" pitchFamily="18" charset="0"/>
              </a:rPr>
              <a:t>Figure </a:t>
            </a:r>
            <a:r>
              <a:rPr lang="en-US" sz="2000" dirty="0" smtClean="0">
                <a:latin typeface="Times New Roman" pitchFamily="18" charset="0"/>
                <a:cs typeface="Times New Roman" pitchFamily="18" charset="0"/>
              </a:rPr>
              <a:t>13.0</a:t>
            </a:r>
            <a:endParaRPr lang="en-US" sz="2000" dirty="0">
              <a:latin typeface="Times New Roman" pitchFamily="18" charset="0"/>
              <a:cs typeface="Times New Roman" pitchFamily="18" charset="0"/>
            </a:endParaRPr>
          </a:p>
          <a:p>
            <a:pPr marL="0" lvl="2"/>
            <a:endParaRPr lang="en-US" sz="2000" dirty="0"/>
          </a:p>
          <a:p>
            <a:pPr marL="285750" lvl="2" indent="-285750">
              <a:buFont typeface="Arial" pitchFamily="34" charset="0"/>
              <a:buChar char="•"/>
            </a:pPr>
            <a:endParaRPr lang="en-US" sz="2000" dirty="0" smtClean="0"/>
          </a:p>
          <a:p>
            <a:pPr marL="285750" lvl="2" indent="-285750">
              <a:buFont typeface="Arial" pitchFamily="34" charset="0"/>
              <a:buChar char="•"/>
            </a:pPr>
            <a:endParaRPr lang="en-US" sz="2000" dirty="0" smtClean="0"/>
          </a:p>
          <a:p>
            <a:pPr marL="285750" lvl="2" indent="-285750">
              <a:buFont typeface="Arial" pitchFamily="34" charset="0"/>
              <a:buChar char="•"/>
            </a:pPr>
            <a:endParaRPr lang="en-US" sz="2000" dirty="0"/>
          </a:p>
          <a:p>
            <a:pPr marL="285750" lvl="2" indent="-285750">
              <a:buFont typeface="Arial" pitchFamily="34" charset="0"/>
              <a:buChar char="•"/>
            </a:pPr>
            <a:endParaRPr lang="en-US" sz="2000" dirty="0" smtClean="0"/>
          </a:p>
          <a:p>
            <a:pPr marL="0" lvl="2"/>
            <a:endParaRPr lang="en-US" sz="2000" dirty="0" smtClean="0"/>
          </a:p>
          <a:p>
            <a:pPr marL="285750" lvl="2" indent="-285750">
              <a:buFont typeface="Arial" pitchFamily="34" charset="0"/>
              <a:buChar char="•"/>
            </a:pPr>
            <a:endParaRPr lang="en-US" sz="2000" dirty="0" smtClean="0"/>
          </a:p>
          <a:p>
            <a:pPr marL="342900" lvl="2" indent="-342900">
              <a:buFont typeface="Wingdings" pitchFamily="2" charset="2"/>
              <a:buChar char="Ø"/>
            </a:pPr>
            <a:r>
              <a:rPr lang="en-US" sz="2000" dirty="0" smtClean="0">
                <a:latin typeface="Times New Roman" pitchFamily="18" charset="0"/>
                <a:cs typeface="Times New Roman" pitchFamily="18" charset="0"/>
              </a:rPr>
              <a:t>Here </a:t>
            </a:r>
            <a:r>
              <a:rPr lang="en-US" sz="2000" dirty="0">
                <a:latin typeface="Times New Roman" pitchFamily="18" charset="0"/>
                <a:cs typeface="Times New Roman" pitchFamily="18" charset="0"/>
              </a:rPr>
              <a:t>the secondary consists of one winding that is center </a:t>
            </a:r>
            <a:r>
              <a:rPr lang="en-US" sz="2000" dirty="0" smtClean="0">
                <a:latin typeface="Times New Roman" pitchFamily="18" charset="0"/>
                <a:cs typeface="Times New Roman" pitchFamily="18" charset="0"/>
              </a:rPr>
              <a:t>tapped. The secondary voltage of this transformer will be specified as 240/120 volts.</a:t>
            </a:r>
          </a:p>
          <a:p>
            <a:pPr marL="285750" lvl="2" indent="-285750">
              <a:buFont typeface="Arial" pitchFamily="34" charset="0"/>
              <a:buChar char="•"/>
            </a:pPr>
            <a:endParaRPr lang="en-US" sz="2000" dirty="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240/120 volts secondary rating specifies that the full winding voltage </a:t>
            </a:r>
            <a:r>
              <a:rPr lang="en-US" sz="2000" dirty="0">
                <a:latin typeface="Times New Roman" pitchFamily="18" charset="0"/>
                <a:cs typeface="Times New Roman" pitchFamily="18" charset="0"/>
              </a:rPr>
              <a:t>i</a:t>
            </a:r>
            <a:r>
              <a:rPr lang="en-US" sz="2000" dirty="0" smtClean="0">
                <a:latin typeface="Times New Roman" pitchFamily="18" charset="0"/>
                <a:cs typeface="Times New Roman" pitchFamily="18" charset="0"/>
              </a:rPr>
              <a:t>s 240 volts with the center tap providing two 120 volt circuits.</a:t>
            </a:r>
          </a:p>
        </p:txBody>
      </p:sp>
      <p:sp>
        <p:nvSpPr>
          <p:cNvPr id="6" name="TextBox 5"/>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4705" y="1995408"/>
            <a:ext cx="3828495" cy="2195592"/>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204</a:t>
            </a:fld>
            <a:endParaRPr lang="en-US"/>
          </a:p>
        </p:txBody>
      </p:sp>
    </p:spTree>
    <p:extLst>
      <p:ext uri="{BB962C8B-B14F-4D97-AF65-F5344CB8AC3E}">
        <p14:creationId xmlns:p14="http://schemas.microsoft.com/office/powerpoint/2010/main" val="3251656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1597997"/>
            <a:ext cx="8305800" cy="495520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A </a:t>
            </a:r>
            <a:r>
              <a:rPr lang="en-US" sz="2400" dirty="0">
                <a:latin typeface="Times New Roman" pitchFamily="18" charset="0"/>
                <a:cs typeface="Times New Roman" pitchFamily="18" charset="0"/>
              </a:rPr>
              <a:t>second type is as shown in Figure </a:t>
            </a:r>
            <a:r>
              <a:rPr lang="en-US" sz="2400" dirty="0" smtClean="0">
                <a:latin typeface="Times New Roman" pitchFamily="18" charset="0"/>
                <a:cs typeface="Times New Roman" pitchFamily="18" charset="0"/>
              </a:rPr>
              <a:t>14.0.</a:t>
            </a:r>
            <a:endParaRPr lang="en-US" sz="2400" dirty="0">
              <a:latin typeface="Times New Roman" pitchFamily="18" charset="0"/>
              <a:cs typeface="Times New Roman" pitchFamily="18" charset="0"/>
            </a:endParaRPr>
          </a:p>
          <a:p>
            <a:pPr marL="285750" lvl="2" indent="-285750">
              <a:buFont typeface="Arial" pitchFamily="34" charset="0"/>
              <a:buChar char="•"/>
            </a:pPr>
            <a:endParaRPr lang="en-US" dirty="0"/>
          </a:p>
          <a:p>
            <a:pPr marL="457200" lvl="4"/>
            <a:endParaRPr lang="en-US" sz="2800" dirty="0" smtClean="0"/>
          </a:p>
          <a:p>
            <a:pPr marL="457200" lvl="4"/>
            <a:endParaRPr lang="en-US" sz="2800" dirty="0" smtClean="0"/>
          </a:p>
          <a:p>
            <a:pPr marL="457200" lvl="4"/>
            <a:endParaRPr lang="en-US" sz="2800" dirty="0" smtClean="0"/>
          </a:p>
          <a:p>
            <a:pPr marL="457200" lvl="4"/>
            <a:r>
              <a:rPr lang="en-US" dirty="0"/>
              <a:t> </a:t>
            </a:r>
            <a:r>
              <a:rPr lang="en-US" sz="2000" dirty="0">
                <a:latin typeface="Times New Roman" pitchFamily="18" charset="0"/>
                <a:cs typeface="Times New Roman" pitchFamily="18" charset="0"/>
              </a:rPr>
              <a:t>Figure </a:t>
            </a:r>
            <a:r>
              <a:rPr lang="en-US" sz="2000" dirty="0" smtClean="0">
                <a:latin typeface="Times New Roman" pitchFamily="18" charset="0"/>
                <a:cs typeface="Times New Roman" pitchFamily="18" charset="0"/>
              </a:rPr>
              <a:t>14.0</a:t>
            </a:r>
          </a:p>
          <a:p>
            <a:pPr marL="457200" lvl="4"/>
            <a:endParaRPr lang="en-US" sz="2800"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Here </a:t>
            </a:r>
            <a:r>
              <a:rPr lang="en-US" sz="2400" dirty="0">
                <a:latin typeface="Times New Roman" pitchFamily="18" charset="0"/>
                <a:cs typeface="Times New Roman" pitchFamily="18" charset="0"/>
              </a:rPr>
              <a:t>the transformer consists of a three winding transformer with the two secondary windings  connected in </a:t>
            </a:r>
            <a:r>
              <a:rPr lang="en-US" sz="2400" dirty="0" smtClean="0">
                <a:latin typeface="Times New Roman" pitchFamily="18" charset="0"/>
                <a:cs typeface="Times New Roman" pitchFamily="18" charset="0"/>
              </a:rPr>
              <a:t>series.</a:t>
            </a:r>
            <a:endParaRPr lang="en-US" sz="2400" dirty="0">
              <a:latin typeface="Times New Roman" pitchFamily="18" charset="0"/>
              <a:cs typeface="Times New Roman" pitchFamily="18" charset="0"/>
            </a:endParaRPr>
          </a:p>
          <a:p>
            <a:pPr marL="285750" lvl="2" indent="-285750">
              <a:buFont typeface="Arial" pitchFamily="34" charset="0"/>
              <a:buChar char="•"/>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The secondary of this transformer is specified in 120/240 </a:t>
            </a:r>
            <a:r>
              <a:rPr lang="en-US" sz="2400" dirty="0" smtClean="0">
                <a:latin typeface="Times New Roman" pitchFamily="18" charset="0"/>
                <a:cs typeface="Times New Roman" pitchFamily="18" charset="0"/>
              </a:rPr>
              <a:t>volts.</a:t>
            </a:r>
            <a:endParaRPr lang="en-US" sz="2400" dirty="0">
              <a:latin typeface="Times New Roman" pitchFamily="18" charset="0"/>
              <a:cs typeface="Times New Roman" pitchFamily="18" charset="0"/>
            </a:endParaRPr>
          </a:p>
          <a:p>
            <a:pPr marL="342900" lvl="2" indent="-342900"/>
            <a:endParaRPr lang="en-US"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7062" y="2286000"/>
            <a:ext cx="2809875" cy="2103650"/>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205</a:t>
            </a:fld>
            <a:endParaRPr lang="en-US"/>
          </a:p>
        </p:txBody>
      </p:sp>
      <p:sp>
        <p:nvSpPr>
          <p:cNvPr id="8" name="TextBox 7"/>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3332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274088"/>
            <a:ext cx="8458200" cy="5355312"/>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model of the center-tapped transformer of Figure 13.0 and 14.0 is shown in Figure 15.0.</a:t>
            </a:r>
          </a:p>
          <a:p>
            <a:pPr marL="285750" lvl="2" indent="-285750">
              <a:buFont typeface="Arial" pitchFamily="34" charset="0"/>
              <a:buChar char="•"/>
            </a:pPr>
            <a:endParaRPr lang="en-US" dirty="0" smtClean="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0" lvl="2"/>
            <a:r>
              <a:rPr lang="en-US" dirty="0" smtClean="0"/>
              <a:t>	</a:t>
            </a:r>
            <a:r>
              <a:rPr lang="en-US" sz="2000" dirty="0" smtClean="0">
                <a:latin typeface="Times New Roman" pitchFamily="18" charset="0"/>
                <a:cs typeface="Times New Roman" pitchFamily="18" charset="0"/>
              </a:rPr>
              <a:t>Figure 15.0</a:t>
            </a:r>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0" lvl="2"/>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It can either represent the model of the center tapped transformer of Figure 13.0 or the two secondary windings connected in series of Figure 14.0.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2290522"/>
            <a:ext cx="4825505" cy="2814878"/>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206</a:t>
            </a:fld>
            <a:endParaRPr lang="en-US"/>
          </a:p>
        </p:txBody>
      </p:sp>
      <p:sp>
        <p:nvSpPr>
          <p:cNvPr id="8" name="TextBox 7"/>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61059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84838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880949"/>
                <a:ext cx="8458200" cy="4062651"/>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first step to developing the model is to determine the impedances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0</m:t>
                        </m:r>
                      </m:sub>
                    </m:sSub>
                  </m:oMath>
                </a14:m>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1</m:t>
                        </m:r>
                      </m:sub>
                    </m:sSub>
                  </m:oMath>
                </a14:m>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2</m:t>
                        </m:r>
                      </m:sub>
                    </m:sSub>
                  </m:oMath>
                </a14:m>
                <a:r>
                  <a:rPr lang="en-US" sz="2400" dirty="0" smtClean="0">
                    <a:latin typeface="Times New Roman" pitchFamily="18" charset="0"/>
                    <a:cs typeface="Times New Roman" pitchFamily="18" charset="0"/>
                  </a:rPr>
                  <a:t>.</a:t>
                </a:r>
                <a:r>
                  <a:rPr lang="en-US" sz="2400" dirty="0">
                    <a:latin typeface="Times New Roman" pitchFamily="18" charset="0"/>
                    <a:cs typeface="Times New Roman" pitchFamily="18" charset="0"/>
                  </a:rPr>
                  <a:t> </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values of </a:t>
                </a:r>
                <a14:m>
                  <m:oMath xmlns:m="http://schemas.openxmlformats.org/officeDocument/2006/math">
                    <m:sSub>
                      <m:sSubPr>
                        <m:ctrlPr>
                          <a:rPr lang="en-US" sz="2400" i="1">
                            <a:latin typeface="Cambria Math"/>
                          </a:rPr>
                        </m:ctrlPr>
                      </m:sSubPr>
                      <m:e>
                        <m:r>
                          <a:rPr lang="en-US" sz="2400" i="1">
                            <a:latin typeface="Cambria Math"/>
                          </a:rPr>
                          <m:t>𝑅</m:t>
                        </m:r>
                      </m:e>
                      <m:sub>
                        <m:r>
                          <a:rPr lang="en-US" sz="2400" i="1">
                            <a:latin typeface="Cambria Math"/>
                          </a:rPr>
                          <m:t>𝐴</m:t>
                        </m:r>
                      </m:sub>
                    </m:sSub>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and </a:t>
                </a:r>
                <a14:m>
                  <m:oMath xmlns:m="http://schemas.openxmlformats.org/officeDocument/2006/math">
                    <m:sSub>
                      <m:sSubPr>
                        <m:ctrlPr>
                          <a:rPr lang="en-US" sz="2400" i="1">
                            <a:latin typeface="Cambria Math"/>
                          </a:rPr>
                        </m:ctrlPr>
                      </m:sSubPr>
                      <m:e>
                        <m:r>
                          <a:rPr lang="en-US" sz="2400" i="1">
                            <a:latin typeface="Cambria Math"/>
                          </a:rPr>
                          <m:t>𝑋</m:t>
                        </m:r>
                      </m:e>
                      <m:sub>
                        <m:r>
                          <a:rPr lang="en-US" sz="2400" i="1">
                            <a:latin typeface="Cambria Math"/>
                          </a:rPr>
                          <m:t>𝐴</m:t>
                        </m:r>
                      </m:sub>
                    </m:sSub>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in </a:t>
                </a:r>
                <a:r>
                  <a:rPr lang="en-US" sz="2400" dirty="0">
                    <a:latin typeface="Times New Roman" pitchFamily="18" charset="0"/>
                    <a:cs typeface="Times New Roman" pitchFamily="18" charset="0"/>
                  </a:rPr>
                  <a:t>per-unit based upon transformer ratings are given </a:t>
                </a:r>
                <a:r>
                  <a:rPr lang="en-US" sz="2400" dirty="0" smtClean="0">
                    <a:latin typeface="Times New Roman" pitchFamily="18" charset="0"/>
                    <a:cs typeface="Times New Roman" pitchFamily="18" charset="0"/>
                  </a:rPr>
                  <a:t>in </a:t>
                </a:r>
                <a:r>
                  <a:rPr lang="en-US" sz="2400" dirty="0" err="1" smtClean="0">
                    <a:latin typeface="Times New Roman" pitchFamily="18" charset="0"/>
                    <a:cs typeface="Times New Roman" pitchFamily="18" charset="0"/>
                  </a:rPr>
                  <a:t>Turan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Gonen’s</a:t>
                </a:r>
                <a:r>
                  <a:rPr lang="en-US" sz="2400" dirty="0" smtClean="0">
                    <a:latin typeface="Times New Roman" pitchFamily="18" charset="0"/>
                    <a:cs typeface="Times New Roman" pitchFamily="18" charset="0"/>
                  </a:rPr>
                  <a:t> </a:t>
                </a:r>
                <a:r>
                  <a:rPr lang="en-US" sz="2400" i="1" dirty="0" smtClean="0">
                    <a:latin typeface="Times New Roman" pitchFamily="18" charset="0"/>
                    <a:cs typeface="Times New Roman" pitchFamily="18" charset="0"/>
                  </a:rPr>
                  <a:t>Electric Power Distribution System Engineering.</a:t>
                </a:r>
                <a:r>
                  <a:rPr lang="en-US" sz="2400" dirty="0" smtClean="0">
                    <a:latin typeface="Times New Roman" pitchFamily="18" charset="0"/>
                    <a:cs typeface="Times New Roman" pitchFamily="18" charset="0"/>
                  </a:rPr>
                  <a:t> </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Empirical </a:t>
                </a:r>
                <a:r>
                  <a:rPr lang="en-US" sz="2400" dirty="0">
                    <a:latin typeface="Times New Roman" pitchFamily="18" charset="0"/>
                    <a:cs typeface="Times New Roman" pitchFamily="18" charset="0"/>
                  </a:rPr>
                  <a:t>equations are commonly used to convert the transformer impedance to the winding </a:t>
                </a:r>
                <a:r>
                  <a:rPr lang="en-US" sz="2400" dirty="0" smtClean="0">
                    <a:latin typeface="Times New Roman" pitchFamily="18" charset="0"/>
                    <a:cs typeface="Times New Roman" pitchFamily="18" charset="0"/>
                  </a:rPr>
                  <a:t>impendences. </a:t>
                </a:r>
                <a:endParaRPr lang="en-US" sz="2400" dirty="0">
                  <a:latin typeface="Times New Roman" pitchFamily="18" charset="0"/>
                  <a:cs typeface="Times New Roman" pitchFamily="18" charset="0"/>
                </a:endParaRPr>
              </a:p>
              <a:p>
                <a:pPr marL="285750" lvl="2" indent="-285750">
                  <a:buFont typeface="Arial" pitchFamily="34" charset="0"/>
                  <a:buChar char="•"/>
                </a:pP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81000" y="1880949"/>
                <a:ext cx="8458200" cy="4062651"/>
              </a:xfrm>
              <a:prstGeom prst="rect">
                <a:avLst/>
              </a:prstGeom>
              <a:blipFill rotWithShape="1">
                <a:blip r:embed="rId3"/>
                <a:stretch>
                  <a:fillRect l="-1009" t="-120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207</a:t>
            </a:fld>
            <a:endParaRPr lang="en-US"/>
          </a:p>
        </p:txBody>
      </p:sp>
      <p:sp>
        <p:nvSpPr>
          <p:cNvPr id="8" name="TextBox 7"/>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061192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568708"/>
                <a:ext cx="8001000" cy="4678204"/>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an interlaced designed, these equations are given by: </a:t>
                </a:r>
              </a:p>
              <a:p>
                <a:pPr marL="800100" lvl="3" indent="-342900">
                  <a:buFont typeface="Arial" pitchFamily="34" charset="0"/>
                  <a:buChar char="•"/>
                </a:pPr>
                <a:endParaRPr lang="en-US" sz="2400" b="1" dirty="0">
                  <a:solidFill>
                    <a:srgbClr val="FF0000"/>
                  </a:solidFill>
                  <a:latin typeface="Times New Roman" pitchFamily="18" charset="0"/>
                  <a:cs typeface="Times New Roman" pitchFamily="18" charset="0"/>
                </a:endParaRPr>
              </a:p>
              <a:p>
                <a:pPr algn="just">
                  <a:spcAft>
                    <a:spcPts val="1200"/>
                  </a:spcAft>
                </a:pPr>
                <a:r>
                  <a:rPr lang="en-US" sz="2400" dirty="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0</m:t>
                        </m:r>
                      </m:sub>
                    </m:sSub>
                    <m:r>
                      <a:rPr lang="en-US" sz="2000" i="1">
                        <a:latin typeface="Cambria Math"/>
                      </a:rPr>
                      <m:t>=0.5∙</m:t>
                    </m:r>
                    <m:sSub>
                      <m:sSubPr>
                        <m:ctrlPr>
                          <a:rPr lang="en-US" sz="2000" i="1">
                            <a:latin typeface="Cambria Math"/>
                          </a:rPr>
                        </m:ctrlPr>
                      </m:sSubPr>
                      <m:e>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0.8∙</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endParaRPr lang="en-US" sz="2000" i="1" dirty="0">
                  <a:latin typeface="Times New Roman" pitchFamily="18" charset="0"/>
                  <a:cs typeface="Times New Roman" pitchFamily="18" charset="0"/>
                </a:endParaRPr>
              </a:p>
              <a:p>
                <a:pPr algn="just">
                  <a:spcAft>
                    <a:spcPts val="1200"/>
                  </a:spcAft>
                </a:pPr>
                <a:r>
                  <a:rPr lang="en-US" sz="2000" dirty="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1</m:t>
                        </m:r>
                      </m:sub>
                    </m:sSub>
                    <m:r>
                      <a:rPr lang="en-US" sz="2000" i="1">
                        <a:latin typeface="Cambria Math"/>
                      </a:rPr>
                      <m:t>=</m:t>
                    </m:r>
                    <m:sSub>
                      <m:sSubPr>
                        <m:ctrlPr>
                          <a:rPr lang="en-US" sz="2000" i="1">
                            <a:latin typeface="Cambria Math"/>
                          </a:rPr>
                        </m:ctrlPr>
                      </m:sSubPr>
                      <m:e>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0.4∙</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r>
                  <a:rPr lang="en-US" sz="2000" i="1"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(159)</a:t>
                </a:r>
                <a:endParaRPr lang="en-US" sz="2000" dirty="0">
                  <a:latin typeface="Times New Roman" pitchFamily="18" charset="0"/>
                  <a:cs typeface="Times New Roman" pitchFamily="18" charset="0"/>
                </a:endParaRPr>
              </a:p>
              <a:p>
                <a:pPr algn="just">
                  <a:spcAft>
                    <a:spcPts val="1200"/>
                  </a:spcAft>
                </a:pPr>
                <a:r>
                  <a:rPr lang="en-US" sz="2000" dirty="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0.4∙</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endParaRPr lang="en-US" sz="20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For a non-interlaced designed, these equations are given by:</a:t>
                </a:r>
                <a:endParaRPr lang="en-US" sz="2400" dirty="0">
                  <a:latin typeface="Times New Roman" pitchFamily="18" charset="0"/>
                  <a:cs typeface="Times New Roman" pitchFamily="18" charset="0"/>
                </a:endParaRPr>
              </a:p>
              <a:p>
                <a:pPr marL="0" lvl="2" algn="just"/>
                <a:endParaRPr lang="en-US" sz="2400" i="1" dirty="0">
                  <a:latin typeface="Times New Roman" pitchFamily="18" charset="0"/>
                  <a:cs typeface="Times New Roman" pitchFamily="18" charset="0"/>
                </a:endParaRPr>
              </a:p>
              <a:p>
                <a:pPr marL="0" lvl="2" algn="just">
                  <a:spcAft>
                    <a:spcPts val="1200"/>
                  </a:spcAft>
                </a:pPr>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0</m:t>
                        </m:r>
                      </m:sub>
                    </m:sSub>
                    <m:r>
                      <a:rPr lang="en-US" sz="2000" i="1">
                        <a:latin typeface="Cambria Math"/>
                      </a:rPr>
                      <m:t>=0.25∙</m:t>
                    </m:r>
                    <m:sSub>
                      <m:sSubPr>
                        <m:ctrlPr>
                          <a:rPr lang="en-US" sz="2000" i="1">
                            <a:latin typeface="Cambria Math"/>
                          </a:rPr>
                        </m:ctrlPr>
                      </m:sSubPr>
                      <m:e>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0.6∙</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endParaRPr lang="en-US" sz="2000" i="1" dirty="0" smtClean="0">
                  <a:latin typeface="Times New Roman" pitchFamily="18" charset="0"/>
                  <a:cs typeface="Times New Roman" pitchFamily="18" charset="0"/>
                </a:endParaRPr>
              </a:p>
              <a:p>
                <a:pPr marL="0" lvl="2" algn="just">
                  <a:spcAft>
                    <a:spcPts val="1200"/>
                  </a:spcAft>
                </a:pPr>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1</m:t>
                        </m:r>
                      </m:sub>
                    </m:sSub>
                    <m:r>
                      <a:rPr lang="en-US" sz="2000" i="1">
                        <a:latin typeface="Cambria Math"/>
                      </a:rPr>
                      <m:t>=1.5∙</m:t>
                    </m:r>
                    <m:sSub>
                      <m:sSubPr>
                        <m:ctrlPr>
                          <a:rPr lang="en-US" sz="2000" i="1">
                            <a:latin typeface="Cambria Math"/>
                          </a:rPr>
                        </m:ctrlPr>
                      </m:sSubPr>
                      <m:e>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3.3∙</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r>
                  <a:rPr lang="en-US" sz="2000" i="1"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(160)</a:t>
                </a:r>
                <a:endParaRPr lang="en-US" sz="2000" i="1" dirty="0" smtClean="0">
                  <a:latin typeface="Times New Roman" pitchFamily="18" charset="0"/>
                  <a:cs typeface="Times New Roman" pitchFamily="18" charset="0"/>
                </a:endParaRPr>
              </a:p>
              <a:p>
                <a:pPr marL="0" lvl="2" algn="just">
                  <a:spcAft>
                    <a:spcPts val="1200"/>
                  </a:spcAft>
                </a:pP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1.5∙</m:t>
                        </m:r>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3.1∙</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533400" y="1568708"/>
                <a:ext cx="8001000" cy="4678204"/>
              </a:xfrm>
              <a:prstGeom prst="rect">
                <a:avLst/>
              </a:prstGeom>
              <a:blipFill rotWithShape="1">
                <a:blip r:embed="rId3"/>
                <a:stretch>
                  <a:fillRect l="-1067" t="-1042" b="-13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208</a:t>
            </a:fld>
            <a:endParaRPr lang="en-US"/>
          </a:p>
        </p:txBody>
      </p:sp>
      <p:sp>
        <p:nvSpPr>
          <p:cNvPr id="8" name="TextBox 7"/>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011049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b="1" u="sng" dirty="0"/>
              <a:t>Matrix Equations</a:t>
            </a:r>
          </a:p>
          <a:p>
            <a:pPr lvl="2"/>
            <a:r>
              <a:rPr lang="en-US" sz="2400" dirty="0"/>
              <a:t>Center-Tapped Transformer Serving Loads through a Triplex </a:t>
            </a:r>
            <a:r>
              <a:rPr lang="en-US" sz="2400" dirty="0" smtClean="0"/>
              <a:t>Secondary</a:t>
            </a:r>
          </a:p>
          <a:p>
            <a:pPr lvl="1"/>
            <a:r>
              <a:rPr lang="en-US" sz="2400" dirty="0" smtClean="0"/>
              <a:t>Underground </a:t>
            </a:r>
            <a:r>
              <a:rPr lang="en-US" sz="2400" dirty="0"/>
              <a:t>Wye-Delta Transformer Bank with a Center Tapped Transformer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dirty="0" smtClean="0"/>
              <a:t>Lagging </a:t>
            </a:r>
            <a:r>
              <a:rPr lang="en-US" sz="2400" dirty="0"/>
              <a:t>Open Wye-Open Delta </a:t>
            </a:r>
            <a:r>
              <a:rPr lang="en-US" sz="2400" dirty="0" smtClean="0"/>
              <a:t>Connection</a:t>
            </a:r>
          </a:p>
          <a:p>
            <a:pPr lvl="1"/>
            <a:r>
              <a:rPr lang="en-US" sz="2400" dirty="0" smtClean="0"/>
              <a:t>Four </a:t>
            </a:r>
            <a:r>
              <a:rPr lang="en-US" sz="24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209</a:t>
            </a:fld>
            <a:endParaRPr lang="en-US"/>
          </a:p>
        </p:txBody>
      </p:sp>
    </p:spTree>
    <p:extLst>
      <p:ext uri="{BB962C8B-B14F-4D97-AF65-F5344CB8AC3E}">
        <p14:creationId xmlns:p14="http://schemas.microsoft.com/office/powerpoint/2010/main" val="41359283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533401" y="1635381"/>
                <a:ext cx="8229599" cy="4536819"/>
              </a:xfrm>
              <a:prstGeom prst="rect">
                <a:avLst/>
              </a:prstGeom>
            </p:spPr>
            <p:txBody>
              <a:bodyPr wrap="square">
                <a:spAutoFit/>
              </a:bodyPr>
              <a:lstStyle/>
              <a:p>
                <a:pPr>
                  <a:spcAft>
                    <a:spcPts val="1200"/>
                  </a:spcAft>
                </a:pPr>
                <a:r>
                  <a:rPr lang="en-US" sz="2400" dirty="0" smtClean="0">
                    <a:latin typeface="Times New Roman" pitchFamily="18" charset="0"/>
                    <a:cs typeface="Times New Roman" pitchFamily="18" charset="0"/>
                  </a:rPr>
                  <a:t>Variable Definitions</a:t>
                </a:r>
              </a:p>
              <a:p>
                <a:pPr>
                  <a:spcAft>
                    <a:spcPts val="1200"/>
                  </a:spcAft>
                </a:pPr>
                <a14:m>
                  <m:oMath xmlns:m="http://schemas.openxmlformats.org/officeDocument/2006/math">
                    <m:r>
                      <a:rPr lang="en-US" sz="2000" i="1" smtClean="0">
                        <a:latin typeface="Cambria Math"/>
                      </a:rPr>
                      <m:t>𝜔</m:t>
                    </m:r>
                    <m:r>
                      <a:rPr lang="en-US" sz="2000" i="1" smtClean="0">
                        <a:latin typeface="Cambria Math"/>
                      </a:rPr>
                      <m:t>=2</m:t>
                    </m:r>
                    <m:r>
                      <a:rPr lang="en-US" sz="2000" i="1" smtClean="0">
                        <a:latin typeface="Cambria Math"/>
                      </a:rPr>
                      <m:t>𝜋</m:t>
                    </m:r>
                    <m:r>
                      <a:rPr lang="en-US" sz="2000" i="1" smtClean="0">
                        <a:latin typeface="Cambria Math"/>
                      </a:rPr>
                      <m:t>𝑓</m:t>
                    </m:r>
                    <m:r>
                      <a:rPr lang="en-US" sz="2000" i="1" smtClean="0">
                        <a:latin typeface="Cambria Math"/>
                      </a:rPr>
                      <m:t>= </m:t>
                    </m:r>
                  </m:oMath>
                </a14:m>
                <a:r>
                  <a:rPr lang="en-US" sz="2000" dirty="0">
                    <a:latin typeface="Times New Roman" pitchFamily="18" charset="0"/>
                    <a:cs typeface="Times New Roman" pitchFamily="18" charset="0"/>
                  </a:rPr>
                  <a:t>system angular frequency in radians per second</a:t>
                </a:r>
              </a:p>
              <a:p>
                <a:pPr>
                  <a:spcAft>
                    <a:spcPts val="1200"/>
                  </a:spcAft>
                </a:pPr>
                <a14:m>
                  <m:oMath xmlns:m="http://schemas.openxmlformats.org/officeDocument/2006/math">
                    <m:r>
                      <a:rPr lang="en-US" sz="2000" i="1">
                        <a:latin typeface="Cambria Math"/>
                      </a:rPr>
                      <m:t>𝐺</m:t>
                    </m:r>
                    <m:r>
                      <a:rPr lang="en-US" sz="2000" i="1">
                        <a:latin typeface="Cambria Math"/>
                      </a:rPr>
                      <m:t>=	0.1609347×</m:t>
                    </m:r>
                    <m:sSup>
                      <m:sSupPr>
                        <m:ctrlPr>
                          <a:rPr lang="en-US" sz="2000" i="1">
                            <a:latin typeface="Cambria Math"/>
                          </a:rPr>
                        </m:ctrlPr>
                      </m:sSupPr>
                      <m:e>
                        <m:r>
                          <a:rPr lang="en-US" sz="2000" i="1">
                            <a:latin typeface="Cambria Math"/>
                          </a:rPr>
                          <m:t>10</m:t>
                        </m:r>
                      </m:e>
                      <m:sup>
                        <m:r>
                          <a:rPr lang="en-US" sz="2000" i="1">
                            <a:latin typeface="Cambria Math"/>
                          </a:rPr>
                          <m:t>−3 </m:t>
                        </m:r>
                      </m:sup>
                    </m:sSup>
                  </m:oMath>
                </a14:m>
                <a:r>
                  <a:rPr lang="en-US" sz="2000" dirty="0">
                    <a:latin typeface="Times New Roman" pitchFamily="18" charset="0"/>
                    <a:cs typeface="Times New Roman" pitchFamily="18" charset="0"/>
                  </a:rPr>
                  <a:t> Ω/mile</a:t>
                </a:r>
              </a:p>
              <a:p>
                <a:pPr>
                  <a:spcAft>
                    <a:spcPts val="1200"/>
                  </a:spcAft>
                </a:pPr>
                <a14:m>
                  <m:oMath xmlns:m="http://schemas.openxmlformats.org/officeDocument/2006/math">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radius </a:t>
                </a:r>
                <a:r>
                  <a:rPr lang="en-US" sz="2000" dirty="0">
                    <a:latin typeface="Times New Roman" pitchFamily="18" charset="0"/>
                    <a:cs typeface="Times New Roman" pitchFamily="18" charset="0"/>
                  </a:rPr>
                  <a:t>of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in feet</a:t>
                </a:r>
              </a:p>
              <a:p>
                <a:pPr>
                  <a:spcAft>
                    <a:spcPts val="1200"/>
                  </a:spcAft>
                </a:pPr>
                <a14:m>
                  <m:oMath xmlns:m="http://schemas.openxmlformats.org/officeDocument/2006/math">
                    <m:r>
                      <a:rPr lang="en-US" sz="2000" i="1">
                        <a:latin typeface="Cambria Math"/>
                      </a:rPr>
                      <m:t>𝑓</m:t>
                    </m:r>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system </a:t>
                </a:r>
                <a:r>
                  <a:rPr lang="en-US" sz="2000" dirty="0">
                    <a:latin typeface="Times New Roman" pitchFamily="18" charset="0"/>
                    <a:cs typeface="Times New Roman" pitchFamily="18" charset="0"/>
                  </a:rPr>
                  <a:t>frequency in Hertz</a:t>
                </a:r>
              </a:p>
              <a:p>
                <a:pPr>
                  <a:spcAft>
                    <a:spcPts val="1200"/>
                  </a:spcAft>
                </a:pPr>
                <a14:m>
                  <m:oMath xmlns:m="http://schemas.openxmlformats.org/officeDocument/2006/math">
                    <m:r>
                      <a:rPr lang="en-US" sz="2000" i="1">
                        <a:latin typeface="Cambria Math"/>
                      </a:rPr>
                      <m:t>𝜌</m:t>
                    </m:r>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resistivity </a:t>
                </a:r>
                <a:r>
                  <a:rPr lang="en-US" sz="2000" dirty="0">
                    <a:latin typeface="Times New Roman" pitchFamily="18" charset="0"/>
                    <a:cs typeface="Times New Roman" pitchFamily="18" charset="0"/>
                  </a:rPr>
                  <a:t>of earth in Ω-meters</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distance </a:t>
                </a:r>
                <a:r>
                  <a:rPr lang="en-US" sz="2000" dirty="0">
                    <a:latin typeface="Times New Roman" pitchFamily="18" charset="0"/>
                    <a:cs typeface="Times New Roman" pitchFamily="18" charset="0"/>
                  </a:rPr>
                  <a:t>between conductors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and </a:t>
                </a:r>
                <a14:m>
                  <m:oMath xmlns:m="http://schemas.openxmlformats.org/officeDocument/2006/math">
                    <m:r>
                      <a:rPr lang="en-US" sz="2000" i="1">
                        <a:latin typeface="Cambria Math"/>
                      </a:rPr>
                      <m:t>𝑗</m:t>
                    </m:r>
                  </m:oMath>
                </a14:m>
                <a:r>
                  <a:rPr lang="en-US" sz="2000" dirty="0">
                    <a:latin typeface="Times New Roman" pitchFamily="18" charset="0"/>
                    <a:cs typeface="Times New Roman" pitchFamily="18" charset="0"/>
                  </a:rPr>
                  <a:t> in feet (see Figure)</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distance </a:t>
                </a:r>
                <a:r>
                  <a:rPr lang="en-US" sz="2000" dirty="0">
                    <a:latin typeface="Times New Roman" pitchFamily="18" charset="0"/>
                    <a:cs typeface="Times New Roman" pitchFamily="18" charset="0"/>
                  </a:rPr>
                  <a:t>between conductors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and image </a:t>
                </a:r>
                <a14:m>
                  <m:oMath xmlns:m="http://schemas.openxmlformats.org/officeDocument/2006/math">
                    <m:r>
                      <a:rPr lang="en-US" sz="2000" i="1">
                        <a:latin typeface="Cambria Math"/>
                      </a:rPr>
                      <m:t>𝑗</m:t>
                    </m:r>
                  </m:oMath>
                </a14:m>
                <a:r>
                  <a:rPr lang="en-US" sz="2000" dirty="0">
                    <a:latin typeface="Times New Roman" pitchFamily="18" charset="0"/>
                    <a:cs typeface="Times New Roman" pitchFamily="18" charset="0"/>
                  </a:rPr>
                  <a:t> in feet (see Figure)</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𝜃</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angle </a:t>
                </a:r>
                <a:r>
                  <a:rPr lang="en-US" sz="2000" dirty="0">
                    <a:latin typeface="Times New Roman" pitchFamily="18" charset="0"/>
                    <a:cs typeface="Times New Roman" pitchFamily="18" charset="0"/>
                  </a:rPr>
                  <a:t>between a pair of lines drawn from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to </a:t>
                </a:r>
                <a:r>
                  <a:rPr lang="en-US" sz="2000" dirty="0" smtClean="0">
                    <a:latin typeface="Times New Roman" pitchFamily="18" charset="0"/>
                    <a:cs typeface="Times New Roman" pitchFamily="18" charset="0"/>
                  </a:rPr>
                  <a:t>its </a:t>
                </a:r>
                <a:r>
                  <a:rPr lang="en-US" sz="2000" dirty="0">
                    <a:latin typeface="Times New Roman" pitchFamily="18" charset="0"/>
                    <a:cs typeface="Times New Roman" pitchFamily="18" charset="0"/>
                  </a:rPr>
                  <a:t>own </a:t>
                </a:r>
                <a:r>
                  <a:rPr lang="en-US" sz="2000" dirty="0" smtClean="0">
                    <a:latin typeface="Times New Roman" pitchFamily="18" charset="0"/>
                    <a:cs typeface="Times New Roman" pitchFamily="18" charset="0"/>
                  </a:rPr>
                  <a:t>	image and to the </a:t>
                </a:r>
                <a:r>
                  <a:rPr lang="en-US" sz="2000" dirty="0">
                    <a:latin typeface="Times New Roman" pitchFamily="18" charset="0"/>
                    <a:cs typeface="Times New Roman" pitchFamily="18" charset="0"/>
                  </a:rPr>
                  <a:t>image of conductor </a:t>
                </a:r>
                <a14:m>
                  <m:oMath xmlns:m="http://schemas.openxmlformats.org/officeDocument/2006/math">
                    <m:r>
                      <a:rPr lang="en-US" sz="2000" i="1">
                        <a:latin typeface="Cambria Math"/>
                      </a:rPr>
                      <m:t>𝑗</m:t>
                    </m:r>
                  </m:oMath>
                </a14:m>
                <a:endParaRPr lang="en-US" sz="20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533401" y="1635381"/>
                <a:ext cx="8229599" cy="4536819"/>
              </a:xfrm>
              <a:prstGeom prst="rect">
                <a:avLst/>
              </a:prstGeom>
              <a:blipFill rotWithShape="1">
                <a:blip r:embed="rId3"/>
                <a:stretch>
                  <a:fillRect l="-1185" t="-1074" b="-1342"/>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21</a:t>
            </a:fld>
            <a:endParaRPr lang="en-US"/>
          </a:p>
        </p:txBody>
      </p:sp>
      <p:sp>
        <p:nvSpPr>
          <p:cNvPr id="6" name="TextBox 5"/>
          <p:cNvSpPr txBox="1"/>
          <p:nvPr/>
        </p:nvSpPr>
        <p:spPr>
          <a:xfrm>
            <a:off x="0" y="294382"/>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a:latin typeface="Times New Roman" pitchFamily="18" charset="0"/>
                <a:cs typeface="Times New Roman" pitchFamily="18" charset="0"/>
              </a:rPr>
              <a:t>Carson’s Equations</a:t>
            </a:r>
          </a:p>
        </p:txBody>
      </p:sp>
    </p:spTree>
    <p:extLst>
      <p:ext uri="{BB962C8B-B14F-4D97-AF65-F5344CB8AC3E}">
        <p14:creationId xmlns:p14="http://schemas.microsoft.com/office/powerpoint/2010/main" val="272681035"/>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399" y="1905000"/>
                <a:ext cx="8001001" cy="3462936"/>
              </a:xfrm>
              <a:prstGeom prst="rect">
                <a:avLst/>
              </a:prstGeom>
              <a:noFill/>
            </p:spPr>
            <p:txBody>
              <a:bodyPr wrap="square" rtlCol="0">
                <a:spAutoFit/>
              </a:bodyPr>
              <a:lstStyle/>
              <a:p>
                <a:pPr marL="457200" lvl="4"/>
                <a:endParaRPr lang="en-US" dirty="0" smtClean="0"/>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Referring to Figure 13.0, the ideal secondary voltages of the transformer are:</a:t>
                </a:r>
              </a:p>
              <a:p>
                <a:pPr marL="457200" lvl="4"/>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1</m:t>
                                  </m:r>
                                </m:sub>
                              </m:sSub>
                            </m:e>
                          </m:mr>
                          <m:mr>
                            <m:e>
                              <m:sSub>
                                <m:sSubPr>
                                  <m:ctrlPr>
                                    <a:rPr lang="en-US" sz="2000" i="1">
                                      <a:latin typeface="Cambria Math"/>
                                    </a:rPr>
                                  </m:ctrlPr>
                                </m:sSubPr>
                                <m:e>
                                  <m:r>
                                    <a:rPr lang="en-US" sz="2000" i="1">
                                      <a:latin typeface="Cambria Math"/>
                                    </a:rPr>
                                    <m:t>𝑉𝑡</m:t>
                                  </m:r>
                                </m:e>
                                <m:sub>
                                  <m:r>
                                    <a:rPr lang="en-US" sz="2000" i="1">
                                      <a:latin typeface="Cambria Math"/>
                                    </a:rPr>
                                    <m:t>2</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1</m:t>
                                  </m:r>
                                </m:sub>
                              </m:sSub>
                            </m:e>
                          </m:mr>
                          <m:mr>
                            <m:e>
                              <m:sSub>
                                <m:sSubPr>
                                  <m:ctrlPr>
                                    <a:rPr lang="en-US" sz="2000" i="1">
                                      <a:latin typeface="Cambria Math"/>
                                    </a:rPr>
                                  </m:ctrlPr>
                                </m:sSubPr>
                                <m:e>
                                  <m:r>
                                    <a:rPr lang="en-US" sz="2000" i="1">
                                      <a:latin typeface="Cambria Math"/>
                                    </a:rPr>
                                    <m:t>𝑉</m:t>
                                  </m:r>
                                </m:e>
                                <m:sub>
                                  <m:r>
                                    <a:rPr lang="en-US" sz="2000" i="1">
                                      <a:latin typeface="Cambria Math"/>
                                    </a:rPr>
                                    <m:t>2</m:t>
                                  </m:r>
                                </m:sub>
                              </m:sSub>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1</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𝑍</m:t>
                                  </m:r>
                                </m:e>
                                <m:sub>
                                  <m:r>
                                    <a:rPr lang="en-US" sz="2000" i="1">
                                      <a:latin typeface="Cambria Math"/>
                                    </a:rPr>
                                    <m:t>2</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1</m:t>
                                  </m:r>
                                </m:sub>
                              </m:sSub>
                            </m:e>
                          </m:mr>
                          <m:mr>
                            <m:e>
                              <m:sSub>
                                <m:sSubPr>
                                  <m:ctrlPr>
                                    <a:rPr lang="en-US" sz="2000" i="1">
                                      <a:latin typeface="Cambria Math"/>
                                    </a:rPr>
                                  </m:ctrlPr>
                                </m:sSubPr>
                                <m:e>
                                  <m:r>
                                    <a:rPr lang="en-US" sz="2000" i="1">
                                      <a:latin typeface="Cambria Math"/>
                                    </a:rPr>
                                    <m:t>𝐼</m:t>
                                  </m:r>
                                </m:e>
                                <m:sub>
                                  <m:r>
                                    <a:rPr lang="en-US" sz="2000" i="1">
                                      <a:latin typeface="Cambria Math"/>
                                    </a:rPr>
                                    <m:t>2</m:t>
                                  </m:r>
                                </m:sub>
                              </m:sSub>
                            </m:e>
                          </m:mr>
                        </m:m>
                      </m:e>
                    </m:d>
                  </m:oMath>
                </a14:m>
                <a:endParaRPr lang="en-US" sz="2000" dirty="0" smtClean="0">
                  <a:latin typeface="Times New Roman" pitchFamily="18" charset="0"/>
                  <a:cs typeface="Times New Roman" pitchFamily="18" charset="0"/>
                </a:endParaRPr>
              </a:p>
              <a:p>
                <a:pPr algn="ctr"/>
                <a:r>
                  <a:rPr lang="en-US" sz="2000" dirty="0" smtClean="0">
                    <a:latin typeface="Times New Roman" pitchFamily="18" charset="0"/>
                    <a:cs typeface="Times New Roman" pitchFamily="18" charset="0"/>
                  </a:rPr>
                  <a:t>	</a:t>
                </a: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r>
                  <a:rPr lang="en-US" sz="2400" dirty="0" smtClean="0">
                    <a:latin typeface="Times New Roman" pitchFamily="18" charset="0"/>
                    <a:cs typeface="Times New Roman" pitchFamily="18" charset="0"/>
                  </a:rPr>
                  <a:t>		</a:t>
                </a:r>
              </a:p>
              <a:p>
                <a:endParaRPr lang="en-US" sz="24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33399" y="1905000"/>
                <a:ext cx="8001001" cy="3462936"/>
              </a:xfrm>
              <a:prstGeom prst="rect">
                <a:avLst/>
              </a:prstGeom>
              <a:blipFill rotWithShape="1">
                <a:blip r:embed="rId3"/>
                <a:stretch>
                  <a:fillRect l="-990" r="-305"/>
                </a:stretch>
              </a:blipFill>
            </p:spPr>
            <p:txBody>
              <a:bodyPr/>
              <a:lstStyle/>
              <a:p>
                <a:r>
                  <a:rPr lang="en-US">
                    <a:noFill/>
                  </a:rPr>
                  <a:t> </a:t>
                </a:r>
              </a:p>
            </p:txBody>
          </p:sp>
        </mc:Fallback>
      </mc:AlternateContent>
      <p:sp>
        <p:nvSpPr>
          <p:cNvPr id="3" name="Rectangle 2"/>
          <p:cNvSpPr/>
          <p:nvPr/>
        </p:nvSpPr>
        <p:spPr>
          <a:xfrm>
            <a:off x="7010400" y="3733800"/>
            <a:ext cx="739305" cy="400110"/>
          </a:xfrm>
          <a:prstGeom prst="rect">
            <a:avLst/>
          </a:prstGeom>
        </p:spPr>
        <p:txBody>
          <a:bodyPr wrap="none">
            <a:spAutoFit/>
          </a:bodyPr>
          <a:lstStyle/>
          <a:p>
            <a:pPr algn="ctr"/>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161)</a:t>
            </a:r>
            <a:endParaRPr lang="en-US" sz="2000" dirty="0">
              <a:latin typeface="Times New Roman" pitchFamily="18" charset="0"/>
              <a:cs typeface="Times New Roman" pitchFamily="18" charset="0"/>
            </a:endParaRPr>
          </a:p>
        </p:txBody>
      </p:sp>
      <p:sp>
        <p:nvSpPr>
          <p:cNvPr id="5" name="Rectangle 4"/>
          <p:cNvSpPr/>
          <p:nvPr/>
        </p:nvSpPr>
        <p:spPr>
          <a:xfrm>
            <a:off x="7010400" y="4572000"/>
            <a:ext cx="739305" cy="400110"/>
          </a:xfrm>
          <a:prstGeom prst="rect">
            <a:avLst/>
          </a:prstGeom>
        </p:spPr>
        <p:txBody>
          <a:bodyPr wrap="none">
            <a:spAutoFit/>
          </a:bodyPr>
          <a:lstStyle/>
          <a:p>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162)</a:t>
            </a:r>
            <a:endParaRPr lang="en-US" sz="2000"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210</a:t>
            </a:fld>
            <a:endParaRPr lang="en-US"/>
          </a:p>
        </p:txBody>
      </p:sp>
      <p:sp>
        <p:nvSpPr>
          <p:cNvPr id="9" name="TextBox 8"/>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177284281"/>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524000"/>
                <a:ext cx="8229600" cy="4571188"/>
              </a:xfrm>
              <a:prstGeom prst="rect">
                <a:avLst/>
              </a:prstGeom>
              <a:noFill/>
            </p:spPr>
            <p:txBody>
              <a:bodyPr wrap="square" rtlCol="0">
                <a:spAutoFit/>
              </a:bodyPr>
              <a:lstStyle/>
              <a:p>
                <a:pPr marL="457200" lvl="4"/>
                <a:endParaRPr lang="en-US" dirty="0" smtClean="0"/>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ideal primary voltage as a function of the secondary ideal voltages is: </a:t>
                </a: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𝐸</m:t>
                                  </m:r>
                                </m:e>
                                <m:sub>
                                  <m:r>
                                    <a:rPr lang="en-US" sz="2000" i="1">
                                      <a:latin typeface="Cambria Math"/>
                                    </a:rPr>
                                    <m:t>0</m:t>
                                  </m:r>
                                </m:sub>
                              </m:sSub>
                            </m:e>
                          </m:mr>
                          <m:mr>
                            <m:e>
                              <m:sSub>
                                <m:sSubPr>
                                  <m:ctrlPr>
                                    <a:rPr lang="en-US" sz="2000" i="1">
                                      <a:latin typeface="Cambria Math"/>
                                    </a:rPr>
                                  </m:ctrlPr>
                                </m:sSubPr>
                                <m:e>
                                  <m:r>
                                    <a:rPr lang="en-US" sz="2000" i="1">
                                      <a:latin typeface="Cambria Math"/>
                                    </a:rPr>
                                    <m:t>𝐸</m:t>
                                  </m:r>
                                </m:e>
                                <m:sub>
                                  <m:r>
                                    <a:rPr lang="en-US" sz="2000" i="1">
                                      <a:latin typeface="Cambria Math"/>
                                    </a:rPr>
                                    <m:t>0</m:t>
                                  </m:r>
                                </m:sub>
                              </m:sSub>
                            </m:e>
                          </m:mr>
                        </m:m>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1</m:t>
                                  </m:r>
                                </m:sub>
                              </m:sSub>
                            </m:e>
                          </m:mr>
                          <m:mr>
                            <m:e>
                              <m:sSub>
                                <m:sSubPr>
                                  <m:ctrlPr>
                                    <a:rPr lang="en-US" sz="2000" i="1">
                                      <a:latin typeface="Cambria Math"/>
                                    </a:rPr>
                                  </m:ctrlPr>
                                </m:sSubPr>
                                <m:e>
                                  <m:r>
                                    <a:rPr lang="en-US" sz="2000" i="1">
                                      <a:latin typeface="Cambria Math"/>
                                    </a:rPr>
                                    <m:t>𝑉𝑡</m:t>
                                  </m:r>
                                </m:e>
                                <m:sub>
                                  <m:r>
                                    <a:rPr lang="en-US" sz="2000" i="1">
                                      <a:latin typeface="Cambria Math"/>
                                    </a:rPr>
                                    <m:t>2</m:t>
                                  </m:r>
                                </m:sub>
                              </m:sSub>
                            </m:e>
                          </m:mr>
                        </m:m>
                      </m:e>
                    </m:d>
                  </m:oMath>
                </a14:m>
                <a:r>
                  <a:rPr lang="en-US" sz="2000" dirty="0" smtClean="0">
                    <a:latin typeface="Times New Roman" pitchFamily="18" charset="0"/>
                    <a:cs typeface="Times New Roman" pitchFamily="18" charset="0"/>
                  </a:rPr>
                  <a:t>	</a:t>
                </a:r>
              </a:p>
              <a:p>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m:t>
                            </m:r>
                          </m:e>
                          <m:sub>
                            <m:r>
                              <a:rPr lang="en-US" sz="2000" i="1">
                                <a:latin typeface="Cambria Math"/>
                              </a:rPr>
                              <m:t>00</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marL="457200" lvl="4"/>
                <a:endParaRPr lang="en-US" sz="2000" dirty="0" smtClean="0">
                  <a:latin typeface="Times New Roman" pitchFamily="18" charset="0"/>
                  <a:cs typeface="Times New Roman" pitchFamily="18" charset="0"/>
                </a:endParaRPr>
              </a:p>
              <a:p>
                <a:pPr marL="457200" lvl="4"/>
                <a:endParaRPr lang="en-US" sz="2400" dirty="0">
                  <a:latin typeface="Times New Roman" pitchFamily="18" charset="0"/>
                  <a:cs typeface="Times New Roman" pitchFamily="18" charset="0"/>
                </a:endParaRPr>
              </a:p>
              <a:p>
                <a:pPr marL="457200" lvl="4"/>
                <a:r>
                  <a:rPr lang="en-US" sz="24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where </a:t>
                </a:r>
                <a14:m>
                  <m:oMath xmlns:m="http://schemas.openxmlformats.org/officeDocument/2006/math">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f>
                      <m:fPr>
                        <m:ctrlPr>
                          <a:rPr lang="en-US" sz="2000" i="1">
                            <a:latin typeface="Cambria Math"/>
                          </a:rPr>
                        </m:ctrlPr>
                      </m:fPr>
                      <m:num>
                        <m:r>
                          <m:rPr>
                            <m:nor/>
                          </m:rPr>
                          <a:rPr lang="en-US" sz="2000">
                            <a:latin typeface="Times New Roman" pitchFamily="18" charset="0"/>
                            <a:cs typeface="Times New Roman" pitchFamily="18" charset="0"/>
                          </a:rPr>
                          <m:t>High</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Side</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Rated</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Voltage</m:t>
                        </m:r>
                      </m:num>
                      <m:den>
                        <m:r>
                          <m:rPr>
                            <m:nor/>
                          </m:rPr>
                          <a:rPr lang="en-US" sz="2000">
                            <a:latin typeface="Times New Roman" pitchFamily="18" charset="0"/>
                            <a:cs typeface="Times New Roman" pitchFamily="18" charset="0"/>
                          </a:rPr>
                          <m:t>Low</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Side</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Half</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Winding</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Rated</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Voltage</m:t>
                        </m:r>
                      </m:den>
                    </m:f>
                  </m:oMath>
                </a14:m>
                <a:r>
                  <a:rPr lang="en-US" sz="2000" dirty="0" smtClean="0">
                    <a:latin typeface="Times New Roman" pitchFamily="18" charset="0"/>
                    <a:cs typeface="Times New Roman" pitchFamily="18" charset="0"/>
                  </a:rPr>
                  <a:t>		(163)</a:t>
                </a:r>
                <a:endParaRPr lang="en-US" sz="2000" dirty="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200" y="1524000"/>
                <a:ext cx="8229600" cy="4571188"/>
              </a:xfrm>
              <a:prstGeom prst="rect">
                <a:avLst/>
              </a:prstGeom>
              <a:blipFill rotWithShape="1">
                <a:blip r:embed="rId3"/>
                <a:stretch>
                  <a:fillRect l="-963"/>
                </a:stretch>
              </a:blipFill>
            </p:spPr>
            <p:txBody>
              <a:bodyPr/>
              <a:lstStyle/>
              <a:p>
                <a:r>
                  <a:rPr lang="en-US">
                    <a:noFill/>
                  </a:rPr>
                  <a:t> </a:t>
                </a:r>
              </a:p>
            </p:txBody>
          </p:sp>
        </mc:Fallback>
      </mc:AlternateContent>
      <p:sp>
        <p:nvSpPr>
          <p:cNvPr id="5" name="Rectangle 4"/>
          <p:cNvSpPr/>
          <p:nvPr/>
        </p:nvSpPr>
        <p:spPr>
          <a:xfrm>
            <a:off x="7620000" y="3429000"/>
            <a:ext cx="739305" cy="400110"/>
          </a:xfrm>
          <a:prstGeom prst="rect">
            <a:avLst/>
          </a:prstGeom>
        </p:spPr>
        <p:txBody>
          <a:bodyPr wrap="none">
            <a:spAutoFit/>
          </a:bodyPr>
          <a:lstStyle/>
          <a:p>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162)</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211</a:t>
            </a:fld>
            <a:endParaRPr lang="en-US"/>
          </a:p>
        </p:txBody>
      </p:sp>
      <p:sp>
        <p:nvSpPr>
          <p:cNvPr id="8" name="TextBox 7"/>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240634818"/>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533400" y="2099688"/>
                <a:ext cx="8229600" cy="3920112"/>
              </a:xfrm>
              <a:prstGeom prst="rect">
                <a:avLst/>
              </a:prstGeom>
            </p:spPr>
            <p:txBody>
              <a:bodyPr wrap="square">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primary transformer current as a function of the secondary winding currents is given in equation </a:t>
                </a:r>
                <a:r>
                  <a:rPr lang="en-US" sz="2400" dirty="0" smtClean="0">
                    <a:latin typeface="Times New Roman" pitchFamily="18" charset="0"/>
                    <a:cs typeface="Times New Roman" pitchFamily="18" charset="0"/>
                  </a:rPr>
                  <a:t>(164). </a:t>
                </a:r>
              </a:p>
              <a:p>
                <a:pPr marL="0" lvl="3"/>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negative sign is due to the selected direction of the current  </a:t>
                </a: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2</m:t>
                        </m:r>
                      </m:sub>
                    </m:sSub>
                  </m:oMath>
                </a14:m>
                <a:endParaRPr lang="en-US" sz="2400" dirty="0" smtClean="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a:p>
                <a:pPr marL="0" lvl="3" algn="just"/>
                <a:r>
                  <a:rPr lang="en-US" sz="2400" dirty="0" smtClean="0">
                    <a:latin typeface="Times New Roman" pitchFamily="18" charset="0"/>
                    <a:ea typeface="Times New Roman"/>
                    <a:cs typeface="Times New Roman" pitchFamily="18" charset="0"/>
                  </a:rPr>
                  <a:t>			</a:t>
                </a:r>
                <a14:m>
                  <m:oMath xmlns:m="http://schemas.openxmlformats.org/officeDocument/2006/math">
                    <m:sSub>
                      <m:sSubPr>
                        <m:ctrlPr>
                          <a:rPr lang="en-US" sz="2000" i="1">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0</m:t>
                        </m:r>
                      </m:sub>
                    </m:sSub>
                    <m:r>
                      <a:rPr lang="en-US" sz="2000" i="1">
                        <a:effectLst/>
                        <a:latin typeface="Cambria Math"/>
                        <a:ea typeface="Times New Roman"/>
                        <a:cs typeface="Times New Roman"/>
                      </a:rPr>
                      <m:t>=</m:t>
                    </m:r>
                    <m:f>
                      <m:fPr>
                        <m:ctrlPr>
                          <a:rPr lang="en-US" sz="2000" i="1">
                            <a:effectLst/>
                            <a:latin typeface="Cambria Math"/>
                            <a:ea typeface="Times New Roman"/>
                            <a:cs typeface="Times New Roman"/>
                          </a:rPr>
                        </m:ctrlPr>
                      </m:fPr>
                      <m:num>
                        <m:r>
                          <a:rPr lang="en-US" sz="2000" i="1">
                            <a:effectLst/>
                            <a:latin typeface="Cambria Math"/>
                            <a:ea typeface="Times New Roman"/>
                            <a:cs typeface="Times New Roman"/>
                          </a:rPr>
                          <m:t>1</m:t>
                        </m:r>
                      </m:num>
                      <m:den>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𝑛</m:t>
                            </m:r>
                          </m:e>
                          <m:sub>
                            <m:r>
                              <a:rPr lang="en-US" sz="2000" i="1">
                                <a:effectLst/>
                                <a:latin typeface="Cambria Math"/>
                                <a:ea typeface="Times New Roman"/>
                                <a:cs typeface="Times New Roman"/>
                              </a:rPr>
                              <m:t>𝑡</m:t>
                            </m:r>
                          </m:sub>
                        </m:sSub>
                      </m:den>
                    </m:f>
                    <m:r>
                      <a:rPr lang="en-US" sz="2000" i="1">
                        <a:effectLst/>
                        <a:latin typeface="Cambria Math"/>
                        <a:ea typeface="Times New Roman"/>
                        <a:cs typeface="Times New Roman"/>
                      </a:rPr>
                      <m:t>∙</m:t>
                    </m:r>
                    <m:d>
                      <m:dPr>
                        <m:ctrlPr>
                          <a:rPr lang="en-US" sz="2000" i="1">
                            <a:effectLst/>
                            <a:latin typeface="Cambria Math"/>
                            <a:ea typeface="Times New Roman"/>
                            <a:cs typeface="Times New Roman"/>
                          </a:rPr>
                        </m:ctrlPr>
                      </m:dP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1</m:t>
                            </m:r>
                          </m:sub>
                        </m:sSub>
                        <m:r>
                          <a:rPr lang="en-US" sz="2000" i="1">
                            <a:effectLst/>
                            <a:latin typeface="Cambria Math"/>
                            <a:ea typeface="Times New Roman"/>
                            <a:cs typeface="Times New Roman"/>
                          </a:rPr>
                          <m:t>−</m:t>
                        </m:r>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2</m:t>
                            </m:r>
                          </m:sub>
                        </m:sSub>
                      </m:e>
                    </m:d>
                  </m:oMath>
                </a14:m>
                <a:endParaRPr lang="en-US" sz="2000" dirty="0">
                  <a:latin typeface="Times New Roman" pitchFamily="18" charset="0"/>
                  <a:ea typeface="Calibri"/>
                  <a:cs typeface="Times New Roman" pitchFamily="18" charset="0"/>
                </a:endParaRPr>
              </a:p>
              <a:p>
                <a:pPr algn="just">
                  <a:lnSpc>
                    <a:spcPct val="115000"/>
                  </a:lnSpc>
                  <a:spcAft>
                    <a:spcPts val="1000"/>
                  </a:spcAft>
                </a:pPr>
                <a:r>
                  <a:rPr lang="en-US" sz="2000" dirty="0" smtClean="0">
                    <a:effectLst/>
                    <a:latin typeface="Times New Roman" pitchFamily="18" charset="0"/>
                    <a:ea typeface="Times New Roman"/>
                    <a:cs typeface="Times New Roman" pitchFamily="18" charset="0"/>
                  </a:rPr>
                  <a:t>			</a:t>
                </a:r>
                <a14:m>
                  <m:oMath xmlns:m="http://schemas.openxmlformats.org/officeDocument/2006/math">
                    <m:d>
                      <m:dPr>
                        <m:begChr m:val="["/>
                        <m:endChr m:val="]"/>
                        <m:ctrlPr>
                          <a:rPr lang="en-US" sz="2000" i="1">
                            <a:effectLst/>
                            <a:latin typeface="Cambria Math"/>
                            <a:ea typeface="Times New Roman"/>
                            <a:cs typeface="Times New Roman"/>
                          </a:rPr>
                        </m:ctrlPr>
                      </m:dPr>
                      <m:e>
                        <m:m>
                          <m:mPr>
                            <m:mcs>
                              <m:mc>
                                <m:mcPr>
                                  <m:count m:val="1"/>
                                  <m:mcJc m:val="center"/>
                                </m:mcPr>
                              </m:mc>
                            </m:mcs>
                            <m:ctrlPr>
                              <a:rPr lang="en-US" sz="2000" i="1">
                                <a:effectLst/>
                                <a:latin typeface="Cambria Math"/>
                                <a:ea typeface="Times New Roman"/>
                                <a:cs typeface="Times New Roman"/>
                              </a:rPr>
                            </m:ctrlPr>
                          </m:mPr>
                          <m:m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0</m:t>
                                  </m:r>
                                </m:sub>
                              </m:sSub>
                            </m:e>
                          </m:mr>
                          <m:m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0</m:t>
                                  </m:r>
                                </m:sub>
                              </m:sSub>
                            </m:e>
                          </m:mr>
                        </m:m>
                      </m:e>
                    </m:d>
                    <m:r>
                      <a:rPr lang="en-US" sz="2000" i="1">
                        <a:effectLst/>
                        <a:latin typeface="Cambria Math"/>
                        <a:ea typeface="Times New Roman"/>
                        <a:cs typeface="Times New Roman"/>
                      </a:rPr>
                      <m:t>=</m:t>
                    </m:r>
                    <m:f>
                      <m:fPr>
                        <m:ctrlPr>
                          <a:rPr lang="en-US" sz="2000" i="1">
                            <a:effectLst/>
                            <a:latin typeface="Cambria Math"/>
                            <a:ea typeface="Times New Roman"/>
                            <a:cs typeface="Times New Roman"/>
                          </a:rPr>
                        </m:ctrlPr>
                      </m:fPr>
                      <m:num>
                        <m:r>
                          <a:rPr lang="en-US" sz="2000" i="1">
                            <a:effectLst/>
                            <a:latin typeface="Cambria Math"/>
                            <a:ea typeface="Times New Roman"/>
                            <a:cs typeface="Times New Roman"/>
                          </a:rPr>
                          <m:t>1</m:t>
                        </m:r>
                      </m:num>
                      <m:den>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𝑛</m:t>
                            </m:r>
                          </m:e>
                          <m:sub>
                            <m:r>
                              <a:rPr lang="en-US" sz="2000" i="1">
                                <a:effectLst/>
                                <a:latin typeface="Cambria Math"/>
                                <a:ea typeface="Times New Roman"/>
                                <a:cs typeface="Times New Roman"/>
                              </a:rPr>
                              <m:t>𝑡</m:t>
                            </m:r>
                          </m:sub>
                        </m:sSub>
                      </m:den>
                    </m:f>
                    <m:r>
                      <a:rPr lang="en-US" sz="2000" i="1">
                        <a:effectLst/>
                        <a:latin typeface="Cambria Math"/>
                        <a:ea typeface="Times New Roman"/>
                        <a:cs typeface="Times New Roman"/>
                      </a:rPr>
                      <m:t>∙</m:t>
                    </m:r>
                    <m:d>
                      <m:dPr>
                        <m:begChr m:val="["/>
                        <m:endChr m:val="]"/>
                        <m:ctrlPr>
                          <a:rPr lang="en-US" sz="2000" i="1">
                            <a:effectLst/>
                            <a:latin typeface="Cambria Math"/>
                            <a:ea typeface="Times New Roman"/>
                            <a:cs typeface="Times New Roman"/>
                          </a:rPr>
                        </m:ctrlPr>
                      </m:dPr>
                      <m:e>
                        <m:m>
                          <m:mPr>
                            <m:mcs>
                              <m:mc>
                                <m:mcPr>
                                  <m:count m:val="2"/>
                                  <m:mcJc m:val="center"/>
                                </m:mcPr>
                              </m:mc>
                            </m:mcs>
                            <m:ctrlPr>
                              <a:rPr lang="en-US" sz="2000" i="1">
                                <a:effectLst/>
                                <a:latin typeface="Cambria Math"/>
                                <a:ea typeface="Times New Roman"/>
                                <a:cs typeface="Times New Roman"/>
                              </a:rPr>
                            </m:ctrlPr>
                          </m:mPr>
                          <m:mr>
                            <m:e>
                              <m:r>
                                <a:rPr lang="en-US" sz="2000" i="1">
                                  <a:effectLst/>
                                  <a:latin typeface="Cambria Math"/>
                                  <a:ea typeface="Times New Roman"/>
                                  <a:cs typeface="Times New Roman"/>
                                </a:rPr>
                                <m:t>1</m:t>
                              </m:r>
                            </m:e>
                            <m:e>
                              <m:r>
                                <a:rPr lang="en-US" sz="2000" i="1">
                                  <a:effectLst/>
                                  <a:latin typeface="Cambria Math"/>
                                  <a:ea typeface="Times New Roman"/>
                                  <a:cs typeface="Times New Roman"/>
                                </a:rPr>
                                <m:t>−1</m:t>
                              </m:r>
                            </m:e>
                          </m:mr>
                          <m:mr>
                            <m:e>
                              <m:r>
                                <a:rPr lang="en-US" sz="2000" i="1">
                                  <a:effectLst/>
                                  <a:latin typeface="Cambria Math"/>
                                  <a:ea typeface="Times New Roman"/>
                                  <a:cs typeface="Times New Roman"/>
                                </a:rPr>
                                <m:t>1</m:t>
                              </m:r>
                            </m:e>
                            <m:e>
                              <m:r>
                                <a:rPr lang="en-US" sz="2000" i="1">
                                  <a:effectLst/>
                                  <a:latin typeface="Cambria Math"/>
                                  <a:ea typeface="Times New Roman"/>
                                  <a:cs typeface="Times New Roman"/>
                                </a:rPr>
                                <m:t>−1</m:t>
                              </m:r>
                            </m:e>
                          </m:mr>
                        </m:m>
                      </m:e>
                    </m:d>
                    <m:d>
                      <m:dPr>
                        <m:begChr m:val="["/>
                        <m:endChr m:val="]"/>
                        <m:ctrlPr>
                          <a:rPr lang="en-US" sz="2000" i="1">
                            <a:effectLst/>
                            <a:latin typeface="Cambria Math"/>
                            <a:ea typeface="Times New Roman"/>
                            <a:cs typeface="Times New Roman"/>
                          </a:rPr>
                        </m:ctrlPr>
                      </m:dPr>
                      <m:e>
                        <m:m>
                          <m:mPr>
                            <m:mcs>
                              <m:mc>
                                <m:mcPr>
                                  <m:count m:val="1"/>
                                  <m:mcJc m:val="center"/>
                                </m:mcPr>
                              </m:mc>
                            </m:mcs>
                            <m:ctrlPr>
                              <a:rPr lang="en-US" sz="2000" i="1">
                                <a:effectLst/>
                                <a:latin typeface="Cambria Math"/>
                                <a:ea typeface="Times New Roman"/>
                                <a:cs typeface="Times New Roman"/>
                              </a:rPr>
                            </m:ctrlPr>
                          </m:mPr>
                          <m:m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1</m:t>
                                  </m:r>
                                </m:sub>
                              </m:sSub>
                            </m:e>
                          </m:mr>
                          <m:m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2</m:t>
                                  </m:r>
                                </m:sub>
                              </m:sSub>
                            </m:e>
                          </m:mr>
                        </m:m>
                      </m:e>
                    </m:d>
                  </m:oMath>
                </a14:m>
                <a:endParaRPr lang="en-US" sz="2000" dirty="0">
                  <a:latin typeface="Times New Roman" pitchFamily="18" charset="0"/>
                  <a:ea typeface="Calibri"/>
                  <a:cs typeface="Times New Roman" pitchFamily="18" charset="0"/>
                </a:endParaRPr>
              </a:p>
              <a:p>
                <a:pPr algn="just">
                  <a:lnSpc>
                    <a:spcPct val="115000"/>
                  </a:lnSpc>
                  <a:spcAft>
                    <a:spcPts val="1000"/>
                  </a:spcAft>
                </a:pPr>
                <a:r>
                  <a:rPr lang="en-US" sz="2000" dirty="0" smtClean="0">
                    <a:effectLst/>
                    <a:latin typeface="Times New Roman" pitchFamily="18" charset="0"/>
                    <a:ea typeface="Times New Roman"/>
                    <a:cs typeface="Times New Roman" pitchFamily="18" charset="0"/>
                  </a:rPr>
                  <a:t>			</a:t>
                </a:r>
                <a14:m>
                  <m:oMath xmlns:m="http://schemas.openxmlformats.org/officeDocument/2006/math">
                    <m:d>
                      <m:dPr>
                        <m:begChr m:val="["/>
                        <m:endChr m:val="]"/>
                        <m:ctrlPr>
                          <a:rPr lang="en-US" sz="2000" i="1">
                            <a:effectLst/>
                            <a:latin typeface="Cambria Math"/>
                            <a:ea typeface="Times New Roman"/>
                            <a:cs typeface="Times New Roman"/>
                          </a:rPr>
                        </m:ctrlPr>
                      </m:dP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00</m:t>
                            </m:r>
                          </m:sub>
                        </m:sSub>
                      </m:e>
                    </m:d>
                    <m:r>
                      <a:rPr lang="en-US" sz="2000" i="1">
                        <a:effectLst/>
                        <a:latin typeface="Cambria Math"/>
                        <a:ea typeface="Times New Roman"/>
                        <a:cs typeface="Times New Roman"/>
                      </a:rPr>
                      <m:t>=</m:t>
                    </m:r>
                    <m:d>
                      <m:dPr>
                        <m:begChr m:val="["/>
                        <m:endChr m:val="]"/>
                        <m:ctrlPr>
                          <a:rPr lang="en-US" sz="2000" i="1">
                            <a:effectLst/>
                            <a:latin typeface="Cambria Math"/>
                            <a:ea typeface="Times New Roman"/>
                            <a:cs typeface="Times New Roman"/>
                          </a:rPr>
                        </m:ctrlPr>
                      </m:dPr>
                      <m:e>
                        <m:r>
                          <a:rPr lang="en-US" sz="2000" i="1">
                            <a:effectLst/>
                            <a:latin typeface="Cambria Math"/>
                            <a:ea typeface="Times New Roman"/>
                            <a:cs typeface="Times New Roman"/>
                          </a:rPr>
                          <m:t>𝑎𝑖</m:t>
                        </m:r>
                      </m:e>
                    </m:d>
                    <m:d>
                      <m:dPr>
                        <m:begChr m:val="["/>
                        <m:endChr m:val="]"/>
                        <m:ctrlPr>
                          <a:rPr lang="en-US" sz="2000" i="1">
                            <a:effectLst/>
                            <a:latin typeface="Cambria Math"/>
                            <a:ea typeface="Times New Roman"/>
                            <a:cs typeface="Times New Roman"/>
                          </a:rPr>
                        </m:ctrlPr>
                      </m:dP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12</m:t>
                            </m:r>
                          </m:sub>
                        </m:sSub>
                      </m:e>
                    </m:d>
                  </m:oMath>
                </a14:m>
                <a:endParaRPr lang="en-US" sz="2000" dirty="0">
                  <a:latin typeface="Times New Roman" pitchFamily="18" charset="0"/>
                  <a:ea typeface="Calibri"/>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533400" y="2099688"/>
                <a:ext cx="8229600" cy="3920112"/>
              </a:xfrm>
              <a:prstGeom prst="rect">
                <a:avLst/>
              </a:prstGeom>
              <a:blipFill rotWithShape="1">
                <a:blip r:embed="rId2"/>
                <a:stretch>
                  <a:fillRect l="-1037" t="-1242" r="-2296"/>
                </a:stretch>
              </a:blipFill>
            </p:spPr>
            <p:txBody>
              <a:bodyPr/>
              <a:lstStyle/>
              <a:p>
                <a:r>
                  <a:rPr lang="en-US">
                    <a:noFill/>
                  </a:rPr>
                  <a:t> </a:t>
                </a:r>
              </a:p>
            </p:txBody>
          </p:sp>
        </mc:Fallback>
      </mc:AlternateContent>
      <p:sp>
        <p:nvSpPr>
          <p:cNvPr id="6" name="TextBox 5"/>
          <p:cNvSpPr txBox="1"/>
          <p:nvPr/>
        </p:nvSpPr>
        <p:spPr>
          <a:xfrm>
            <a:off x="6593747" y="4876800"/>
            <a:ext cx="1828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(164)</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212</a:t>
            </a:fld>
            <a:endParaRPr lang="en-US"/>
          </a:p>
        </p:txBody>
      </p:sp>
      <p:sp>
        <p:nvSpPr>
          <p:cNvPr id="7" name="TextBox 6"/>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86511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457200" y="1838742"/>
                <a:ext cx="8001000" cy="2123658"/>
              </a:xfrm>
              <a:prstGeom prst="rect">
                <a:avLst/>
              </a:prstGeom>
            </p:spPr>
            <p:txBody>
              <a:bodyPr wrap="square">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equations </a:t>
                </a:r>
                <a:r>
                  <a:rPr lang="en-US" sz="2400" dirty="0" smtClean="0">
                    <a:latin typeface="Times New Roman" pitchFamily="18" charset="0"/>
                    <a:cs typeface="Times New Roman" pitchFamily="18" charset="0"/>
                  </a:rPr>
                  <a:t>(161) into </a:t>
                </a:r>
                <a:r>
                  <a:rPr lang="en-US" sz="2400" dirty="0">
                    <a:latin typeface="Times New Roman" pitchFamily="18" charset="0"/>
                    <a:cs typeface="Times New Roman" pitchFamily="18" charset="0"/>
                  </a:rPr>
                  <a:t>equations </a:t>
                </a:r>
                <a:r>
                  <a:rPr lang="en-US" sz="2400" dirty="0" smtClean="0">
                    <a:latin typeface="Times New Roman" pitchFamily="18" charset="0"/>
                    <a:cs typeface="Times New Roman" pitchFamily="18" charset="0"/>
                  </a:rPr>
                  <a:t>(162).</a:t>
                </a:r>
              </a:p>
              <a:p>
                <a:pPr marL="457200" lvl="4"/>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m:t>
                            </m:r>
                          </m:e>
                          <m:sub>
                            <m:r>
                              <a:rPr lang="en-US" sz="2000" i="1">
                                <a:latin typeface="Cambria Math"/>
                              </a:rPr>
                              <m:t>00</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m:t>
                            </m:r>
                          </m:e>
                          <m:sub>
                            <m:r>
                              <a:rPr lang="en-US" sz="2000" i="1">
                                <a:latin typeface="Cambria Math"/>
                              </a:rPr>
                              <m:t>00</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a:latin typeface="Times New Roman" pitchFamily="18" charset="0"/>
                  <a:cs typeface="Times New Roman" pitchFamily="18" charset="0"/>
                </a:endParaRPr>
              </a:p>
              <a:p>
                <a:pPr marL="457200" lvl="4"/>
                <a:endParaRPr lang="en-US" sz="2000" dirty="0"/>
              </a:p>
            </p:txBody>
          </p:sp>
        </mc:Choice>
        <mc:Fallback xmlns="">
          <p:sp>
            <p:nvSpPr>
              <p:cNvPr id="4" name="Rectangle 3"/>
              <p:cNvSpPr>
                <a:spLocks noRot="1" noChangeAspect="1" noMove="1" noResize="1" noEditPoints="1" noAdjustHandles="1" noChangeArrowheads="1" noChangeShapeType="1" noTextEdit="1"/>
              </p:cNvSpPr>
              <p:nvPr/>
            </p:nvSpPr>
            <p:spPr>
              <a:xfrm>
                <a:off x="457200" y="1838742"/>
                <a:ext cx="8001000" cy="2123658"/>
              </a:xfrm>
              <a:prstGeom prst="rect">
                <a:avLst/>
              </a:prstGeom>
              <a:blipFill rotWithShape="1">
                <a:blip r:embed="rId2"/>
                <a:stretch>
                  <a:fillRect l="-990" t="-2299"/>
                </a:stretch>
              </a:blipFill>
            </p:spPr>
            <p:txBody>
              <a:bodyPr/>
              <a:lstStyle/>
              <a:p>
                <a:r>
                  <a:rPr lang="en-US">
                    <a:noFill/>
                  </a:rPr>
                  <a:t> </a:t>
                </a:r>
              </a:p>
            </p:txBody>
          </p:sp>
        </mc:Fallback>
      </mc:AlternateContent>
      <p:sp>
        <p:nvSpPr>
          <p:cNvPr id="7" name="TextBox 6"/>
          <p:cNvSpPr txBox="1"/>
          <p:nvPr/>
        </p:nvSpPr>
        <p:spPr>
          <a:xfrm>
            <a:off x="6705600" y="2898239"/>
            <a:ext cx="1828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(165)</a:t>
            </a:r>
            <a:endParaRPr lang="en-US" sz="20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457200" y="3962400"/>
                <a:ext cx="8229600" cy="2389565"/>
              </a:xfrm>
              <a:prstGeom prst="rect">
                <a:avLst/>
              </a:prstGeom>
            </p:spPr>
            <p:txBody>
              <a:bodyPr wrap="square">
                <a:spAutoFit/>
              </a:bodyPr>
              <a:lstStyle/>
              <a:p>
                <a:pPr marL="342900" lvl="3" indent="-342900">
                  <a:buFont typeface="Wingdings" pitchFamily="2" charset="2"/>
                  <a:buChar char="Ø"/>
                </a:pPr>
                <a:r>
                  <a:rPr lang="en-US" sz="2400" dirty="0">
                    <a:latin typeface="Times New Roman" pitchFamily="18" charset="0"/>
                    <a:cs typeface="Times New Roman" pitchFamily="18" charset="0"/>
                  </a:rPr>
                  <a:t>The source voltage as a function of the ideal primary voltage is:</a:t>
                </a:r>
              </a:p>
              <a:p>
                <a:pPr marL="457200" lvl="4"/>
                <a:endParaRPr lang="en-US" sz="2400" dirty="0">
                  <a:latin typeface="Times New Roman" pitchFamily="18" charset="0"/>
                  <a:cs typeface="Times New Roman" pitchFamily="18" charset="0"/>
                </a:endParaRPr>
              </a:p>
              <a:p>
                <a:pPr marL="457200" lvl="4"/>
                <a:r>
                  <a:rPr lang="en-US" sz="24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𝑠</m:t>
                                  </m:r>
                                </m:sub>
                              </m:sSub>
                            </m:e>
                          </m:mr>
                          <m:mr>
                            <m:e>
                              <m:sSub>
                                <m:sSubPr>
                                  <m:ctrlPr>
                                    <a:rPr lang="en-US" sz="2000" i="1">
                                      <a:latin typeface="Cambria Math"/>
                                    </a:rPr>
                                  </m:ctrlPr>
                                </m:sSubPr>
                                <m:e>
                                  <m:r>
                                    <a:rPr lang="en-US" sz="2000" i="1">
                                      <a:latin typeface="Cambria Math"/>
                                    </a:rPr>
                                    <m:t>𝑉</m:t>
                                  </m:r>
                                </m:e>
                                <m:sub>
                                  <m:r>
                                    <a:rPr lang="en-US" sz="2000" i="1">
                                      <a:latin typeface="Cambria Math"/>
                                    </a:rPr>
                                    <m:t>𝑠</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𝐸</m:t>
                                  </m:r>
                                </m:e>
                                <m:sub>
                                  <m:r>
                                    <a:rPr lang="en-US" sz="2000" i="1">
                                      <a:latin typeface="Cambria Math"/>
                                    </a:rPr>
                                    <m:t>0</m:t>
                                  </m:r>
                                </m:sub>
                              </m:sSub>
                            </m:e>
                          </m:mr>
                          <m:mr>
                            <m:e>
                              <m:sSub>
                                <m:sSubPr>
                                  <m:ctrlPr>
                                    <a:rPr lang="en-US" sz="2000" i="1">
                                      <a:latin typeface="Cambria Math"/>
                                    </a:rPr>
                                  </m:ctrlPr>
                                </m:sSubPr>
                                <m:e>
                                  <m:r>
                                    <a:rPr lang="en-US" sz="2000" i="1">
                                      <a:latin typeface="Cambria Math"/>
                                    </a:rPr>
                                    <m:t>𝐸</m:t>
                                  </m:r>
                                </m:e>
                                <m:sub>
                                  <m:r>
                                    <a:rPr lang="en-US" sz="2000" i="1">
                                      <a:latin typeface="Cambria Math"/>
                                    </a:rPr>
                                    <m:t>0</m:t>
                                  </m:r>
                                </m:sub>
                              </m:sSub>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m:t>
                                  </m:r>
                                </m:e>
                                <m:sub>
                                  <m:r>
                                    <a:rPr lang="en-US" sz="2000" i="1">
                                      <a:latin typeface="Cambria Math"/>
                                    </a:rPr>
                                    <m:t>0</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0</m:t>
                                  </m:r>
                                </m:sub>
                              </m:sSub>
                            </m:e>
                          </m:mr>
                          <m:mr>
                            <m:e>
                              <m:sSub>
                                <m:sSubPr>
                                  <m:ctrlPr>
                                    <a:rPr lang="en-US" sz="2000" i="1">
                                      <a:latin typeface="Cambria Math"/>
                                    </a:rPr>
                                  </m:ctrlPr>
                                </m:sSubPr>
                                <m:e>
                                  <m:r>
                                    <a:rPr lang="en-US" sz="2000" i="1">
                                      <a:latin typeface="Cambria Math"/>
                                    </a:rPr>
                                    <m:t>𝐼</m:t>
                                  </m:r>
                                </m:e>
                                <m:sub>
                                  <m:r>
                                    <a:rPr lang="en-US" sz="2000" i="1">
                                      <a:latin typeface="Cambria Math"/>
                                    </a:rPr>
                                    <m:t>0</m:t>
                                  </m:r>
                                </m:sub>
                              </m:sSub>
                            </m:e>
                          </m:mr>
                        </m:m>
                      </m:e>
                    </m:d>
                  </m:oMath>
                </a14:m>
                <a:endParaRPr lang="en-US" sz="2000" dirty="0">
                  <a:latin typeface="Times New Roman" pitchFamily="18" charset="0"/>
                  <a:cs typeface="Times New Roman" pitchFamily="18" charset="0"/>
                </a:endParaRPr>
              </a:p>
              <a:p>
                <a:pPr marL="457200" lvl="4"/>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m:t>
                            </m:r>
                          </m:e>
                          <m:sub>
                            <m:r>
                              <a:rPr lang="en-US" sz="2000" i="1">
                                <a:latin typeface="Cambria Math"/>
                              </a:rPr>
                              <m:t>00</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00</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00</m:t>
                            </m:r>
                          </m:sub>
                        </m:sSub>
                      </m:e>
                    </m:d>
                  </m:oMath>
                </a14:m>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457200" y="3962400"/>
                <a:ext cx="8229600" cy="2389565"/>
              </a:xfrm>
              <a:prstGeom prst="rect">
                <a:avLst/>
              </a:prstGeom>
              <a:blipFill rotWithShape="1">
                <a:blip r:embed="rId3"/>
                <a:stretch>
                  <a:fillRect l="-963" t="-2041"/>
                </a:stretch>
              </a:blipFill>
            </p:spPr>
            <p:txBody>
              <a:bodyPr/>
              <a:lstStyle/>
              <a:p>
                <a:r>
                  <a:rPr lang="en-US">
                    <a:noFill/>
                  </a:rPr>
                  <a:t> </a:t>
                </a:r>
              </a:p>
            </p:txBody>
          </p:sp>
        </mc:Fallback>
      </mc:AlternateContent>
      <p:sp>
        <p:nvSpPr>
          <p:cNvPr id="8" name="TextBox 7"/>
          <p:cNvSpPr txBox="1"/>
          <p:nvPr/>
        </p:nvSpPr>
        <p:spPr>
          <a:xfrm>
            <a:off x="6705600" y="5562600"/>
            <a:ext cx="1600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(166)</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213</a:t>
            </a:fld>
            <a:endParaRPr lang="en-US"/>
          </a:p>
        </p:txBody>
      </p:sp>
      <p:sp>
        <p:nvSpPr>
          <p:cNvPr id="9" name="TextBox 8"/>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902620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788616"/>
                <a:ext cx="8305800" cy="4154984"/>
              </a:xfrm>
              <a:prstGeom prst="rect">
                <a:avLst/>
              </a:prstGeom>
              <a:noFill/>
            </p:spPr>
            <p:txBody>
              <a:bodyPr wrap="square" rtlCol="0">
                <a:spAutoFit/>
              </a:bodyPr>
              <a:lstStyle/>
              <a:p>
                <a:pPr marL="457200" lvl="4"/>
                <a:endParaRPr lang="en-US" dirty="0" smtClean="0"/>
              </a:p>
              <a:p>
                <a:pPr marL="457200" lvl="4"/>
                <a:endParaRPr lang="en-US" dirty="0" smtClean="0"/>
              </a:p>
              <a:p>
                <a:pPr marL="342900" lvl="3" indent="-342900">
                  <a:buFont typeface="Wingdings" pitchFamily="2" charset="2"/>
                  <a:buChar char="Ø"/>
                </a:pPr>
                <a:r>
                  <a:rPr lang="en-US" sz="2400" dirty="0" smtClean="0">
                    <a:latin typeface="Times New Roman" pitchFamily="18" charset="0"/>
                    <a:cs typeface="Times New Roman" pitchFamily="18" charset="0"/>
                  </a:rPr>
                  <a:t>Substitute equations (165) into equations (166):</a:t>
                </a:r>
                <a:endParaRPr lang="en-US" sz="2400" dirty="0">
                  <a:latin typeface="Times New Roman" pitchFamily="18" charset="0"/>
                  <a:cs typeface="Times New Roman" pitchFamily="18" charset="0"/>
                </a:endParaRPr>
              </a:p>
              <a:p>
                <a:pPr marL="914400" lvl="5"/>
                <a:endParaRPr lang="en-US" sz="2400" i="1" dirty="0">
                  <a:latin typeface="Times New Roman" pitchFamily="18" charset="0"/>
                  <a:cs typeface="Times New Roman" pitchFamily="18" charset="0"/>
                </a:endParaRPr>
              </a:p>
              <a:p>
                <a:pPr marL="914400" lvl="5"/>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00</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00</m:t>
                            </m:r>
                          </m:sub>
                        </m:sSub>
                      </m:e>
                    </m:d>
                  </m:oMath>
                </a14:m>
                <a:r>
                  <a:rPr lang="en-US" sz="2000" dirty="0" smtClean="0">
                    <a:latin typeface="Times New Roman" pitchFamily="18" charset="0"/>
                    <a:cs typeface="Times New Roman" pitchFamily="18" charset="0"/>
                  </a:rPr>
                  <a:t>		(167)</a:t>
                </a:r>
              </a:p>
              <a:p>
                <a:pPr marL="914400" lvl="5"/>
                <a:endParaRPr lang="en-US" sz="2400" dirty="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Substitute equations (164) into equations (167):</a:t>
                </a:r>
              </a:p>
              <a:p>
                <a:pPr marL="457200" lvl="4"/>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00</m:t>
                            </m:r>
                          </m:sub>
                        </m:sSub>
                      </m:e>
                    </m:d>
                    <m:d>
                      <m:dPr>
                        <m:begChr m:val="["/>
                        <m:endChr m:val="]"/>
                        <m:ctrlPr>
                          <a:rPr lang="en-US" sz="2000" i="1">
                            <a:latin typeface="Cambria Math"/>
                          </a:rPr>
                        </m:ctrlPr>
                      </m:dPr>
                      <m:e>
                        <m:r>
                          <a:rPr lang="en-US" sz="2000" i="1">
                            <a:latin typeface="Cambria Math"/>
                          </a:rPr>
                          <m:t>𝑎𝑖</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00</m:t>
                                </m:r>
                              </m:sub>
                            </m:sSub>
                          </m:e>
                        </m:d>
                        <m:d>
                          <m:dPr>
                            <m:begChr m:val="["/>
                            <m:endChr m:val="]"/>
                            <m:ctrlPr>
                              <a:rPr lang="en-US" sz="2000" i="1">
                                <a:latin typeface="Cambria Math"/>
                              </a:rPr>
                            </m:ctrlPr>
                          </m:dPr>
                          <m:e>
                            <m:r>
                              <a:rPr lang="en-US" sz="2000" i="1">
                                <a:latin typeface="Cambria Math"/>
                              </a:rPr>
                              <m:t>𝑎𝑖</m:t>
                            </m:r>
                          </m:e>
                        </m:d>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200" y="1788616"/>
                <a:ext cx="8305800" cy="4154984"/>
              </a:xfrm>
              <a:prstGeom prst="rect">
                <a:avLst/>
              </a:prstGeom>
              <a:blipFill rotWithShape="1">
                <a:blip r:embed="rId3"/>
                <a:stretch>
                  <a:fillRect l="-954"/>
                </a:stretch>
              </a:blipFill>
            </p:spPr>
            <p:txBody>
              <a:bodyPr/>
              <a:lstStyle/>
              <a:p>
                <a:r>
                  <a:rPr lang="en-US">
                    <a:noFill/>
                  </a:rPr>
                  <a:t> </a:t>
                </a:r>
              </a:p>
            </p:txBody>
          </p:sp>
        </mc:Fallback>
      </mc:AlternateContent>
      <p:sp>
        <p:nvSpPr>
          <p:cNvPr id="8" name="TextBox 7"/>
          <p:cNvSpPr txBox="1"/>
          <p:nvPr/>
        </p:nvSpPr>
        <p:spPr>
          <a:xfrm>
            <a:off x="7772400" y="5162490"/>
            <a:ext cx="1600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(168)</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214</a:t>
            </a:fld>
            <a:endParaRPr lang="en-US"/>
          </a:p>
        </p:txBody>
      </p:sp>
      <p:sp>
        <p:nvSpPr>
          <p:cNvPr id="9" name="TextBox 8"/>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51677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1" end="1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199" y="1893810"/>
                <a:ext cx="8305801" cy="4354590"/>
              </a:xfrm>
              <a:prstGeom prst="rect">
                <a:avLst/>
              </a:prstGeom>
              <a:noFill/>
            </p:spPr>
            <p:txBody>
              <a:bodyPr wrap="square" rtlCol="0">
                <a:spAutoFit/>
              </a:bodyPr>
              <a:lstStyle/>
              <a:p>
                <a:pPr marL="285750" lvl="3" indent="-285750">
                  <a:buFont typeface="Arial" pitchFamily="34" charset="0"/>
                  <a:buChar char="•"/>
                </a:pPr>
                <a:endParaRPr lang="en-US" dirty="0" smtClean="0"/>
              </a:p>
              <a:p>
                <a:pPr marL="342900" lvl="3" indent="-342900">
                  <a:buFont typeface="Wingdings" pitchFamily="2" charset="2"/>
                  <a:buChar char="Ø"/>
                </a:pPr>
                <a:r>
                  <a:rPr lang="en-US" sz="2400" dirty="0" smtClean="0">
                    <a:latin typeface="Times New Roman" pitchFamily="18" charset="0"/>
                    <a:cs typeface="Times New Roman" pitchFamily="18" charset="0"/>
                  </a:rPr>
                  <a:t>Equation (168) is of the form:</a:t>
                </a:r>
              </a:p>
              <a:p>
                <a:pPr marL="342900" lvl="2" indent="-342900"/>
                <a:endParaRPr lang="en-US" sz="2400" dirty="0" smtClean="0">
                  <a:latin typeface="Times New Roman" pitchFamily="18" charset="0"/>
                  <a:cs typeface="Times New Roman" pitchFamily="18" charset="0"/>
                </a:endParaRPr>
              </a:p>
              <a:p>
                <a:r>
                  <a:rPr lang="en-US" sz="2400" b="1" dirty="0" smtClean="0">
                    <a:solidFill>
                      <a:srgbClr val="FF0000"/>
                    </a:solidFill>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r>
                  <a:rPr lang="en-US" sz="2000" dirty="0" smtClean="0">
                    <a:latin typeface="Times New Roman" pitchFamily="18" charset="0"/>
                    <a:cs typeface="Times New Roman" pitchFamily="18" charset="0"/>
                  </a:rPr>
                  <a:t>			(169)</a:t>
                </a:r>
                <a:endParaRPr lang="en-US" sz="2000" dirty="0">
                  <a:latin typeface="Times New Roman" pitchFamily="18" charset="0"/>
                  <a:cs typeface="Times New Roman" pitchFamily="18" charset="0"/>
                </a:endParaRPr>
              </a:p>
              <a:p>
                <a:pPr marL="800100" lvl="3" indent="-342900"/>
                <a:endParaRPr lang="en-US" sz="2400" dirty="0" smtClean="0">
                  <a:latin typeface="Times New Roman" pitchFamily="18" charset="0"/>
                  <a:cs typeface="Times New Roman" pitchFamily="18" charset="0"/>
                </a:endParaRPr>
              </a:p>
              <a:p>
                <a:pPr marL="800100" lvl="3" indent="-342900"/>
                <a:r>
                  <a:rPr lang="en-US" sz="2400" dirty="0" smtClean="0">
                    <a:latin typeface="Times New Roman" pitchFamily="18" charset="0"/>
                    <a:cs typeface="Times New Roman" pitchFamily="18" charset="0"/>
                  </a:rPr>
                  <a:t>where</a:t>
                </a:r>
              </a:p>
              <a:p>
                <a:pPr marL="342900" lvl="2" indent="-342900" algn="just">
                  <a:spcAft>
                    <a:spcPts val="1200"/>
                  </a:spcAft>
                </a:pP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mr>
                        </m:m>
                      </m:e>
                    </m:d>
                  </m:oMath>
                </a14:m>
                <a:r>
                  <a:rPr lang="en-US" sz="2000" dirty="0" smtClean="0">
                    <a:latin typeface="Times New Roman" pitchFamily="18" charset="0"/>
                    <a:cs typeface="Times New Roman" pitchFamily="18" charset="0"/>
                  </a:rPr>
                  <a:t>					(170)</a:t>
                </a:r>
              </a:p>
              <a:p>
                <a:pPr algn="just">
                  <a:spcAft>
                    <a:spcPts val="1200"/>
                  </a:spcAft>
                </a:pP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00</m:t>
                            </m:r>
                          </m:sub>
                        </m:sSub>
                      </m:e>
                    </m:d>
                    <m:d>
                      <m:dPr>
                        <m:begChr m:val="["/>
                        <m:endChr m:val="]"/>
                        <m:ctrlPr>
                          <a:rPr lang="en-US" sz="2000" i="1">
                            <a:latin typeface="Cambria Math"/>
                          </a:rPr>
                        </m:ctrlPr>
                      </m:dPr>
                      <m:e>
                        <m:r>
                          <a:rPr lang="en-US" sz="2000" i="1">
                            <a:latin typeface="Cambria Math"/>
                          </a:rPr>
                          <m:t>𝑎𝑖</m:t>
                        </m:r>
                      </m:e>
                    </m:d>
                  </m:oMath>
                </a14:m>
                <a:endParaRPr lang="en-US" sz="2000" dirty="0">
                  <a:latin typeface="Times New Roman" pitchFamily="18" charset="0"/>
                  <a:cs typeface="Times New Roman" pitchFamily="18" charset="0"/>
                </a:endParaRPr>
              </a:p>
              <a:p>
                <a:pPr algn="just">
                  <a:spcAft>
                    <a:spcPts val="1200"/>
                  </a:spcAft>
                </a:pP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1</m:t>
                                  </m:r>
                                </m:sub>
                              </m:sSub>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m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2</m:t>
                                      </m:r>
                                    </m:sub>
                                  </m:sSub>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d>
                            </m:e>
                          </m:mr>
                        </m:m>
                      </m:e>
                    </m:d>
                  </m:oMath>
                </a14:m>
                <a:r>
                  <a:rPr lang="en-US" sz="2000" dirty="0" smtClean="0">
                    <a:latin typeface="Times New Roman" pitchFamily="18" charset="0"/>
                    <a:cs typeface="Times New Roman" pitchFamily="18" charset="0"/>
                  </a:rPr>
                  <a:t>	</a:t>
                </a:r>
                <a:endParaRPr lang="en-US" sz="2000" b="1" dirty="0" smtClean="0">
                  <a:solidFill>
                    <a:srgbClr val="FF0000"/>
                  </a:solidFill>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199" y="1893810"/>
                <a:ext cx="8305801" cy="4354590"/>
              </a:xfrm>
              <a:prstGeom prst="rect">
                <a:avLst/>
              </a:prstGeom>
              <a:blipFill rotWithShape="1">
                <a:blip r:embed="rId3"/>
                <a:stretch>
                  <a:fillRect l="-954"/>
                </a:stretch>
              </a:blipFill>
            </p:spPr>
            <p:txBody>
              <a:bodyPr/>
              <a:lstStyle/>
              <a:p>
                <a:r>
                  <a:rPr lang="en-US">
                    <a:noFill/>
                  </a:rPr>
                  <a:t> </a:t>
                </a:r>
              </a:p>
            </p:txBody>
          </p:sp>
        </mc:Fallback>
      </mc:AlternateContent>
      <p:sp>
        <p:nvSpPr>
          <p:cNvPr id="3" name="Rectangle 2"/>
          <p:cNvSpPr/>
          <p:nvPr/>
        </p:nvSpPr>
        <p:spPr>
          <a:xfrm>
            <a:off x="7795095" y="5715000"/>
            <a:ext cx="739305" cy="400110"/>
          </a:xfrm>
          <a:prstGeom prst="rect">
            <a:avLst/>
          </a:prstGeom>
        </p:spPr>
        <p:txBody>
          <a:bodyPr wrap="none">
            <a:spAutoFit/>
          </a:bodyPr>
          <a:lstStyle/>
          <a:p>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171)</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215</a:t>
            </a:fld>
            <a:endParaRPr lang="en-US"/>
          </a:p>
        </p:txBody>
      </p:sp>
      <p:sp>
        <p:nvSpPr>
          <p:cNvPr id="8" name="TextBox 7"/>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609790865"/>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3810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831664"/>
                <a:ext cx="8305800" cy="4569136"/>
              </a:xfrm>
              <a:prstGeom prst="rect">
                <a:avLst/>
              </a:prstGeom>
              <a:noFill/>
            </p:spPr>
            <p:txBody>
              <a:bodyPr wrap="square" rtlCol="0">
                <a:spAutoFit/>
              </a:bodyPr>
              <a:lstStyle/>
              <a:p>
                <a:pPr marL="457200" lvl="4"/>
                <a:endParaRPr lang="en-US" dirty="0"/>
              </a:p>
              <a:p>
                <a:pPr marL="342900" lvl="2" indent="-342900">
                  <a:buFont typeface="Wingdings" pitchFamily="2" charset="2"/>
                  <a:buChar char="Ø"/>
                </a:pPr>
                <a:r>
                  <a:rPr lang="en-US" sz="2400" dirty="0" smtClean="0">
                    <a:latin typeface="Times New Roman" pitchFamily="18" charset="0"/>
                    <a:cs typeface="Times New Roman" pitchFamily="18" charset="0"/>
                  </a:rPr>
                  <a:t>Equation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164) </a:t>
                </a:r>
                <a:r>
                  <a:rPr lang="en-US" sz="2400" dirty="0">
                    <a:latin typeface="Times New Roman" pitchFamily="18" charset="0"/>
                    <a:cs typeface="Times New Roman" pitchFamily="18" charset="0"/>
                  </a:rPr>
                  <a:t>is of the form</a:t>
                </a:r>
                <a:r>
                  <a:rPr lang="en-US" sz="2400" dirty="0" smtClean="0">
                    <a:latin typeface="Times New Roman" pitchFamily="18" charset="0"/>
                    <a:cs typeface="Times New Roman" pitchFamily="18" charset="0"/>
                  </a:rPr>
                  <a:t>:</a:t>
                </a:r>
              </a:p>
              <a:p>
                <a:pPr marL="800100" lvl="3" indent="-342900"/>
                <a:endParaRPr lang="en-US" sz="2400" dirty="0">
                  <a:latin typeface="Times New Roman" pitchFamily="18" charset="0"/>
                  <a:cs typeface="Times New Roman" pitchFamily="18" charset="0"/>
                </a:endParaRPr>
              </a:p>
              <a:p>
                <a:pPr algn="just"/>
                <a:r>
                  <a:rPr lang="en-US" sz="2400" b="1" dirty="0">
                    <a:solidFill>
                      <a:srgbClr val="FF0000"/>
                    </a:solidFill>
                    <a:latin typeface="Times New Roman" pitchFamily="18" charset="0"/>
                    <a:cs typeface="Times New Roman" pitchFamily="18" charset="0"/>
                  </a:rPr>
                  <a:t>	</a:t>
                </a:r>
                <a:r>
                  <a:rPr lang="en-US" sz="2400" b="1" dirty="0" smtClean="0">
                    <a:solidFill>
                      <a:srgbClr val="FF0000"/>
                    </a:solidFill>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00</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1</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mr>
                        </m:m>
                      </m:e>
                    </m:d>
                  </m:oMath>
                </a14:m>
                <a:r>
                  <a:rPr lang="en-US" sz="2000" dirty="0" smtClean="0">
                    <a:latin typeface="Times New Roman" pitchFamily="18" charset="0"/>
                    <a:cs typeface="Times New Roman" pitchFamily="18" charset="0"/>
                  </a:rPr>
                  <a:t>			(172)</a:t>
                </a:r>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1</m:t>
                            </m:r>
                          </m:sub>
                        </m:sSub>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−1</m:t>
                              </m:r>
                            </m:e>
                          </m:mr>
                        </m:m>
                      </m:e>
                    </m:d>
                  </m:oMath>
                </a14:m>
                <a:endParaRPr lang="en-US" sz="2000" dirty="0">
                  <a:latin typeface="Times New Roman" pitchFamily="18" charset="0"/>
                  <a:cs typeface="Times New Roman" pitchFamily="18" charset="0"/>
                </a:endParaRPr>
              </a:p>
              <a:p>
                <a:pPr marL="800100" lvl="3" indent="-342900"/>
                <a:endParaRPr lang="en-US" sz="2400" b="1" dirty="0" smtClean="0">
                  <a:solidFill>
                    <a:srgbClr val="FF0000"/>
                  </a:solidFill>
                  <a:latin typeface="Times New Roman" pitchFamily="18" charset="0"/>
                  <a:cs typeface="Times New Roman" pitchFamily="18" charset="0"/>
                </a:endParaRPr>
              </a:p>
              <a:p>
                <a:pPr marL="457200" lvl="2" indent="-457200">
                  <a:buFont typeface="Wingdings" pitchFamily="2" charset="2"/>
                  <a:buChar char="Ø"/>
                </a:pPr>
                <a:r>
                  <a:rPr lang="en-US" sz="2400" dirty="0" smtClean="0">
                    <a:latin typeface="Times New Roman" pitchFamily="18" charset="0"/>
                    <a:cs typeface="Times New Roman" pitchFamily="18" charset="0"/>
                  </a:rPr>
                  <a:t>Equation (169) is </a:t>
                </a:r>
                <a:r>
                  <a:rPr lang="en-US" sz="2400" dirty="0">
                    <a:latin typeface="Times New Roman" pitchFamily="18" charset="0"/>
                    <a:cs typeface="Times New Roman" pitchFamily="18" charset="0"/>
                  </a:rPr>
                  <a:t>used to compute the primary source voltage when the secondary terminal voltages and the secondary currents are </a:t>
                </a:r>
                <a:r>
                  <a:rPr lang="en-US" sz="2400" dirty="0" smtClean="0">
                    <a:latin typeface="Times New Roman" pitchFamily="18" charset="0"/>
                    <a:cs typeface="Times New Roman" pitchFamily="18" charset="0"/>
                  </a:rPr>
                  <a:t>known.</a:t>
                </a: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200" y="1831664"/>
                <a:ext cx="8305800" cy="4569136"/>
              </a:xfrm>
              <a:prstGeom prst="rect">
                <a:avLst/>
              </a:prstGeom>
              <a:blipFill rotWithShape="1">
                <a:blip r:embed="rId3"/>
                <a:stretch>
                  <a:fillRect l="-954" r="-22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216</a:t>
            </a:fld>
            <a:endParaRPr lang="en-US"/>
          </a:p>
        </p:txBody>
      </p:sp>
      <p:sp>
        <p:nvSpPr>
          <p:cNvPr id="8" name="TextBox 7"/>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59512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81000" y="2264926"/>
                <a:ext cx="8458200" cy="3754874"/>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reverse equations for determining the secondary terminal voltage when the primary source voltage and secondary currents are known are obtained by solving equation (169) for </a:t>
                </a:r>
                <a:r>
                  <a:rPr lang="en-US" sz="2400" dirty="0">
                    <a:latin typeface="Times New Roman" pitchFamily="18" charset="0"/>
                    <a:cs typeface="Times New Roman" pitchFamily="18" charset="0"/>
                  </a:rPr>
                  <a:t>the secondary terminal </a:t>
                </a:r>
                <a:r>
                  <a:rPr lang="en-US" sz="2400" dirty="0" smtClean="0">
                    <a:latin typeface="Times New Roman" pitchFamily="18" charset="0"/>
                    <a:cs typeface="Times New Roman" pitchFamily="18" charset="0"/>
                  </a:rPr>
                  <a:t>voltages. </a:t>
                </a:r>
              </a:p>
              <a:p>
                <a:pPr marL="0" lvl="2" algn="ctr"/>
                <a:endParaRPr lang="en-US" dirty="0"/>
              </a:p>
              <a:p>
                <a:pPr marL="1828800" lvl="6" algn="just"/>
                <a:r>
                  <a:rPr lang="en-US" sz="2000" dirty="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e>
                      <m:sup>
                        <m:r>
                          <a:rPr lang="en-US" sz="2000" i="1">
                            <a:latin typeface="Cambria Math"/>
                          </a:rPr>
                          <m:t>−1</m:t>
                        </m:r>
                      </m:sup>
                    </m:sSup>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e>
                    </m:d>
                  </m:oMath>
                </a14:m>
                <a:endParaRPr lang="en-US" sz="2000" i="1" dirty="0" smtClean="0"/>
              </a:p>
              <a:p>
                <a:pPr marL="0" lvl="2" algn="just"/>
                <a:endParaRPr lang="en-US" sz="2000" i="1" dirty="0" smtClean="0"/>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i="1" dirty="0" smtClean="0"/>
              </a:p>
              <a:p>
                <a:pPr marL="0" lvl="2" algn="just"/>
                <a:r>
                  <a:rPr lang="en-US" sz="2000" i="1" dirty="0" smtClean="0"/>
                  <a:t>	</a:t>
                </a:r>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r>
                  <a:rPr lang="en-US" sz="2000" dirty="0" smtClean="0">
                    <a:latin typeface="Times New Roman" pitchFamily="18" charset="0"/>
                    <a:cs typeface="Times New Roman" pitchFamily="18" charset="0"/>
                  </a:rPr>
                  <a:t>			(173)</a:t>
                </a:r>
                <a:endParaRPr lang="en-US" sz="2000" dirty="0">
                  <a:latin typeface="Times New Roman" pitchFamily="18" charset="0"/>
                  <a:cs typeface="Times New Roman" pitchFamily="18" charset="0"/>
                </a:endParaRPr>
              </a:p>
              <a:p>
                <a:pPr marL="0" lvl="2" algn="just"/>
                <a:endParaRPr lang="en-US" sz="2400" dirty="0" smtClean="0"/>
              </a:p>
            </p:txBody>
          </p:sp>
        </mc:Choice>
        <mc:Fallback xmlns="">
          <p:sp>
            <p:nvSpPr>
              <p:cNvPr id="4" name="Rectangle 3"/>
              <p:cNvSpPr>
                <a:spLocks noRot="1" noChangeAspect="1" noMove="1" noResize="1" noEditPoints="1" noAdjustHandles="1" noChangeArrowheads="1" noChangeShapeType="1" noTextEdit="1"/>
              </p:cNvSpPr>
              <p:nvPr/>
            </p:nvSpPr>
            <p:spPr>
              <a:xfrm>
                <a:off x="381000" y="2264926"/>
                <a:ext cx="8458200" cy="3754874"/>
              </a:xfrm>
              <a:prstGeom prst="rect">
                <a:avLst/>
              </a:prstGeom>
              <a:blipFill rotWithShape="1">
                <a:blip r:embed="rId2"/>
                <a:stretch>
                  <a:fillRect l="-1009" t="-1299" r="-100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217</a:t>
            </a:fld>
            <a:endParaRPr lang="en-US"/>
          </a:p>
        </p:txBody>
      </p:sp>
      <p:sp>
        <p:nvSpPr>
          <p:cNvPr id="6" name="TextBox 5"/>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46629003"/>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04800" y="1905000"/>
            <a:ext cx="8610600" cy="3272178"/>
            <a:chOff x="533400" y="2061822"/>
            <a:chExt cx="8610600" cy="3272178"/>
          </a:xfrm>
        </p:grpSpPr>
        <mc:AlternateContent xmlns:mc="http://schemas.openxmlformats.org/markup-compatibility/2006" xmlns:a14="http://schemas.microsoft.com/office/drawing/2010/main">
          <mc:Choice Requires="a14">
            <p:sp>
              <p:nvSpPr>
                <p:cNvPr id="4" name="Rectangle 3"/>
                <p:cNvSpPr/>
                <p:nvPr/>
              </p:nvSpPr>
              <p:spPr>
                <a:xfrm>
                  <a:off x="533400" y="2061822"/>
                  <a:ext cx="8610600" cy="3272178"/>
                </a:xfrm>
                <a:prstGeom prst="rect">
                  <a:avLst/>
                </a:prstGeom>
              </p:spPr>
              <p:txBody>
                <a:bodyPr wrap="square">
                  <a:spAutoFit/>
                </a:bodyPr>
                <a:lstStyle/>
                <a:p>
                  <a:pPr marL="0" lvl="2" algn="just"/>
                  <a:endParaRPr lang="en-US" sz="2400" dirty="0"/>
                </a:p>
                <a:p>
                  <a:pPr marL="285750" lvl="2" indent="-285750" algn="just">
                    <a:buFont typeface="Arial" pitchFamily="34" charset="0"/>
                    <a:buChar char="•"/>
                  </a:pPr>
                  <a:endParaRPr lang="en-US" sz="2400" dirty="0"/>
                </a:p>
                <a:p>
                  <a:pPr algn="just"/>
                  <a:r>
                    <a:rPr lang="en-US" sz="2400" dirty="0" smtClean="0"/>
                    <a:t>	</a:t>
                  </a:r>
                  <a:r>
                    <a:rPr lang="en-US" sz="2400" dirty="0" smtClean="0">
                      <a:latin typeface="Times New Roman" pitchFamily="18" charset="0"/>
                      <a:cs typeface="Times New Roman" pitchFamily="18" charset="0"/>
                    </a:rPr>
                    <a:t>where</a:t>
                  </a:r>
                  <a:r>
                    <a:rPr lang="en-US" sz="2400" dirty="0" smtClean="0"/>
                    <a:t> 	</a:t>
                  </a:r>
                  <a:endParaRPr lang="en-US" sz="2400" dirty="0"/>
                </a:p>
                <a:p>
                  <a:pPr lvl="3" algn="just"/>
                  <a14:m>
                    <m:oMathPara xmlns:m="http://schemas.openxmlformats.org/officeDocument/2006/math">
                      <m:oMathParaPr>
                        <m:jc m:val="center"/>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1</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mr>
                            </m:m>
                          </m:e>
                        </m:d>
                      </m:oMath>
                    </m:oMathPara>
                  </a14:m>
                  <a:endParaRPr lang="en-US" sz="2000" dirty="0" smtClean="0"/>
                </a:p>
                <a:p>
                  <a:pPr algn="just"/>
                  <a:endParaRPr lang="en-US" sz="2000" i="1" dirty="0" smtClean="0"/>
                </a:p>
                <a:p>
                  <a:pPr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1</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1</m:t>
                                    </m:r>
                                  </m:sub>
                                </m:sSub>
                                <m:r>
                                  <a:rPr lang="en-US" sz="2000" i="1">
                                    <a:latin typeface="Cambria Math"/>
                                  </a:rPr>
                                  <m:t>+</m:t>
                                </m:r>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𝑛</m:t>
                                        </m:r>
                                      </m:e>
                                      <m:sub>
                                        <m:r>
                                          <a:rPr lang="en-US" sz="2000" i="1">
                                            <a:latin typeface="Cambria Math"/>
                                          </a:rPr>
                                          <m:t>𝑡</m:t>
                                        </m:r>
                                      </m:sub>
                                      <m:sup>
                                        <m:r>
                                          <a:rPr lang="en-US" sz="2000" i="1">
                                            <a:latin typeface="Cambria Math"/>
                                          </a:rPr>
                                          <m:t>2</m:t>
                                        </m:r>
                                      </m:sup>
                                    </m:sSubSup>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m:t>
                                </m:r>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𝑛</m:t>
                                        </m:r>
                                      </m:e>
                                      <m:sub>
                                        <m:r>
                                          <a:rPr lang="en-US" sz="2000" i="1">
                                            <a:latin typeface="Cambria Math"/>
                                          </a:rPr>
                                          <m:t>𝑡</m:t>
                                        </m:r>
                                      </m:sub>
                                      <m:sup>
                                        <m:r>
                                          <a:rPr lang="en-US" sz="2000" i="1">
                                            <a:latin typeface="Cambria Math"/>
                                          </a:rPr>
                                          <m:t>2</m:t>
                                        </m:r>
                                      </m:sup>
                                    </m:sSubSup>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mr>
                            <m:mr>
                              <m:e>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𝑛</m:t>
                                        </m:r>
                                      </m:e>
                                      <m:sub>
                                        <m:r>
                                          <a:rPr lang="en-US" sz="2000" i="1">
                                            <a:latin typeface="Cambria Math"/>
                                          </a:rPr>
                                          <m:t>𝑡</m:t>
                                        </m:r>
                                      </m:sub>
                                      <m:sup>
                                        <m:r>
                                          <a:rPr lang="en-US" sz="2000" i="1">
                                            <a:latin typeface="Cambria Math"/>
                                          </a:rPr>
                                          <m:t>2</m:t>
                                        </m:r>
                                      </m:sup>
                                    </m:sSubSup>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2</m:t>
                                        </m:r>
                                      </m:sub>
                                    </m:sSub>
                                    <m:r>
                                      <a:rPr lang="en-US" sz="2000" i="1">
                                        <a:latin typeface="Cambria Math"/>
                                      </a:rPr>
                                      <m:t>+</m:t>
                                    </m:r>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𝑛</m:t>
                                            </m:r>
                                          </m:e>
                                          <m:sub>
                                            <m:r>
                                              <a:rPr lang="en-US" sz="2000" i="1">
                                                <a:latin typeface="Cambria Math"/>
                                              </a:rPr>
                                              <m:t>𝑡</m:t>
                                            </m:r>
                                          </m:sub>
                                          <m:sup>
                                            <m:r>
                                              <a:rPr lang="en-US" sz="2000" i="1">
                                                <a:latin typeface="Cambria Math"/>
                                              </a:rPr>
                                              <m:t>2</m:t>
                                            </m:r>
                                          </m:sup>
                                        </m:sSubSup>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d>
                              </m:e>
                            </m:mr>
                          </m:m>
                        </m:e>
                      </m:d>
                    </m:oMath>
                  </a14:m>
                  <a:endParaRPr lang="en-US" sz="2000" dirty="0"/>
                </a:p>
              </p:txBody>
            </p:sp>
          </mc:Choice>
          <mc:Fallback xmlns="">
            <p:sp>
              <p:nvSpPr>
                <p:cNvPr id="4" name="Rectangle 3"/>
                <p:cNvSpPr>
                  <a:spLocks noRot="1" noChangeAspect="1" noMove="1" noResize="1" noEditPoints="1" noAdjustHandles="1" noChangeArrowheads="1" noChangeShapeType="1" noTextEdit="1"/>
                </p:cNvSpPr>
                <p:nvPr/>
              </p:nvSpPr>
              <p:spPr>
                <a:xfrm>
                  <a:off x="533400" y="2061822"/>
                  <a:ext cx="8610600" cy="3272178"/>
                </a:xfrm>
                <a:prstGeom prst="rect">
                  <a:avLst/>
                </a:prstGeom>
                <a:blipFill rotWithShape="1">
                  <a:blip r:embed="rId2"/>
                  <a:stretch>
                    <a:fillRect/>
                  </a:stretch>
                </a:blipFill>
              </p:spPr>
              <p:txBody>
                <a:bodyPr/>
                <a:lstStyle/>
                <a:p>
                  <a:r>
                    <a:rPr lang="en-US">
                      <a:noFill/>
                    </a:rPr>
                    <a:t> </a:t>
                  </a:r>
                </a:p>
              </p:txBody>
            </p:sp>
          </mc:Fallback>
        </mc:AlternateContent>
        <p:sp>
          <p:nvSpPr>
            <p:cNvPr id="5" name="Rectangle 4"/>
            <p:cNvSpPr/>
            <p:nvPr/>
          </p:nvSpPr>
          <p:spPr>
            <a:xfrm>
              <a:off x="7600089" y="4495800"/>
              <a:ext cx="739305" cy="400110"/>
            </a:xfrm>
            <a:prstGeom prst="rect">
              <a:avLst/>
            </a:prstGeom>
          </p:spPr>
          <p:txBody>
            <a:bodyPr wrap="none">
              <a:spAutoFit/>
            </a:bodyPr>
            <a:lstStyle/>
            <a:p>
              <a:pPr marL="0" lvl="2" algn="just"/>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174)</a:t>
              </a:r>
              <a:endParaRPr lang="en-US" sz="2000" dirty="0">
                <a:latin typeface="Times New Roman" pitchFamily="18" charset="0"/>
                <a:cs typeface="Times New Roman" pitchFamily="18" charset="0"/>
              </a:endParaRPr>
            </a:p>
          </p:txBody>
        </p:sp>
      </p:grpSp>
      <p:sp>
        <p:nvSpPr>
          <p:cNvPr id="6" name="Slide Number Placeholder 5"/>
          <p:cNvSpPr>
            <a:spLocks noGrp="1"/>
          </p:cNvSpPr>
          <p:nvPr>
            <p:ph type="sldNum" sz="quarter" idx="12"/>
          </p:nvPr>
        </p:nvSpPr>
        <p:spPr/>
        <p:txBody>
          <a:bodyPr/>
          <a:lstStyle/>
          <a:p>
            <a:fld id="{B6F15528-21DE-4FAA-801E-634DDDAF4B2B}" type="slidenum">
              <a:rPr lang="en-US" smtClean="0"/>
              <a:pPr/>
              <a:t>218</a:t>
            </a:fld>
            <a:endParaRPr lang="en-US"/>
          </a:p>
        </p:txBody>
      </p:sp>
      <p:sp>
        <p:nvSpPr>
          <p:cNvPr id="7" name="TextBox 6"/>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414673559"/>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b="1" u="sng" dirty="0"/>
              <a:t>Center-Tapped Transformer Serving Loads through a Triplex </a:t>
            </a:r>
            <a:r>
              <a:rPr lang="en-US" sz="2400" b="1" u="sng" dirty="0" smtClean="0"/>
              <a:t>Secondary</a:t>
            </a:r>
          </a:p>
          <a:p>
            <a:pPr lvl="1"/>
            <a:r>
              <a:rPr lang="en-US" sz="2400" dirty="0" smtClean="0"/>
              <a:t>Underground </a:t>
            </a:r>
            <a:r>
              <a:rPr lang="en-US" sz="2400" dirty="0"/>
              <a:t>Wye-Delta Transformer Bank with a Center Tapped Transformer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dirty="0" smtClean="0"/>
              <a:t>Lagging </a:t>
            </a:r>
            <a:r>
              <a:rPr lang="en-US" sz="2400" dirty="0"/>
              <a:t>Open Wye-Open Delta </a:t>
            </a:r>
            <a:r>
              <a:rPr lang="en-US" sz="2400" dirty="0" smtClean="0"/>
              <a:t>Connection</a:t>
            </a:r>
          </a:p>
          <a:p>
            <a:pPr lvl="1"/>
            <a:r>
              <a:rPr lang="en-US" sz="2400" dirty="0" smtClean="0"/>
              <a:t>Four </a:t>
            </a:r>
            <a:r>
              <a:rPr lang="en-US" sz="24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219</a:t>
            </a:fld>
            <a:endParaRPr lang="en-US"/>
          </a:p>
        </p:txBody>
      </p:sp>
    </p:spTree>
    <p:extLst>
      <p:ext uri="{BB962C8B-B14F-4D97-AF65-F5344CB8AC3E}">
        <p14:creationId xmlns:p14="http://schemas.microsoft.com/office/powerpoint/2010/main" val="23472811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533400" y="1981200"/>
                <a:ext cx="8305800" cy="3288464"/>
              </a:xfrm>
              <a:prstGeom prst="rect">
                <a:avLst/>
              </a:prstGeom>
            </p:spPr>
            <p:txBody>
              <a:bodyPr wrap="square">
                <a:spAutoFit/>
              </a:bodyPr>
              <a:lstStyle/>
              <a:p>
                <a:pPr algn="just">
                  <a:spcAft>
                    <a:spcPts val="1200"/>
                  </a:spcAft>
                </a:pPr>
                <a:r>
                  <a:rPr lang="en-US" sz="2400" dirty="0" smtClean="0">
                    <a:latin typeface="Times New Roman" pitchFamily="18" charset="0"/>
                    <a:cs typeface="Times New Roman" pitchFamily="18" charset="0"/>
                  </a:rPr>
                  <a:t>Variable Definitions (cont.)</a:t>
                </a:r>
              </a:p>
              <a:p>
                <a:pPr algn="just">
                  <a:spcAft>
                    <a:spcPts val="1200"/>
                  </a:spcAft>
                </a:pPr>
                <a14:m>
                  <m:oMath xmlns:m="http://schemas.openxmlformats.org/officeDocument/2006/math">
                    <m:sSub>
                      <m:sSubPr>
                        <m:ctrlPr>
                          <a:rPr lang="en-US" sz="2000" i="1">
                            <a:latin typeface="Cambria Math"/>
                          </a:rPr>
                        </m:ctrlPr>
                      </m:sSubPr>
                      <m:e>
                        <m:r>
                          <a:rPr lang="en-US" sz="2000" i="1">
                            <a:latin typeface="Cambria Math"/>
                          </a:rPr>
                          <m:t>𝑋</m:t>
                        </m:r>
                      </m:e>
                      <m:sub>
                        <m:r>
                          <a:rPr lang="en-US" sz="2000" i="1">
                            <a:latin typeface="Cambria Math"/>
                          </a:rPr>
                          <m:t>𝑖</m:t>
                        </m:r>
                      </m:sub>
                    </m:sSub>
                    <m:r>
                      <a:rPr lang="en-US" sz="2000" i="1">
                        <a:latin typeface="Cambria Math"/>
                      </a:rPr>
                      <m:t>=2</m:t>
                    </m:r>
                    <m:r>
                      <a:rPr lang="en-US" sz="2000" i="1">
                        <a:latin typeface="Cambria Math"/>
                      </a:rPr>
                      <m:t>𝜔</m:t>
                    </m:r>
                    <m:r>
                      <a:rPr lang="en-US" sz="2000" i="1">
                        <a:latin typeface="Cambria Math"/>
                      </a:rPr>
                      <m:t>𝐺</m:t>
                    </m:r>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oMath>
                </a14:m>
                <a:r>
                  <a:rPr lang="en-US" sz="2000" dirty="0"/>
                  <a:t>  </a:t>
                </a:r>
                <a:r>
                  <a:rPr lang="en-US" sz="2000" dirty="0" smtClean="0">
                    <a:latin typeface="Times New Roman" pitchFamily="18" charset="0"/>
                    <a:cs typeface="Times New Roman" pitchFamily="18" charset="0"/>
                  </a:rPr>
                  <a:t>Ω/mile					(17)</a:t>
                </a:r>
                <a:endParaRPr lang="en-US" sz="2000" dirty="0">
                  <a:latin typeface="Times New Roman" pitchFamily="18" charset="0"/>
                  <a:cs typeface="Times New Roman" pitchFamily="18" charset="0"/>
                </a:endParaRPr>
              </a:p>
              <a:p>
                <a:pPr algn="just">
                  <a:spcAft>
                    <a:spcPts val="1200"/>
                  </a:spcAft>
                </a:pPr>
                <a14:m>
                  <m:oMath xmlns:m="http://schemas.openxmlformats.org/officeDocument/2006/math">
                    <m:sSub>
                      <m:sSubPr>
                        <m:ctrlPr>
                          <a:rPr lang="en-US" sz="2000" i="1">
                            <a:latin typeface="Cambria Math"/>
                          </a:rPr>
                        </m:ctrlPr>
                      </m:sSubPr>
                      <m:e>
                        <m:r>
                          <a:rPr lang="en-US" sz="2000" i="1">
                            <a:latin typeface="Cambria Math"/>
                          </a:rPr>
                          <m:t>𝑃</m:t>
                        </m:r>
                      </m:e>
                      <m:sub>
                        <m:r>
                          <a:rPr lang="en-US" sz="2000" i="1">
                            <a:latin typeface="Cambria Math"/>
                          </a:rPr>
                          <m:t>𝑖𝑗</m:t>
                        </m:r>
                      </m:sub>
                    </m:sSub>
                    <m:r>
                      <a:rPr lang="en-US" sz="2000" i="1">
                        <a:latin typeface="Cambria Math"/>
                      </a:rPr>
                      <m:t>=</m:t>
                    </m:r>
                    <m:f>
                      <m:fPr>
                        <m:ctrlPr>
                          <a:rPr lang="en-US" sz="2000" i="1">
                            <a:latin typeface="Cambria Math"/>
                          </a:rPr>
                        </m:ctrlPr>
                      </m:fPr>
                      <m:num>
                        <m:r>
                          <a:rPr lang="en-US" sz="2000" i="1">
                            <a:latin typeface="Cambria Math"/>
                          </a:rPr>
                          <m:t>𝜋</m:t>
                        </m:r>
                      </m:num>
                      <m:den>
                        <m:r>
                          <a:rPr lang="en-US" sz="2000" i="1">
                            <a:latin typeface="Cambria Math"/>
                          </a:rPr>
                          <m:t>8</m:t>
                        </m:r>
                      </m:den>
                    </m:f>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rad>
                          <m:radPr>
                            <m:degHide m:val="on"/>
                            <m:ctrlPr>
                              <a:rPr lang="en-US" sz="2000" i="1">
                                <a:latin typeface="Cambria Math"/>
                              </a:rPr>
                            </m:ctrlPr>
                          </m:radPr>
                          <m:deg/>
                          <m:e>
                            <m:r>
                              <a:rPr lang="en-US" sz="2000" i="1">
                                <a:latin typeface="Cambria Math"/>
                              </a:rPr>
                              <m:t>2</m:t>
                            </m:r>
                          </m:e>
                        </m:rad>
                      </m:den>
                    </m:f>
                    <m:sSub>
                      <m:sSubPr>
                        <m:ctrlPr>
                          <a:rPr lang="en-US" sz="2000" i="1">
                            <a:latin typeface="Cambria Math"/>
                          </a:rPr>
                        </m:ctrlPr>
                      </m:sSubPr>
                      <m:e>
                        <m:r>
                          <a:rPr lang="en-US" sz="2000" i="1">
                            <a:latin typeface="Cambria Math"/>
                          </a:rPr>
                          <m:t>𝑘</m:t>
                        </m:r>
                      </m:e>
                      <m:sub>
                        <m:r>
                          <a:rPr lang="en-US" sz="2000" i="1">
                            <a:latin typeface="Cambria Math"/>
                          </a:rPr>
                          <m:t>𝑖𝑗</m:t>
                        </m:r>
                      </m:sub>
                    </m:sSub>
                    <m:func>
                      <m:funcPr>
                        <m:ctrlPr>
                          <a:rPr lang="en-US" sz="2000" i="1">
                            <a:latin typeface="Cambria Math"/>
                          </a:rPr>
                        </m:ctrlPr>
                      </m:funcPr>
                      <m:fName>
                        <m:r>
                          <m:rPr>
                            <m:sty m:val="p"/>
                          </m:rPr>
                          <a:rPr lang="en-US" sz="2000">
                            <a:latin typeface="Cambria Math"/>
                          </a:rPr>
                          <m:t>cos</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𝑖𝑗</m:t>
                                </m:r>
                              </m:sub>
                            </m:sSub>
                          </m:e>
                        </m:d>
                        <m:r>
                          <a:rPr lang="en-US" sz="2000" i="1">
                            <a:latin typeface="Cambria Math"/>
                          </a:rPr>
                          <m:t>+</m:t>
                        </m:r>
                        <m:f>
                          <m:fPr>
                            <m:ctrlPr>
                              <a:rPr lang="en-US" sz="2000" i="1">
                                <a:latin typeface="Cambria Math"/>
                              </a:rPr>
                            </m:ctrlPr>
                          </m:fPr>
                          <m:num>
                            <m:sSubSup>
                              <m:sSubSupPr>
                                <m:ctrlPr>
                                  <a:rPr lang="en-US" sz="2000" i="1">
                                    <a:latin typeface="Cambria Math"/>
                                  </a:rPr>
                                </m:ctrlPr>
                              </m:sSubSupPr>
                              <m:e>
                                <m:r>
                                  <a:rPr lang="en-US" sz="2000" i="1">
                                    <a:latin typeface="Cambria Math"/>
                                  </a:rPr>
                                  <m:t>𝑘</m:t>
                                </m:r>
                              </m:e>
                              <m:sub>
                                <m:r>
                                  <a:rPr lang="en-US" sz="2000" i="1">
                                    <a:latin typeface="Cambria Math"/>
                                  </a:rPr>
                                  <m:t>𝑖𝑗</m:t>
                                </m:r>
                              </m:sub>
                              <m:sup>
                                <m:r>
                                  <a:rPr lang="en-US" sz="2000" i="1">
                                    <a:latin typeface="Cambria Math"/>
                                  </a:rPr>
                                  <m:t>2</m:t>
                                </m:r>
                              </m:sup>
                            </m:sSubSup>
                          </m:num>
                          <m:den>
                            <m:r>
                              <a:rPr lang="en-US" sz="2000" i="1">
                                <a:latin typeface="Cambria Math"/>
                              </a:rPr>
                              <m:t>16</m:t>
                            </m:r>
                          </m:den>
                        </m:f>
                      </m:e>
                    </m:func>
                    <m:func>
                      <m:funcPr>
                        <m:ctrlPr>
                          <a:rPr lang="en-US" sz="2000" i="1">
                            <a:latin typeface="Cambria Math"/>
                          </a:rPr>
                        </m:ctrlPr>
                      </m:funcPr>
                      <m:fName>
                        <m:r>
                          <m:rPr>
                            <m:sty m:val="p"/>
                          </m:rPr>
                          <a:rPr lang="en-US" sz="2000">
                            <a:latin typeface="Cambria Math"/>
                          </a:rPr>
                          <m:t>cos</m:t>
                        </m:r>
                      </m:fName>
                      <m:e>
                        <m:d>
                          <m:dPr>
                            <m:ctrlPr>
                              <a:rPr lang="en-US" sz="2000" i="1">
                                <a:latin typeface="Cambria Math"/>
                              </a:rPr>
                            </m:ctrlPr>
                          </m:dPr>
                          <m:e>
                            <m:r>
                              <a:rPr lang="en-US" sz="2000" i="1">
                                <a:latin typeface="Cambria Math"/>
                              </a:rPr>
                              <m:t>2</m:t>
                            </m:r>
                            <m:sSub>
                              <m:sSubPr>
                                <m:ctrlPr>
                                  <a:rPr lang="en-US" sz="2000" i="1">
                                    <a:latin typeface="Cambria Math"/>
                                  </a:rPr>
                                </m:ctrlPr>
                              </m:sSubPr>
                              <m:e>
                                <m:r>
                                  <a:rPr lang="en-US" sz="2000" i="1">
                                    <a:latin typeface="Cambria Math"/>
                                  </a:rPr>
                                  <m:t>𝜃</m:t>
                                </m:r>
                              </m:e>
                              <m:sub>
                                <m:r>
                                  <a:rPr lang="en-US" sz="2000" i="1">
                                    <a:latin typeface="Cambria Math"/>
                                  </a:rPr>
                                  <m:t>𝑖𝑗</m:t>
                                </m:r>
                              </m:sub>
                            </m:sSub>
                          </m:e>
                        </m:d>
                      </m:e>
                    </m:func>
                    <m:r>
                      <a:rPr lang="en-US" sz="2000" i="1">
                        <a:latin typeface="Cambria Math"/>
                      </a:rPr>
                      <m:t>∙</m:t>
                    </m:r>
                    <m:d>
                      <m:dPr>
                        <m:ctrlPr>
                          <a:rPr lang="en-US" sz="2000" i="1">
                            <a:latin typeface="Cambria Math"/>
                          </a:rPr>
                        </m:ctrlPr>
                      </m:dPr>
                      <m:e>
                        <m:r>
                          <a:rPr lang="en-US" sz="2000" i="1">
                            <a:latin typeface="Cambria Math"/>
                          </a:rPr>
                          <m:t>0.6728+</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2</m:t>
                                </m:r>
                              </m:num>
                              <m:den>
                                <m:sSub>
                                  <m:sSubPr>
                                    <m:ctrlPr>
                                      <a:rPr lang="en-US" sz="2000" i="1">
                                        <a:latin typeface="Cambria Math"/>
                                      </a:rPr>
                                    </m:ctrlPr>
                                  </m:sSubPr>
                                  <m:e>
                                    <m:r>
                                      <a:rPr lang="en-US" sz="2000" i="1">
                                        <a:latin typeface="Cambria Math"/>
                                      </a:rPr>
                                      <m:t>𝑘</m:t>
                                    </m:r>
                                  </m:e>
                                  <m:sub>
                                    <m:r>
                                      <a:rPr lang="en-US" sz="2000" i="1">
                                        <a:latin typeface="Cambria Math"/>
                                      </a:rPr>
                                      <m:t>𝑖𝑗</m:t>
                                    </m:r>
                                  </m:sub>
                                </m:sSub>
                              </m:den>
                            </m:f>
                          </m:e>
                        </m:func>
                      </m:e>
                    </m:d>
                  </m:oMath>
                </a14:m>
                <a:r>
                  <a:rPr lang="en-US" sz="2000" dirty="0" smtClean="0">
                    <a:latin typeface="Times New Roman" pitchFamily="18" charset="0"/>
                    <a:cs typeface="Times New Roman" pitchFamily="18" charset="0"/>
                  </a:rPr>
                  <a:t>		(18) </a:t>
                </a:r>
                <a:endParaRPr lang="en-US" sz="2000" dirty="0">
                  <a:latin typeface="Times New Roman" pitchFamily="18" charset="0"/>
                  <a:cs typeface="Times New Roman" pitchFamily="18" charset="0"/>
                </a:endParaRPr>
              </a:p>
              <a:p>
                <a:pPr algn="just">
                  <a:spcAft>
                    <a:spcPts val="1200"/>
                  </a:spcAft>
                </a:pPr>
                <a14:m>
                  <m:oMath xmlns:m="http://schemas.openxmlformats.org/officeDocument/2006/math">
                    <m:sSub>
                      <m:sSubPr>
                        <m:ctrlPr>
                          <a:rPr lang="en-US" sz="2000" i="1">
                            <a:latin typeface="Cambria Math"/>
                          </a:rPr>
                        </m:ctrlPr>
                      </m:sSubPr>
                      <m:e>
                        <m:r>
                          <a:rPr lang="en-US" sz="2000" i="1">
                            <a:latin typeface="Cambria Math"/>
                          </a:rPr>
                          <m:t>𝑄</m:t>
                        </m:r>
                      </m:e>
                      <m:sub>
                        <m:r>
                          <a:rPr lang="en-US" sz="2000" i="1">
                            <a:latin typeface="Cambria Math"/>
                          </a:rPr>
                          <m:t>𝑖𝑗</m:t>
                        </m:r>
                      </m:sub>
                    </m:sSub>
                    <m:r>
                      <a:rPr lang="en-US" sz="2000" i="1">
                        <a:latin typeface="Cambria Math"/>
                      </a:rPr>
                      <m:t>=−0.0386+</m:t>
                    </m:r>
                    <m:f>
                      <m:fPr>
                        <m:ctrlPr>
                          <a:rPr lang="en-US" sz="2000" i="1">
                            <a:latin typeface="Cambria Math"/>
                          </a:rPr>
                        </m:ctrlPr>
                      </m:fPr>
                      <m:num>
                        <m:r>
                          <a:rPr lang="en-US" sz="2000" i="1">
                            <a:latin typeface="Cambria Math"/>
                          </a:rPr>
                          <m:t>1</m:t>
                        </m:r>
                      </m:num>
                      <m:den>
                        <m:r>
                          <a:rPr lang="en-US" sz="2000" i="1">
                            <a:latin typeface="Cambria Math"/>
                          </a:rPr>
                          <m:t>2</m:t>
                        </m:r>
                      </m:den>
                    </m:f>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2</m:t>
                            </m:r>
                          </m:num>
                          <m:den>
                            <m:sSub>
                              <m:sSubPr>
                                <m:ctrlPr>
                                  <a:rPr lang="en-US" sz="2000" i="1">
                                    <a:latin typeface="Cambria Math"/>
                                  </a:rPr>
                                </m:ctrlPr>
                              </m:sSubPr>
                              <m:e>
                                <m:r>
                                  <a:rPr lang="en-US" sz="2000" i="1">
                                    <a:latin typeface="Cambria Math"/>
                                  </a:rPr>
                                  <m:t>𝑘</m:t>
                                </m:r>
                              </m:e>
                              <m:sub>
                                <m:r>
                                  <a:rPr lang="en-US" sz="2000" i="1">
                                    <a:latin typeface="Cambria Math"/>
                                  </a:rPr>
                                  <m:t>𝑖𝑗</m:t>
                                </m:r>
                              </m:sub>
                            </m:sSub>
                          </m:den>
                        </m:f>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rad>
                          <m:radPr>
                            <m:degHide m:val="on"/>
                            <m:ctrlPr>
                              <a:rPr lang="en-US" sz="2000" i="1">
                                <a:latin typeface="Cambria Math"/>
                              </a:rPr>
                            </m:ctrlPr>
                          </m:radPr>
                          <m:deg/>
                          <m:e>
                            <m:r>
                              <a:rPr lang="en-US" sz="2000" i="1">
                                <a:latin typeface="Cambria Math"/>
                              </a:rPr>
                              <m:t>2</m:t>
                            </m:r>
                          </m:e>
                        </m:rad>
                      </m:den>
                    </m:f>
                    <m:sSub>
                      <m:sSubPr>
                        <m:ctrlPr>
                          <a:rPr lang="en-US" sz="2000" i="1">
                            <a:latin typeface="Cambria Math"/>
                          </a:rPr>
                        </m:ctrlPr>
                      </m:sSubPr>
                      <m:e>
                        <m:r>
                          <a:rPr lang="en-US" sz="2000" i="1">
                            <a:latin typeface="Cambria Math"/>
                          </a:rPr>
                          <m:t>𝑘</m:t>
                        </m:r>
                      </m:e>
                      <m:sub>
                        <m:r>
                          <a:rPr lang="en-US" sz="2000" i="1">
                            <a:latin typeface="Cambria Math"/>
                          </a:rPr>
                          <m:t>𝑖𝑗</m:t>
                        </m:r>
                      </m:sub>
                    </m:sSub>
                    <m:func>
                      <m:funcPr>
                        <m:ctrlPr>
                          <a:rPr lang="en-US" sz="2000" i="1">
                            <a:latin typeface="Cambria Math"/>
                          </a:rPr>
                        </m:ctrlPr>
                      </m:funcPr>
                      <m:fName>
                        <m:r>
                          <m:rPr>
                            <m:sty m:val="p"/>
                          </m:rPr>
                          <a:rPr lang="en-US" sz="2000">
                            <a:latin typeface="Cambria Math"/>
                          </a:rPr>
                          <m:t>cos</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𝑖𝑗</m:t>
                                </m:r>
                              </m:sub>
                            </m:sSub>
                          </m:e>
                        </m:d>
                      </m:e>
                    </m:func>
                  </m:oMath>
                </a14:m>
                <a:r>
                  <a:rPr lang="en-US" sz="2000" dirty="0" smtClean="0"/>
                  <a:t>			</a:t>
                </a:r>
                <a:r>
                  <a:rPr lang="en-US" sz="2000" dirty="0" smtClean="0">
                    <a:latin typeface="Times New Roman" pitchFamily="18" charset="0"/>
                    <a:cs typeface="Times New Roman" pitchFamily="18" charset="0"/>
                  </a:rPr>
                  <a:t>(19) </a:t>
                </a:r>
                <a:endParaRPr lang="en-US" sz="2000" dirty="0">
                  <a:latin typeface="Times New Roman" pitchFamily="18" charset="0"/>
                  <a:cs typeface="Times New Roman" pitchFamily="18" charset="0"/>
                </a:endParaRPr>
              </a:p>
              <a:p>
                <a:pPr algn="just">
                  <a:spcAft>
                    <a:spcPts val="1200"/>
                  </a:spcAft>
                </a:pPr>
                <a14:m>
                  <m:oMath xmlns:m="http://schemas.openxmlformats.org/officeDocument/2006/math">
                    <m:sSub>
                      <m:sSubPr>
                        <m:ctrlPr>
                          <a:rPr lang="en-US" sz="2000" i="1">
                            <a:latin typeface="Cambria Math"/>
                          </a:rPr>
                        </m:ctrlPr>
                      </m:sSubPr>
                      <m:e>
                        <m:r>
                          <a:rPr lang="en-US" sz="2000" i="1">
                            <a:latin typeface="Cambria Math"/>
                          </a:rPr>
                          <m:t>𝑘</m:t>
                        </m:r>
                      </m:e>
                      <m:sub>
                        <m:r>
                          <a:rPr lang="en-US" sz="2000" i="1">
                            <a:latin typeface="Cambria Math"/>
                          </a:rPr>
                          <m:t>𝑖𝑗</m:t>
                        </m:r>
                      </m:sub>
                    </m:sSub>
                    <m:r>
                      <a:rPr lang="en-US" sz="2000" i="1">
                        <a:latin typeface="Cambria Math"/>
                      </a:rPr>
                      <m:t>=8.565×</m:t>
                    </m:r>
                    <m:sSup>
                      <m:sSupPr>
                        <m:ctrlPr>
                          <a:rPr lang="en-US" sz="2000" i="1">
                            <a:latin typeface="Cambria Math"/>
                          </a:rPr>
                        </m:ctrlPr>
                      </m:sSupPr>
                      <m:e>
                        <m:r>
                          <a:rPr lang="en-US" sz="2000" i="1">
                            <a:latin typeface="Cambria Math"/>
                          </a:rPr>
                          <m:t>10</m:t>
                        </m:r>
                      </m:e>
                      <m:sup>
                        <m:r>
                          <a:rPr lang="en-US" sz="2000" i="1">
                            <a:latin typeface="Cambria Math"/>
                          </a:rPr>
                          <m:t>−4</m:t>
                        </m:r>
                      </m:sup>
                    </m:sSup>
                    <m:r>
                      <a:rPr lang="en-US" sz="2000" i="1">
                        <a:latin typeface="Cambria Math"/>
                      </a:rPr>
                      <m:t>∙</m:t>
                    </m:r>
                    <m:sSub>
                      <m:sSubPr>
                        <m:ctrlPr>
                          <a:rPr lang="en-US" sz="2000" i="1">
                            <a:latin typeface="Cambria Math"/>
                          </a:rPr>
                        </m:ctrlPr>
                      </m:sSubPr>
                      <m:e>
                        <m:r>
                          <a:rPr lang="en-US" sz="2000" i="1">
                            <a:latin typeface="Cambria Math"/>
                          </a:rPr>
                          <m:t>𝑆</m:t>
                        </m:r>
                      </m:e>
                      <m:sub>
                        <m:r>
                          <a:rPr lang="en-US" sz="2000" i="1">
                            <a:latin typeface="Cambria Math"/>
                          </a:rPr>
                          <m:t>𝑖𝑗</m:t>
                        </m:r>
                      </m:sub>
                    </m:sSub>
                    <m:r>
                      <a:rPr lang="en-US" sz="2000" i="1">
                        <a:latin typeface="Cambria Math"/>
                      </a:rPr>
                      <m:t>∙</m:t>
                    </m:r>
                    <m:rad>
                      <m:radPr>
                        <m:degHide m:val="on"/>
                        <m:ctrlPr>
                          <a:rPr lang="en-US" sz="2000" i="1">
                            <a:latin typeface="Cambria Math"/>
                          </a:rPr>
                        </m:ctrlPr>
                      </m:radPr>
                      <m:deg/>
                      <m:e>
                        <m:f>
                          <m:fPr>
                            <m:ctrlPr>
                              <a:rPr lang="en-US" sz="2000" i="1">
                                <a:latin typeface="Cambria Math"/>
                              </a:rPr>
                            </m:ctrlPr>
                          </m:fPr>
                          <m:num>
                            <m:r>
                              <a:rPr lang="en-US" sz="2000" i="1">
                                <a:latin typeface="Cambria Math"/>
                              </a:rPr>
                              <m:t>𝑓</m:t>
                            </m:r>
                          </m:num>
                          <m:den>
                            <m:r>
                              <a:rPr lang="en-US" sz="2000" i="1">
                                <a:latin typeface="Cambria Math"/>
                              </a:rPr>
                              <m:t>𝑝</m:t>
                            </m:r>
                          </m:den>
                        </m:f>
                      </m:e>
                    </m:rad>
                  </m:oMath>
                </a14:m>
                <a:r>
                  <a:rPr lang="en-US" sz="2000" dirty="0"/>
                  <a:t> </a:t>
                </a:r>
                <a:r>
                  <a:rPr lang="en-US" sz="2000" dirty="0" smtClean="0"/>
                  <a:t>					</a:t>
                </a:r>
                <a:r>
                  <a:rPr lang="en-US" sz="2000" dirty="0" smtClean="0">
                    <a:latin typeface="Times New Roman" pitchFamily="18" charset="0"/>
                    <a:cs typeface="Times New Roman" pitchFamily="18" charset="0"/>
                  </a:rPr>
                  <a:t>(20)</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33400" y="1981200"/>
                <a:ext cx="8305800" cy="3288464"/>
              </a:xfrm>
              <a:prstGeom prst="rect">
                <a:avLst/>
              </a:prstGeom>
              <a:blipFill rotWithShape="1">
                <a:blip r:embed="rId3"/>
                <a:stretch>
                  <a:fillRect l="-1175" t="-148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a:p>
        </p:txBody>
      </p:sp>
      <p:sp>
        <p:nvSpPr>
          <p:cNvPr id="8" name="TextBox 7"/>
          <p:cNvSpPr txBox="1"/>
          <p:nvPr/>
        </p:nvSpPr>
        <p:spPr>
          <a:xfrm>
            <a:off x="0" y="294382"/>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a:latin typeface="Times New Roman" pitchFamily="18" charset="0"/>
                <a:cs typeface="Times New Roman" pitchFamily="18" charset="0"/>
              </a:rPr>
              <a:t>Carson’s Equations</a:t>
            </a:r>
          </a:p>
        </p:txBody>
      </p:sp>
    </p:spTree>
    <p:extLst>
      <p:ext uri="{BB962C8B-B14F-4D97-AF65-F5344CB8AC3E}">
        <p14:creationId xmlns:p14="http://schemas.microsoft.com/office/powerpoint/2010/main" val="291829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228600" y="1470422"/>
            <a:ext cx="8763000" cy="4678204"/>
          </a:xfrm>
          <a:prstGeom prst="rect">
            <a:avLst/>
          </a:prstGeom>
          <a:noFill/>
        </p:spPr>
        <p:txBody>
          <a:bodyPr wrap="square" rtlCol="0">
            <a:spAutoFit/>
          </a:bodyPr>
          <a:lstStyle/>
          <a:p>
            <a:pPr lvl="1"/>
            <a:endParaRPr lang="en-US" sz="2800" dirty="0" smtClean="0">
              <a:latin typeface="Times New Roman" pitchFamily="18" charset="0"/>
              <a:cs typeface="Times New Roman" pitchFamily="18" charset="0"/>
            </a:endParaRP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Figure 16.0 shows a center-tapped transformer serving a load through a triplex secondary. </a:t>
            </a:r>
          </a:p>
          <a:p>
            <a:pPr marL="800100" lvl="3" indent="-342900"/>
            <a:endParaRPr lang="en-US" sz="2000" b="1" dirty="0" smtClean="0">
              <a:solidFill>
                <a:srgbClr val="FF0000"/>
              </a:solidFill>
            </a:endParaRPr>
          </a:p>
          <a:p>
            <a:pPr marL="800100" lvl="3" indent="-342900"/>
            <a:r>
              <a:rPr lang="en-US" sz="2000" b="1" dirty="0" smtClean="0">
                <a:solidFill>
                  <a:srgbClr val="FF0000"/>
                </a:solidFill>
              </a:rPr>
              <a:t>	</a:t>
            </a:r>
          </a:p>
          <a:p>
            <a:pPr marL="342900" lvl="2" indent="-342900">
              <a:buFont typeface="Arial" pitchFamily="34" charset="0"/>
              <a:buChar char="•"/>
            </a:pPr>
            <a:endParaRPr lang="en-US" dirty="0" smtClean="0"/>
          </a:p>
          <a:p>
            <a:pPr marL="800100" lvl="3" indent="-342900">
              <a:buFont typeface="Arial" pitchFamily="34" charset="0"/>
              <a:buChar char="•"/>
            </a:pPr>
            <a:endParaRPr lang="en-US" dirty="0" smtClean="0"/>
          </a:p>
          <a:p>
            <a:pPr marL="800100" lvl="3" indent="-342900"/>
            <a:endParaRPr lang="en-US" b="1" dirty="0" smtClean="0">
              <a:solidFill>
                <a:srgbClr val="FF0000"/>
              </a:solidFill>
            </a:endParaRPr>
          </a:p>
          <a:p>
            <a:pPr lvl="1"/>
            <a:endParaRPr lang="en-US" sz="2800" dirty="0" smtClean="0"/>
          </a:p>
          <a:p>
            <a:pPr lvl="1"/>
            <a:endParaRPr lang="en-US" sz="2800" dirty="0" smtClean="0"/>
          </a:p>
          <a:p>
            <a:pPr marL="457200" lvl="4"/>
            <a:endParaRPr lang="en-US" sz="2800" dirty="0" smtClean="0"/>
          </a:p>
          <a:p>
            <a:pPr marL="457200" lvl="4"/>
            <a:r>
              <a:rPr lang="en-US" sz="2000" dirty="0" smtClean="0">
                <a:latin typeface="Times New Roman" pitchFamily="18" charset="0"/>
                <a:cs typeface="Times New Roman" pitchFamily="18" charset="0"/>
              </a:rPr>
              <a:t>Figure 16.0</a:t>
            </a:r>
          </a:p>
        </p:txBody>
      </p:sp>
      <p:sp>
        <p:nvSpPr>
          <p:cNvPr id="6" name="TextBox 5"/>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1" algn="ctr"/>
            <a:r>
              <a:rPr lang="en-US" sz="2400" dirty="0">
                <a:latin typeface="Times New Roman" pitchFamily="18" charset="0"/>
                <a:cs typeface="Times New Roman" pitchFamily="18" charset="0"/>
              </a:rPr>
              <a:t>Center-Tapped Transformer Serving Loads through a Triplex </a:t>
            </a:r>
            <a:r>
              <a:rPr lang="en-US" sz="2400" dirty="0" smtClean="0">
                <a:latin typeface="Times New Roman" pitchFamily="18" charset="0"/>
                <a:cs typeface="Times New Roman" pitchFamily="18" charset="0"/>
              </a:rPr>
              <a:t>Secondary</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819400"/>
            <a:ext cx="8229600" cy="2963686"/>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220</a:t>
            </a:fld>
            <a:endParaRPr lang="en-US"/>
          </a:p>
        </p:txBody>
      </p:sp>
    </p:spTree>
    <p:extLst>
      <p:ext uri="{BB962C8B-B14F-4D97-AF65-F5344CB8AC3E}">
        <p14:creationId xmlns:p14="http://schemas.microsoft.com/office/powerpoint/2010/main" val="246800176"/>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8498" y="3397984"/>
            <a:ext cx="7616302" cy="1631216"/>
          </a:xfrm>
          <a:prstGeom prst="rect">
            <a:avLst/>
          </a:prstGeom>
        </p:spPr>
        <p:txBody>
          <a:bodyPr wrap="square">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a:t>
            </a:r>
            <a:r>
              <a:rPr lang="en-US" sz="2000" dirty="0">
                <a:latin typeface="Times New Roman" pitchFamily="18" charset="0"/>
                <a:cs typeface="Times New Roman" pitchFamily="18" charset="0"/>
              </a:rPr>
              <a:t>impedance matrix of the triplex secondary is determined using </a:t>
            </a:r>
            <a:r>
              <a:rPr lang="en-US" sz="2000" dirty="0" smtClean="0">
                <a:latin typeface="Times New Roman" pitchFamily="18" charset="0"/>
                <a:cs typeface="Times New Roman" pitchFamily="18" charset="0"/>
              </a:rPr>
              <a:t>Carson’s equation. </a:t>
            </a:r>
          </a:p>
          <a:p>
            <a:pPr marL="342900" lvl="2" indent="-342900">
              <a:buFont typeface="Wingdings" pitchFamily="2" charset="2"/>
              <a:buChar char="Ø"/>
            </a:pPr>
            <a:endParaRPr lang="en-US" sz="2000" dirty="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Apply Carson’s equations:</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4960" y="1674864"/>
            <a:ext cx="1699893" cy="1631309"/>
          </a:xfrm>
          <a:prstGeom prst="rect">
            <a:avLst/>
          </a:prstGeom>
        </p:spPr>
      </p:pic>
      <p:sp>
        <p:nvSpPr>
          <p:cNvPr id="7" name="TextBox 6"/>
          <p:cNvSpPr txBox="1"/>
          <p:nvPr/>
        </p:nvSpPr>
        <p:spPr>
          <a:xfrm>
            <a:off x="381000" y="1953161"/>
            <a:ext cx="4796902" cy="1323439"/>
          </a:xfrm>
          <a:prstGeom prst="rect">
            <a:avLst/>
          </a:prstGeom>
          <a:noFill/>
        </p:spPr>
        <p:txBody>
          <a:bodyPr wrap="square" rtlCol="0">
            <a:spAutoFit/>
          </a:bodyPr>
          <a:lstStyle/>
          <a:p>
            <a:pPr marL="342900" lvl="2" indent="-342900">
              <a:buFont typeface="Wingdings" pitchFamily="2" charset="2"/>
              <a:buChar char="Ø"/>
            </a:pPr>
            <a:r>
              <a:rPr lang="en-US" sz="2000" dirty="0">
                <a:latin typeface="Times New Roman" pitchFamily="18" charset="0"/>
                <a:cs typeface="Times New Roman" pitchFamily="18" charset="0"/>
              </a:rPr>
              <a:t>A triplex secondary consisting of two insulated conductors and one un-insulated neutral conductor is as shown in Figure </a:t>
            </a:r>
            <a:r>
              <a:rPr lang="en-US" sz="2000" dirty="0" smtClean="0">
                <a:latin typeface="Times New Roman" pitchFamily="18" charset="0"/>
                <a:cs typeface="Times New Roman" pitchFamily="18" charset="0"/>
              </a:rPr>
              <a:t>17.0.]</a:t>
            </a:r>
          </a:p>
        </p:txBody>
      </p:sp>
      <p:sp>
        <p:nvSpPr>
          <p:cNvPr id="8" name="TextBox 7"/>
          <p:cNvSpPr txBox="1"/>
          <p:nvPr/>
        </p:nvSpPr>
        <p:spPr>
          <a:xfrm>
            <a:off x="7010400" y="2743200"/>
            <a:ext cx="1524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17.0</a:t>
            </a:r>
            <a:endParaRPr lang="en-US" sz="20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9" name="Rectangle 8"/>
              <p:cNvSpPr/>
              <p:nvPr/>
            </p:nvSpPr>
            <p:spPr>
              <a:xfrm>
                <a:off x="0" y="4876800"/>
                <a:ext cx="9144000" cy="1349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𝑧𝑝</m:t>
                          </m:r>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r>
                                <a:rPr lang="en-US" sz="2000" i="1">
                                  <a:latin typeface="Cambria Math"/>
                                </a:rPr>
                                <m:t>+7.93402</m:t>
                              </m:r>
                            </m:e>
                          </m:func>
                        </m:e>
                      </m:d>
                    </m:oMath>
                  </m:oMathPara>
                </a14:m>
                <a:endParaRPr lang="en-US" sz="2000" dirty="0"/>
              </a:p>
              <a:p>
                <a:r>
                  <a:rPr lang="en-US" sz="2000" dirty="0"/>
                  <a:t>	</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𝑧𝑝</m:t>
                        </m:r>
                      </m:e>
                      <m:sub>
                        <m:r>
                          <a:rPr lang="en-US" sz="2000" i="1">
                            <a:latin typeface="Cambria Math"/>
                          </a:rPr>
                          <m:t>𝑖𝑗</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r>
                              <a:rPr lang="en-US" sz="2000" i="1">
                                <a:latin typeface="Cambria Math"/>
                              </a:rPr>
                              <m:t>+7.93402</m:t>
                            </m:r>
                          </m:e>
                        </m:func>
                      </m:e>
                    </m:d>
                  </m:oMath>
                </a14:m>
                <a:endParaRPr lang="en-US" sz="2000" dirty="0"/>
              </a:p>
            </p:txBody>
          </p:sp>
        </mc:Choice>
        <mc:Fallback xmlns="">
          <p:sp>
            <p:nvSpPr>
              <p:cNvPr id="9" name="Rectangle 8"/>
              <p:cNvSpPr>
                <a:spLocks noRot="1" noChangeAspect="1" noMove="1" noResize="1" noEditPoints="1" noAdjustHandles="1" noChangeArrowheads="1" noChangeShapeType="1" noTextEdit="1"/>
              </p:cNvSpPr>
              <p:nvPr/>
            </p:nvSpPr>
            <p:spPr>
              <a:xfrm>
                <a:off x="0" y="4876800"/>
                <a:ext cx="9144000" cy="1349665"/>
              </a:xfrm>
              <a:prstGeom prst="rect">
                <a:avLst/>
              </a:prstGeom>
              <a:blipFill rotWithShape="1">
                <a:blip r:embed="rId3"/>
                <a:stretch>
                  <a:fillRect/>
                </a:stretch>
              </a:blipFill>
            </p:spPr>
            <p:txBody>
              <a:bodyPr/>
              <a:lstStyle/>
              <a:p>
                <a:r>
                  <a:rPr lang="en-US">
                    <a:noFill/>
                  </a:rPr>
                  <a:t> </a:t>
                </a:r>
              </a:p>
            </p:txBody>
          </p:sp>
        </mc:Fallback>
      </mc:AlternateContent>
      <p:sp>
        <p:nvSpPr>
          <p:cNvPr id="10" name="TextBox 9"/>
          <p:cNvSpPr txBox="1"/>
          <p:nvPr/>
        </p:nvSpPr>
        <p:spPr>
          <a:xfrm>
            <a:off x="8045741" y="5579223"/>
            <a:ext cx="1066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(175)</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221</a:t>
            </a:fld>
            <a:endParaRPr lang="en-US" dirty="0"/>
          </a:p>
        </p:txBody>
      </p:sp>
      <p:sp>
        <p:nvSpPr>
          <p:cNvPr id="11" name="TextBox 10"/>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1" algn="ctr"/>
            <a:r>
              <a:rPr lang="en-US" sz="2400" dirty="0">
                <a:latin typeface="Times New Roman" pitchFamily="18" charset="0"/>
                <a:cs typeface="Times New Roman" pitchFamily="18" charset="0"/>
              </a:rPr>
              <a:t>Center-Tapped Transformer Serving Loads through a Triplex </a:t>
            </a:r>
            <a:r>
              <a:rPr lang="en-US" sz="2400" dirty="0" smtClean="0">
                <a:latin typeface="Times New Roman" pitchFamily="18" charset="0"/>
                <a:cs typeface="Times New Roman" pitchFamily="18" charset="0"/>
              </a:rPr>
              <a:t>Secondary</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336588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762000" y="1752600"/>
                <a:ext cx="8001000" cy="4666599"/>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secondary voltage equation in the matrix form is:</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𝑣</m:t>
                                  </m:r>
                                </m:e>
                                <m:sub>
                                  <m:r>
                                    <a:rPr lang="en-US" sz="2000" i="1">
                                      <a:latin typeface="Cambria Math"/>
                                    </a:rPr>
                                    <m:t>1</m:t>
                                  </m:r>
                                </m:sub>
                              </m:sSub>
                            </m:e>
                          </m:mr>
                          <m:mr>
                            <m:e>
                              <m:sSub>
                                <m:sSubPr>
                                  <m:ctrlPr>
                                    <a:rPr lang="en-US" sz="2000" i="1">
                                      <a:latin typeface="Cambria Math"/>
                                    </a:rPr>
                                  </m:ctrlPr>
                                </m:sSubPr>
                                <m:e>
                                  <m:r>
                                    <a:rPr lang="en-US" sz="2000" i="1">
                                      <a:latin typeface="Cambria Math"/>
                                    </a:rPr>
                                    <m:t>𝑣</m:t>
                                  </m:r>
                                </m:e>
                                <m:sub>
                                  <m:r>
                                    <a:rPr lang="en-US" sz="2000" i="1">
                                      <a:latin typeface="Cambria Math"/>
                                    </a:rPr>
                                    <m:t>2</m:t>
                                  </m:r>
                                </m:sub>
                              </m:sSub>
                            </m:e>
                          </m:mr>
                          <m:mr>
                            <m:e>
                              <m:sSub>
                                <m:sSubPr>
                                  <m:ctrlPr>
                                    <a:rPr lang="en-US" sz="2000" i="1">
                                      <a:latin typeface="Cambria Math"/>
                                    </a:rPr>
                                  </m:ctrlPr>
                                </m:sSubPr>
                                <m:e>
                                  <m:r>
                                    <a:rPr lang="en-US" sz="2000" i="1">
                                      <a:latin typeface="Cambria Math"/>
                                    </a:rPr>
                                    <m:t>𝑣</m:t>
                                  </m:r>
                                </m:e>
                                <m:sub>
                                  <m:r>
                                    <a:rPr lang="en-US" sz="2000" i="1">
                                      <a:latin typeface="Cambria Math"/>
                                    </a:rPr>
                                    <m:t>𝑛</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1</m:t>
                                  </m:r>
                                  <m:r>
                                    <a:rPr lang="en-US" sz="2000" i="1">
                                      <a:latin typeface="Cambria Math"/>
                                    </a:rPr>
                                    <m:t>𝑔</m:t>
                                  </m:r>
                                </m:sub>
                              </m:sSub>
                            </m:e>
                          </m:mr>
                          <m:mr>
                            <m:e>
                              <m:sSub>
                                <m:sSubPr>
                                  <m:ctrlPr>
                                    <a:rPr lang="en-US" sz="2000" i="1">
                                      <a:latin typeface="Cambria Math"/>
                                    </a:rPr>
                                  </m:ctrlPr>
                                </m:sSubPr>
                                <m:e>
                                  <m:r>
                                    <a:rPr lang="en-US" sz="2000" i="1">
                                      <a:latin typeface="Cambria Math"/>
                                    </a:rPr>
                                    <m:t>𝑉</m:t>
                                  </m:r>
                                </m:e>
                                <m:sub>
                                  <m:r>
                                    <a:rPr lang="en-US" sz="2000" i="1">
                                      <a:latin typeface="Cambria Math"/>
                                    </a:rPr>
                                    <m:t>2</m:t>
                                  </m:r>
                                  <m:r>
                                    <a:rPr lang="en-US" sz="2000" i="1">
                                      <a:latin typeface="Cambria Math"/>
                                    </a:rPr>
                                    <m:t>𝑔</m:t>
                                  </m:r>
                                </m:sub>
                              </m:sSub>
                            </m:e>
                          </m:mr>
                          <m:mr>
                            <m:e>
                              <m:sSub>
                                <m:sSubPr>
                                  <m:ctrlPr>
                                    <a:rPr lang="en-US" sz="2000" i="1">
                                      <a:latin typeface="Cambria Math"/>
                                    </a:rPr>
                                  </m:ctrlPr>
                                </m:sSubPr>
                                <m:e>
                                  <m:r>
                                    <a:rPr lang="en-US" sz="2000" i="1">
                                      <a:latin typeface="Cambria Math"/>
                                    </a:rPr>
                                    <m:t>𝑉</m:t>
                                  </m:r>
                                </m:e>
                                <m:sub>
                                  <m:r>
                                    <a:rPr lang="en-US" sz="2000" i="1">
                                      <a:latin typeface="Cambria Math"/>
                                    </a:rPr>
                                    <m:t>𝑛𝑔</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m:t>
                                  </m:r>
                                </m:e>
                                <m:sub>
                                  <m:r>
                                    <a:rPr lang="en-US" sz="2000" i="1">
                                      <a:latin typeface="Cambria Math"/>
                                    </a:rPr>
                                    <m:t>1</m:t>
                                  </m:r>
                                  <m:r>
                                    <a:rPr lang="en-US" sz="2000" i="1">
                                      <a:latin typeface="Cambria Math"/>
                                    </a:rPr>
                                    <m:t>𝑔</m:t>
                                  </m:r>
                                </m:sub>
                              </m:sSub>
                            </m:e>
                          </m:mr>
                          <m:mr>
                            <m:e>
                              <m:sSub>
                                <m:sSubPr>
                                  <m:ctrlPr>
                                    <a:rPr lang="en-US" sz="2000" i="1">
                                      <a:latin typeface="Cambria Math"/>
                                    </a:rPr>
                                  </m:ctrlPr>
                                </m:sSubPr>
                                <m:e>
                                  <m:r>
                                    <a:rPr lang="en-US" sz="2000" i="1">
                                      <a:latin typeface="Cambria Math"/>
                                    </a:rPr>
                                    <m:t>𝑉𝐿</m:t>
                                  </m:r>
                                </m:e>
                                <m:sub>
                                  <m:r>
                                    <a:rPr lang="en-US" sz="2000" i="1">
                                      <a:latin typeface="Cambria Math"/>
                                    </a:rPr>
                                    <m:t>2</m:t>
                                  </m:r>
                                  <m:r>
                                    <a:rPr lang="en-US" sz="2000" i="1">
                                      <a:latin typeface="Cambria Math"/>
                                    </a:rPr>
                                    <m:t>𝑔</m:t>
                                  </m:r>
                                </m:sub>
                              </m:sSub>
                            </m:e>
                          </m:mr>
                          <m:mr>
                            <m:e>
                              <m:sSub>
                                <m:sSubPr>
                                  <m:ctrlPr>
                                    <a:rPr lang="en-US" sz="2000" i="1">
                                      <a:latin typeface="Cambria Math"/>
                                    </a:rPr>
                                  </m:ctrlPr>
                                </m:sSubPr>
                                <m:e>
                                  <m:r>
                                    <a:rPr lang="en-US" sz="2000" i="1">
                                      <a:latin typeface="Cambria Math"/>
                                    </a:rPr>
                                    <m:t>𝑉𝐿</m:t>
                                  </m:r>
                                </m:e>
                                <m:sub>
                                  <m:r>
                                    <a:rPr lang="en-US" sz="2000" i="1">
                                      <a:latin typeface="Cambria Math"/>
                                    </a:rPr>
                                    <m:t>𝑛𝑔</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𝑧𝑝</m:t>
                                  </m:r>
                                </m:e>
                                <m:sub>
                                  <m:r>
                                    <a:rPr lang="en-US" sz="2000" i="1">
                                      <a:latin typeface="Cambria Math"/>
                                    </a:rPr>
                                    <m:t>11</m:t>
                                  </m:r>
                                </m:sub>
                              </m:sSub>
                            </m:e>
                            <m:e>
                              <m:sSub>
                                <m:sSubPr>
                                  <m:ctrlPr>
                                    <a:rPr lang="en-US" sz="2000" i="1">
                                      <a:latin typeface="Cambria Math"/>
                                    </a:rPr>
                                  </m:ctrlPr>
                                </m:sSubPr>
                                <m:e>
                                  <m:r>
                                    <a:rPr lang="en-US" sz="2000" i="1">
                                      <a:latin typeface="Cambria Math"/>
                                    </a:rPr>
                                    <m:t>𝑧𝑝</m:t>
                                  </m:r>
                                </m:e>
                                <m:sub>
                                  <m:r>
                                    <a:rPr lang="en-US" sz="2000" i="1">
                                      <a:latin typeface="Cambria Math"/>
                                    </a:rPr>
                                    <m:t>12</m:t>
                                  </m:r>
                                </m:sub>
                              </m:sSub>
                            </m:e>
                            <m:e>
                              <m:sSub>
                                <m:sSubPr>
                                  <m:ctrlPr>
                                    <a:rPr lang="en-US" sz="2000" i="1">
                                      <a:latin typeface="Cambria Math"/>
                                    </a:rPr>
                                  </m:ctrlPr>
                                </m:sSubPr>
                                <m:e>
                                  <m:r>
                                    <a:rPr lang="en-US" sz="2000" i="1">
                                      <a:latin typeface="Cambria Math"/>
                                    </a:rPr>
                                    <m:t>𝑧𝑝</m:t>
                                  </m:r>
                                </m:e>
                                <m:sub>
                                  <m:r>
                                    <a:rPr lang="en-US" sz="2000" i="1">
                                      <a:latin typeface="Cambria Math"/>
                                    </a:rPr>
                                    <m:t>13</m:t>
                                  </m:r>
                                </m:sub>
                              </m:sSub>
                            </m:e>
                          </m:mr>
                          <m:mr>
                            <m:e>
                              <m:sSub>
                                <m:sSubPr>
                                  <m:ctrlPr>
                                    <a:rPr lang="en-US" sz="2000" i="1">
                                      <a:latin typeface="Cambria Math"/>
                                    </a:rPr>
                                  </m:ctrlPr>
                                </m:sSubPr>
                                <m:e>
                                  <m:r>
                                    <a:rPr lang="en-US" sz="2000" i="1">
                                      <a:latin typeface="Cambria Math"/>
                                    </a:rPr>
                                    <m:t>𝑧𝑝</m:t>
                                  </m:r>
                                </m:e>
                                <m:sub>
                                  <m:r>
                                    <a:rPr lang="en-US" sz="2000" i="1">
                                      <a:latin typeface="Cambria Math"/>
                                    </a:rPr>
                                    <m:t>21</m:t>
                                  </m:r>
                                </m:sub>
                              </m:sSub>
                            </m:e>
                            <m:e>
                              <m:sSub>
                                <m:sSubPr>
                                  <m:ctrlPr>
                                    <a:rPr lang="en-US" sz="2000" i="1">
                                      <a:latin typeface="Cambria Math"/>
                                    </a:rPr>
                                  </m:ctrlPr>
                                </m:sSubPr>
                                <m:e>
                                  <m:r>
                                    <a:rPr lang="en-US" sz="2000" i="1">
                                      <a:latin typeface="Cambria Math"/>
                                    </a:rPr>
                                    <m:t>𝑧𝑝</m:t>
                                  </m:r>
                                </m:e>
                                <m:sub>
                                  <m:r>
                                    <a:rPr lang="en-US" sz="2000" i="1">
                                      <a:latin typeface="Cambria Math"/>
                                    </a:rPr>
                                    <m:t>22</m:t>
                                  </m:r>
                                </m:sub>
                              </m:sSub>
                            </m:e>
                            <m:e>
                              <m:sSub>
                                <m:sSubPr>
                                  <m:ctrlPr>
                                    <a:rPr lang="en-US" sz="2000" i="1">
                                      <a:latin typeface="Cambria Math"/>
                                    </a:rPr>
                                  </m:ctrlPr>
                                </m:sSubPr>
                                <m:e>
                                  <m:r>
                                    <a:rPr lang="en-US" sz="2000" i="1">
                                      <a:latin typeface="Cambria Math"/>
                                    </a:rPr>
                                    <m:t>𝑧𝑝</m:t>
                                  </m:r>
                                </m:e>
                                <m:sub>
                                  <m:r>
                                    <a:rPr lang="en-US" sz="2000" i="1">
                                      <a:latin typeface="Cambria Math"/>
                                    </a:rPr>
                                    <m:t>23</m:t>
                                  </m:r>
                                </m:sub>
                              </m:sSub>
                            </m:e>
                          </m:mr>
                          <m:mr>
                            <m:e>
                              <m:sSub>
                                <m:sSubPr>
                                  <m:ctrlPr>
                                    <a:rPr lang="en-US" sz="2000" i="1">
                                      <a:latin typeface="Cambria Math"/>
                                    </a:rPr>
                                  </m:ctrlPr>
                                </m:sSubPr>
                                <m:e>
                                  <m:r>
                                    <a:rPr lang="en-US" sz="2000" i="1">
                                      <a:latin typeface="Cambria Math"/>
                                    </a:rPr>
                                    <m:t>𝑧𝑝</m:t>
                                  </m:r>
                                </m:e>
                                <m:sub>
                                  <m:r>
                                    <a:rPr lang="en-US" sz="2000" i="1">
                                      <a:latin typeface="Cambria Math"/>
                                    </a:rPr>
                                    <m:t>31</m:t>
                                  </m:r>
                                </m:sub>
                              </m:sSub>
                            </m:e>
                            <m:e>
                              <m:sSub>
                                <m:sSubPr>
                                  <m:ctrlPr>
                                    <a:rPr lang="en-US" sz="2000" i="1">
                                      <a:latin typeface="Cambria Math"/>
                                    </a:rPr>
                                  </m:ctrlPr>
                                </m:sSubPr>
                                <m:e>
                                  <m:r>
                                    <a:rPr lang="en-US" sz="2000" i="1">
                                      <a:latin typeface="Cambria Math"/>
                                    </a:rPr>
                                    <m:t>𝑧𝑝</m:t>
                                  </m:r>
                                </m:e>
                                <m:sub>
                                  <m:r>
                                    <a:rPr lang="en-US" sz="2000" i="1">
                                      <a:latin typeface="Cambria Math"/>
                                    </a:rPr>
                                    <m:t>32</m:t>
                                  </m:r>
                                </m:sub>
                              </m:sSub>
                            </m:e>
                            <m:e>
                              <m:sSub>
                                <m:sSubPr>
                                  <m:ctrlPr>
                                    <a:rPr lang="en-US" sz="2000" i="1">
                                      <a:latin typeface="Cambria Math"/>
                                    </a:rPr>
                                  </m:ctrlPr>
                                </m:sSubPr>
                                <m:e>
                                  <m:r>
                                    <a:rPr lang="en-US" sz="2000" i="1">
                                      <a:latin typeface="Cambria Math"/>
                                    </a:rPr>
                                    <m:t>𝑧𝑝</m:t>
                                  </m:r>
                                </m:e>
                                <m:sub>
                                  <m:r>
                                    <a:rPr lang="en-US" sz="2000" i="1">
                                      <a:latin typeface="Cambria Math"/>
                                    </a:rPr>
                                    <m:t>33</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1</m:t>
                                  </m:r>
                                </m:sub>
                              </m:sSub>
                            </m:e>
                          </m:mr>
                          <m:mr>
                            <m:e>
                              <m:sSub>
                                <m:sSubPr>
                                  <m:ctrlPr>
                                    <a:rPr lang="en-US" sz="2000" i="1">
                                      <a:latin typeface="Cambria Math"/>
                                    </a:rPr>
                                  </m:ctrlPr>
                                </m:sSubPr>
                                <m:e>
                                  <m:r>
                                    <a:rPr lang="en-US" sz="2000" i="1">
                                      <a:latin typeface="Cambria Math"/>
                                    </a:rPr>
                                    <m:t>𝐼</m:t>
                                  </m:r>
                                </m:e>
                                <m:sub>
                                  <m:r>
                                    <a:rPr lang="en-US" sz="2000" i="1">
                                      <a:latin typeface="Cambria Math"/>
                                    </a:rPr>
                                    <m:t>2</m:t>
                                  </m:r>
                                </m:sub>
                              </m:sSub>
                            </m:e>
                          </m:mr>
                          <m:mr>
                            <m:e>
                              <m:sSub>
                                <m:sSubPr>
                                  <m:ctrlPr>
                                    <a:rPr lang="en-US" sz="2000" i="1">
                                      <a:latin typeface="Cambria Math"/>
                                    </a:rPr>
                                  </m:ctrlPr>
                                </m:sSubPr>
                                <m:e>
                                  <m:r>
                                    <a:rPr lang="en-US" sz="2000" i="1">
                                      <a:latin typeface="Cambria Math"/>
                                    </a:rPr>
                                    <m:t>𝐼</m:t>
                                  </m:r>
                                </m:e>
                                <m:sub>
                                  <m:r>
                                    <a:rPr lang="en-US" sz="2000" i="1">
                                      <a:latin typeface="Cambria Math"/>
                                    </a:rPr>
                                    <m:t>𝑛</m:t>
                                  </m:r>
                                </m:sub>
                              </m:sSub>
                            </m:e>
                          </m:mr>
                        </m:m>
                      </m:e>
                    </m:d>
                  </m:oMath>
                </a14:m>
                <a:r>
                  <a:rPr lang="en-US" sz="2000" dirty="0" smtClean="0">
                    <a:latin typeface="Times New Roman" pitchFamily="18" charset="0"/>
                    <a:cs typeface="Times New Roman" pitchFamily="18" charset="0"/>
                  </a:rPr>
                  <a:t>		(176)</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When the neutral is grounded at the transformer and the load then:</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algn="ctr"/>
                <a14:m>
                  <m:oMath xmlns:m="http://schemas.openxmlformats.org/officeDocument/2006/math">
                    <m:sSub>
                      <m:sSubPr>
                        <m:ctrlPr>
                          <a:rPr lang="en-US" sz="2000" i="1">
                            <a:latin typeface="Cambria Math"/>
                          </a:rPr>
                        </m:ctrlPr>
                      </m:sSubPr>
                      <m:e>
                        <m:r>
                          <a:rPr lang="en-US" sz="2000" i="1">
                            <a:latin typeface="Cambria Math"/>
                          </a:rPr>
                          <m:t>𝑣</m:t>
                        </m:r>
                      </m:e>
                      <m:sub>
                        <m:r>
                          <a:rPr lang="en-US" sz="2000" i="1">
                            <a:latin typeface="Cambria Math"/>
                          </a:rPr>
                          <m:t>𝑛</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𝑛𝑔</m:t>
                        </m:r>
                      </m:sub>
                    </m:sSub>
                    <m:r>
                      <a:rPr lang="en-US" sz="2000" i="1">
                        <a:latin typeface="Cambria Math"/>
                      </a:rPr>
                      <m:t>−</m:t>
                    </m:r>
                    <m:sSub>
                      <m:sSubPr>
                        <m:ctrlPr>
                          <a:rPr lang="en-US" sz="2000" i="1">
                            <a:latin typeface="Cambria Math"/>
                          </a:rPr>
                        </m:ctrlPr>
                      </m:sSubPr>
                      <m:e>
                        <m:r>
                          <a:rPr lang="en-US" sz="2000" i="1">
                            <a:latin typeface="Cambria Math"/>
                          </a:rPr>
                          <m:t>𝑉𝐿</m:t>
                        </m:r>
                      </m:e>
                      <m:sub>
                        <m:r>
                          <a:rPr lang="en-US" sz="2000" i="1">
                            <a:latin typeface="Cambria Math"/>
                          </a:rPr>
                          <m:t>𝑛𝑔</m:t>
                        </m:r>
                      </m:sub>
                    </m:sSub>
                    <m:r>
                      <a:rPr lang="en-US" sz="2000" i="1">
                        <a:latin typeface="Cambria Math"/>
                      </a:rPr>
                      <m:t>=0</m:t>
                    </m:r>
                  </m:oMath>
                </a14:m>
                <a:r>
                  <a:rPr lang="en-US" sz="2000" dirty="0" smtClean="0">
                    <a:latin typeface="Times New Roman" pitchFamily="18" charset="0"/>
                    <a:cs typeface="Times New Roman" pitchFamily="18" charset="0"/>
                  </a:rPr>
                  <a:t>					(177)</a:t>
                </a:r>
                <a:endParaRPr lang="en-US" sz="2000" dirty="0">
                  <a:latin typeface="Times New Roman" pitchFamily="18" charset="0"/>
                  <a:cs typeface="Times New Roman" pitchFamily="18" charset="0"/>
                </a:endParaRPr>
              </a:p>
              <a:p>
                <a:pPr marL="800100" lvl="3" indent="-342900"/>
                <a:endParaRPr lang="en-US" sz="2000" b="1" dirty="0" smtClean="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This leads to the Kron reduction equation in partitioned form:</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800100" lvl="3" indent="-342900"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𝑣</m:t>
                                      </m:r>
                                    </m:e>
                                    <m:sub>
                                      <m:r>
                                        <a:rPr lang="en-US" sz="2000" i="1">
                                          <a:latin typeface="Cambria Math"/>
                                        </a:rPr>
                                        <m:t>12</m:t>
                                      </m:r>
                                    </m:sub>
                                  </m:sSub>
                                </m:e>
                              </m:d>
                            </m:e>
                          </m:mr>
                          <m:mr>
                            <m:e>
                              <m:d>
                                <m:dPr>
                                  <m:begChr m:val="["/>
                                  <m:endChr m:val="]"/>
                                  <m:ctrlPr>
                                    <a:rPr lang="en-US" sz="2000" i="1">
                                      <a:latin typeface="Cambria Math"/>
                                    </a:rPr>
                                  </m:ctrlPr>
                                </m:dPr>
                                <m:e>
                                  <m:r>
                                    <a:rPr lang="en-US" sz="2000" i="1">
                                      <a:latin typeface="Cambria Math"/>
                                    </a:rPr>
                                    <m:t>0</m:t>
                                  </m:r>
                                </m:e>
                              </m:d>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𝑖𝑗</m:t>
                                      </m:r>
                                    </m:sub>
                                  </m:sSub>
                                </m:e>
                              </m:d>
                            </m:e>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𝑖𝑛</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𝑛𝑗</m:t>
                                      </m:r>
                                    </m:sub>
                                  </m:sSub>
                                </m:e>
                              </m:d>
                            </m:e>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𝑛𝑛</m:t>
                                      </m:r>
                                    </m:sub>
                                  </m:sSub>
                                </m:e>
                              </m:d>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e>
                          </m:mr>
                        </m:m>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(178</a:t>
                </a:r>
                <a:r>
                  <a:rPr lang="en-US" sz="2000" dirty="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762000" y="1752600"/>
                <a:ext cx="8001000" cy="4666599"/>
              </a:xfrm>
              <a:prstGeom prst="rect">
                <a:avLst/>
              </a:prstGeom>
              <a:blipFill rotWithShape="1">
                <a:blip r:embed="rId3"/>
                <a:stretch>
                  <a:fillRect l="-609" t="-654"/>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222</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1" algn="ctr"/>
            <a:r>
              <a:rPr lang="en-US" sz="2400" dirty="0">
                <a:latin typeface="Times New Roman" pitchFamily="18" charset="0"/>
                <a:cs typeface="Times New Roman" pitchFamily="18" charset="0"/>
              </a:rPr>
              <a:t>Center-Tapped Transformer Serving Loads through a Triplex </a:t>
            </a:r>
            <a:r>
              <a:rPr lang="en-US" sz="2400" dirty="0" smtClean="0">
                <a:latin typeface="Times New Roman" pitchFamily="18" charset="0"/>
                <a:cs typeface="Times New Roman" pitchFamily="18" charset="0"/>
              </a:rPr>
              <a:t>Secondary</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83561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609600" y="2363212"/>
                <a:ext cx="8001000" cy="3046988"/>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Solving equation </a:t>
                </a:r>
                <a:r>
                  <a:rPr lang="en-US" sz="2400" dirty="0" smtClean="0">
                    <a:latin typeface="Times New Roman" pitchFamily="18" charset="0"/>
                    <a:cs typeface="Times New Roman" pitchFamily="18" charset="0"/>
                  </a:rPr>
                  <a:t>(178) </a:t>
                </a:r>
                <a:r>
                  <a:rPr lang="en-US" sz="2400" dirty="0">
                    <a:latin typeface="Times New Roman" pitchFamily="18" charset="0"/>
                    <a:cs typeface="Times New Roman" pitchFamily="18" charset="0"/>
                  </a:rPr>
                  <a:t>for the neutral current</a:t>
                </a:r>
                <a:r>
                  <a:rPr lang="en-US" sz="2400" dirty="0" smtClean="0">
                    <a:latin typeface="Times New Roman" pitchFamily="18" charset="0"/>
                    <a:cs typeface="Times New Roman" pitchFamily="18" charset="0"/>
                  </a:rPr>
                  <a:t>:</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marL="0" lvl="2"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𝑡</m:t>
                            </m:r>
                          </m:e>
                          <m:sub>
                            <m:r>
                              <a:rPr lang="en-US" sz="2000" i="1">
                                <a:latin typeface="Cambria Math"/>
                              </a:rPr>
                              <m:t>𝑛</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algn="just"/>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pPr marL="0" lvl="1" indent="-457200"/>
                <a:r>
                  <a:rPr lang="en-US" sz="2000" dirty="0" smtClean="0">
                    <a:latin typeface="Times New Roman" pitchFamily="18" charset="0"/>
                    <a:cs typeface="Times New Roman" pitchFamily="18" charset="0"/>
                  </a:rPr>
                  <a:t>	define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𝑡</m:t>
                            </m:r>
                          </m:e>
                          <m:sub>
                            <m:r>
                              <a:rPr lang="en-US" sz="2000" i="1">
                                <a:latin typeface="Cambria Math"/>
                              </a:rPr>
                              <m:t>𝑛</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(180)</a:t>
                </a:r>
                <a:endParaRPr lang="en-US" sz="2000" dirty="0">
                  <a:latin typeface="Times New Roman" pitchFamily="18" charset="0"/>
                  <a:cs typeface="Times New Roman" pitchFamily="18" charset="0"/>
                </a:endParaRPr>
              </a:p>
              <a:p>
                <a:pPr marL="800100" lvl="3" indent="-342900">
                  <a:buFont typeface="Arial" pitchFamily="34" charset="0"/>
                  <a:buChar char="•"/>
                </a:pP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609600" y="2363212"/>
                <a:ext cx="8001000" cy="3046988"/>
              </a:xfrm>
              <a:prstGeom prst="rect">
                <a:avLst/>
              </a:prstGeom>
              <a:blipFill rotWithShape="1">
                <a:blip r:embed="rId2"/>
                <a:stretch>
                  <a:fillRect l="-990" t="-1600"/>
                </a:stretch>
              </a:blipFill>
            </p:spPr>
            <p:txBody>
              <a:bodyPr/>
              <a:lstStyle/>
              <a:p>
                <a:r>
                  <a:rPr lang="en-US">
                    <a:noFill/>
                  </a:rPr>
                  <a:t> </a:t>
                </a:r>
              </a:p>
            </p:txBody>
          </p:sp>
        </mc:Fallback>
      </mc:AlternateContent>
      <p:sp>
        <p:nvSpPr>
          <p:cNvPr id="5" name="TextBox 4"/>
          <p:cNvSpPr txBox="1"/>
          <p:nvPr/>
        </p:nvSpPr>
        <p:spPr>
          <a:xfrm>
            <a:off x="7010400" y="3562290"/>
            <a:ext cx="990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(179)</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223</a:t>
            </a:fld>
            <a:endParaRPr lang="en-US"/>
          </a:p>
        </p:txBody>
      </p:sp>
      <p:sp>
        <p:nvSpPr>
          <p:cNvPr id="7" name="TextBox 6"/>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1" algn="ctr"/>
            <a:r>
              <a:rPr lang="en-US" sz="2400" dirty="0">
                <a:latin typeface="Times New Roman" pitchFamily="18" charset="0"/>
                <a:cs typeface="Times New Roman" pitchFamily="18" charset="0"/>
              </a:rPr>
              <a:t>Center-Tapped Transformer Serving Loads through a Triplex </a:t>
            </a:r>
            <a:r>
              <a:rPr lang="en-US" sz="2400" dirty="0" smtClean="0">
                <a:latin typeface="Times New Roman" pitchFamily="18" charset="0"/>
                <a:cs typeface="Times New Roman" pitchFamily="18" charset="0"/>
              </a:rPr>
              <a:t>Secondary</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442090774"/>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751387"/>
                <a:ext cx="8305800" cy="4268413"/>
              </a:xfrm>
              <a:prstGeom prst="rect">
                <a:avLst/>
              </a:prstGeom>
              <a:noFill/>
            </p:spPr>
            <p:txBody>
              <a:bodyPr wrap="square" rtlCol="0">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Substituting equation (178) into equation (180) and solving for the voltage drops we get:</a:t>
                </a:r>
              </a:p>
              <a:p>
                <a:pPr marL="342900" lvl="2" indent="-342900">
                  <a:buFont typeface="Arial" pitchFamily="34" charset="0"/>
                  <a:buChar char="•"/>
                </a:pPr>
                <a:endParaRPr lang="en-US" sz="2000"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𝑣</m:t>
                            </m:r>
                          </m:e>
                          <m:sub>
                            <m:r>
                              <a:rPr lang="en-US" sz="2000" i="1">
                                <a:latin typeface="Cambria Math"/>
                              </a:rPr>
                              <m:t>12</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𝑣</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𝑧𝑠</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r>
                  <a:rPr lang="en-US" sz="2000" dirty="0" smtClean="0">
                    <a:latin typeface="Times New Roman" pitchFamily="18" charset="0"/>
                    <a:cs typeface="Times New Roman" pitchFamily="18" charset="0"/>
                  </a:rPr>
                  <a:t>						(181)</a:t>
                </a:r>
              </a:p>
              <a:p>
                <a:pPr algn="just"/>
                <a:endParaRPr lang="en-US" sz="2000" dirty="0">
                  <a:latin typeface="Times New Roman" pitchFamily="18" charset="0"/>
                  <a:cs typeface="Times New Roman" pitchFamily="18" charset="0"/>
                </a:endParaRPr>
              </a:p>
              <a:p>
                <a:pPr marL="800100" lvl="3" indent="-342900" algn="just"/>
                <a:endParaRPr lang="en-US" sz="2000" b="1" dirty="0" smtClean="0">
                  <a:solidFill>
                    <a:srgbClr val="FF0000"/>
                  </a:solidFill>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define 	</a:t>
                </a:r>
                <a14:m>
                  <m:oMath xmlns:m="http://schemas.openxmlformats.org/officeDocument/2006/math">
                    <m:d>
                      <m:dPr>
                        <m:begChr m:val="["/>
                        <m:endChr m:val="]"/>
                        <m:ctrlPr>
                          <a:rPr lang="en-US" sz="2000" i="1">
                            <a:latin typeface="Cambria Math"/>
                          </a:rPr>
                        </m:ctrlPr>
                      </m:dPr>
                      <m:e>
                        <m:r>
                          <a:rPr lang="en-US" sz="2000" i="1">
                            <a:latin typeface="Cambria Math"/>
                          </a:rPr>
                          <m:t>𝑧𝑠</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𝑧𝑠</m:t>
                        </m:r>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𝑧𝑠</m:t>
                                  </m:r>
                                </m:e>
                                <m:sub>
                                  <m:r>
                                    <a:rPr lang="en-US" sz="2000" i="1">
                                      <a:latin typeface="Cambria Math"/>
                                    </a:rPr>
                                    <m:t>11</m:t>
                                  </m:r>
                                </m:sub>
                              </m:sSub>
                            </m:e>
                            <m:e>
                              <m:sSub>
                                <m:sSubPr>
                                  <m:ctrlPr>
                                    <a:rPr lang="en-US" sz="2000" i="1">
                                      <a:latin typeface="Cambria Math"/>
                                    </a:rPr>
                                  </m:ctrlPr>
                                </m:sSubPr>
                                <m:e>
                                  <m:r>
                                    <a:rPr lang="en-US" sz="2000" i="1">
                                      <a:latin typeface="Cambria Math"/>
                                    </a:rPr>
                                    <m:t>𝑧𝑠</m:t>
                                  </m:r>
                                </m:e>
                                <m:sub>
                                  <m:r>
                                    <a:rPr lang="en-US" sz="2000" i="1">
                                      <a:latin typeface="Cambria Math"/>
                                    </a:rPr>
                                    <m:t>12</m:t>
                                  </m:r>
                                </m:sub>
                              </m:sSub>
                            </m:e>
                          </m:mr>
                          <m:mr>
                            <m:e>
                              <m:sSub>
                                <m:sSubPr>
                                  <m:ctrlPr>
                                    <a:rPr lang="en-US" sz="2000" i="1">
                                      <a:latin typeface="Cambria Math"/>
                                    </a:rPr>
                                  </m:ctrlPr>
                                </m:sSubPr>
                                <m:e>
                                  <m:r>
                                    <a:rPr lang="en-US" sz="2000" i="1">
                                      <a:latin typeface="Cambria Math"/>
                                    </a:rPr>
                                    <m:t>𝑧𝑠</m:t>
                                  </m:r>
                                </m:e>
                                <m:sub>
                                  <m:r>
                                    <a:rPr lang="en-US" sz="2000" i="1">
                                      <a:latin typeface="Cambria Math"/>
                                    </a:rPr>
                                    <m:t>21</m:t>
                                  </m:r>
                                </m:sub>
                              </m:sSub>
                            </m:e>
                            <m:e>
                              <m:sSub>
                                <m:sSubPr>
                                  <m:ctrlPr>
                                    <a:rPr lang="en-US" sz="2000" i="1">
                                      <a:latin typeface="Cambria Math"/>
                                    </a:rPr>
                                  </m:ctrlPr>
                                </m:sSubPr>
                                <m:e>
                                  <m:r>
                                    <a:rPr lang="en-US" sz="2000" i="1">
                                      <a:latin typeface="Cambria Math"/>
                                    </a:rPr>
                                    <m:t>𝑧𝑠</m:t>
                                  </m:r>
                                </m:e>
                                <m:sub>
                                  <m:r>
                                    <a:rPr lang="en-US" sz="2000" i="1">
                                      <a:latin typeface="Cambria Math"/>
                                    </a:rPr>
                                    <m:t>22</m:t>
                                  </m:r>
                                </m:sub>
                              </m:sSub>
                            </m:e>
                          </m:mr>
                        </m:m>
                      </m:e>
                    </m:d>
                  </m:oMath>
                </a14:m>
                <a:r>
                  <a:rPr lang="en-US" sz="2000" dirty="0" smtClean="0">
                    <a:latin typeface="Times New Roman" pitchFamily="18" charset="0"/>
                    <a:cs typeface="Times New Roman" pitchFamily="18" charset="0"/>
                  </a:rPr>
                  <a:t>				(182)</a:t>
                </a:r>
                <a:endParaRPr lang="en-US" sz="28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200" y="1751387"/>
                <a:ext cx="8305800" cy="4268413"/>
              </a:xfrm>
              <a:prstGeom prst="rect">
                <a:avLst/>
              </a:prstGeom>
              <a:blipFill rotWithShape="1">
                <a:blip r:embed="rId3"/>
                <a:stretch>
                  <a:fillRect l="-954" r="-58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224</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1" algn="ctr"/>
            <a:r>
              <a:rPr lang="en-US" sz="2400" dirty="0">
                <a:latin typeface="Times New Roman" pitchFamily="18" charset="0"/>
                <a:cs typeface="Times New Roman" pitchFamily="18" charset="0"/>
              </a:rPr>
              <a:t>Center-Tapped Transformer Serving Loads through a Triplex </a:t>
            </a:r>
            <a:r>
              <a:rPr lang="en-US" sz="2400" dirty="0" smtClean="0">
                <a:latin typeface="Times New Roman" pitchFamily="18" charset="0"/>
                <a:cs typeface="Times New Roman" pitchFamily="18" charset="0"/>
              </a:rPr>
              <a:t>Secondary</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327999880"/>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399" y="1524000"/>
                <a:ext cx="8153401" cy="4548040"/>
              </a:xfrm>
              <a:prstGeom prst="rect">
                <a:avLst/>
              </a:prstGeom>
              <a:noFill/>
            </p:spPr>
            <p:txBody>
              <a:bodyPr wrap="square" rtlCol="0">
                <a:spAutoFit/>
              </a:bodyPr>
              <a:lstStyle/>
              <a:p>
                <a:pPr lvl="1"/>
                <a:endParaRPr lang="en-US" sz="1200" dirty="0" smtClean="0"/>
              </a:p>
              <a:p>
                <a:pPr marL="0" lvl="1" indent="-457200"/>
                <a:endParaRPr lang="en-US" sz="1200" dirty="0" smtClean="0"/>
              </a:p>
              <a:p>
                <a:pPr marL="342900" lvl="2" indent="-342900">
                  <a:buFont typeface="Wingdings" pitchFamily="2" charset="2"/>
                  <a:buChar char="Ø"/>
                </a:pPr>
                <a:r>
                  <a:rPr lang="en-US" sz="2400" dirty="0">
                    <a:latin typeface="Times New Roman" pitchFamily="18" charset="0"/>
                    <a:cs typeface="Times New Roman" pitchFamily="18" charset="0"/>
                  </a:rPr>
                  <a:t>For a secondary of length </a:t>
                </a:r>
                <a14:m>
                  <m:oMath xmlns:m="http://schemas.openxmlformats.org/officeDocument/2006/math">
                    <m:r>
                      <a:rPr lang="en-US" sz="2400" i="1" dirty="0">
                        <a:latin typeface="Cambria Math"/>
                      </a:rPr>
                      <m:t>𝐿</m:t>
                    </m:r>
                  </m:oMath>
                </a14:m>
                <a:r>
                  <a:rPr lang="en-US" sz="2400" dirty="0">
                    <a:latin typeface="Times New Roman" pitchFamily="18" charset="0"/>
                    <a:cs typeface="Times New Roman" pitchFamily="18" charset="0"/>
                  </a:rPr>
                  <a:t>:</a:t>
                </a:r>
              </a:p>
              <a:p>
                <a:pPr marL="0" lvl="1" indent="-457200"/>
                <a:r>
                  <a:rPr lang="en-US" sz="24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d>
                    <m:r>
                      <a:rPr lang="en-US" sz="2000" i="1">
                        <a:latin typeface="Cambria Math"/>
                      </a:rPr>
                      <m:t>=</m:t>
                    </m:r>
                    <m:d>
                      <m:dPr>
                        <m:begChr m:val="["/>
                        <m:endChr m:val="]"/>
                        <m:ctrlPr>
                          <a:rPr lang="en-US" sz="2000" i="1">
                            <a:latin typeface="Cambria Math"/>
                          </a:rPr>
                        </m:ctrlPr>
                      </m:dPr>
                      <m:e>
                        <m:r>
                          <a:rPr lang="en-US" sz="2000" i="1">
                            <a:latin typeface="Cambria Math"/>
                          </a:rPr>
                          <m:t>𝑧𝑠</m:t>
                        </m:r>
                      </m:e>
                    </m:d>
                    <m:r>
                      <a:rPr lang="en-US" sz="2000" i="1">
                        <a:latin typeface="Cambria Math"/>
                      </a:rPr>
                      <m:t>∙</m:t>
                    </m:r>
                    <m:r>
                      <a:rPr lang="en-US" sz="2000" i="1">
                        <a:latin typeface="Cambria Math"/>
                      </a:rPr>
                      <m:t>𝐿</m:t>
                    </m:r>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11</m:t>
                                  </m:r>
                                </m:sub>
                              </m:sSub>
                            </m:e>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12</m:t>
                                  </m:r>
                                </m:sub>
                              </m:sSub>
                            </m:e>
                          </m:mr>
                          <m:mr>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21</m:t>
                                  </m:r>
                                </m:sub>
                              </m:sSub>
                            </m:e>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22</m:t>
                                  </m:r>
                                </m:sub>
                              </m:sSub>
                            </m:e>
                          </m:mr>
                        </m:m>
                      </m:e>
                    </m:d>
                  </m:oMath>
                </a14:m>
                <a:r>
                  <a:rPr lang="en-US" sz="2000" b="1" dirty="0">
                    <a:solidFill>
                      <a:srgbClr val="FF0000"/>
                    </a:solidFill>
                    <a:latin typeface="Times New Roman" pitchFamily="18" charset="0"/>
                    <a:cs typeface="Times New Roman" pitchFamily="18" charset="0"/>
                  </a:rPr>
                  <a:t>	</a:t>
                </a:r>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(183)</a:t>
                </a:r>
                <a:endParaRPr lang="en-US" sz="2000" dirty="0">
                  <a:latin typeface="Times New Roman" pitchFamily="18" charset="0"/>
                  <a:cs typeface="Times New Roman" pitchFamily="18" charset="0"/>
                </a:endParaRPr>
              </a:p>
              <a:p>
                <a:pPr marL="0" lvl="2"/>
                <a:endParaRPr lang="en-US" sz="12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Referring to Figure 16.0, the secondary output voltages of the transformer are given by: </a:t>
                </a:r>
              </a:p>
              <a:p>
                <a:pPr marL="800100" lvl="3" indent="-342900"/>
                <a:endParaRPr lang="en-US" sz="2400" b="1" dirty="0" smtClean="0">
                  <a:solidFill>
                    <a:srgbClr val="FF0000"/>
                  </a:solidFill>
                  <a:latin typeface="Times New Roman" pitchFamily="18" charset="0"/>
                  <a:cs typeface="Times New Roman" pitchFamily="18" charset="0"/>
                </a:endParaRPr>
              </a:p>
              <a:p>
                <a:pPr marL="342900" lvl="2" indent="-342900"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1</m:t>
                                  </m:r>
                                </m:sub>
                              </m:sSub>
                            </m:e>
                          </m:mr>
                          <m:mr>
                            <m:e>
                              <m:sSub>
                                <m:sSubPr>
                                  <m:ctrlPr>
                                    <a:rPr lang="en-US" sz="2000" i="1">
                                      <a:latin typeface="Cambria Math"/>
                                    </a:rPr>
                                  </m:ctrlPr>
                                </m:sSubPr>
                                <m:e>
                                  <m:r>
                                    <a:rPr lang="en-US" sz="2000" i="1">
                                      <a:latin typeface="Cambria Math"/>
                                    </a:rPr>
                                    <m:t>𝑉</m:t>
                                  </m:r>
                                </m:e>
                                <m:sub>
                                  <m:r>
                                    <a:rPr lang="en-US" sz="2000" i="1">
                                      <a:latin typeface="Cambria Math"/>
                                    </a:rPr>
                                    <m:t>2</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m:t>
                                  </m:r>
                                </m:e>
                                <m:sub>
                                  <m:r>
                                    <a:rPr lang="en-US" sz="2000" i="1">
                                      <a:latin typeface="Cambria Math"/>
                                    </a:rPr>
                                    <m:t>1</m:t>
                                  </m:r>
                                </m:sub>
                              </m:sSub>
                            </m:e>
                          </m:mr>
                          <m:mr>
                            <m:e>
                              <m:sSub>
                                <m:sSubPr>
                                  <m:ctrlPr>
                                    <a:rPr lang="en-US" sz="2000" i="1">
                                      <a:latin typeface="Cambria Math"/>
                                    </a:rPr>
                                  </m:ctrlPr>
                                </m:sSubPr>
                                <m:e>
                                  <m:r>
                                    <a:rPr lang="en-US" sz="2000" i="1">
                                      <a:latin typeface="Cambria Math"/>
                                    </a:rPr>
                                    <m:t>𝑉𝐿</m:t>
                                  </m:r>
                                </m:e>
                                <m:sub>
                                  <m:r>
                                    <a:rPr lang="en-US" sz="2000" i="1">
                                      <a:latin typeface="Cambria Math"/>
                                    </a:rPr>
                                    <m:t>2</m:t>
                                  </m:r>
                                </m:sub>
                              </m:sSub>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11</m:t>
                                  </m:r>
                                </m:sub>
                              </m:sSub>
                            </m:e>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12</m:t>
                                  </m:r>
                                </m:sub>
                              </m:sSub>
                            </m:e>
                          </m:mr>
                          <m:mr>
                            <m:e>
                              <m:sSub>
                                <m:sSubPr>
                                  <m:ctrlPr>
                                    <a:rPr lang="en-US" sz="2000" i="1">
                                      <a:latin typeface="Cambria Math"/>
                                    </a:rPr>
                                  </m:ctrlPr>
                                </m:sSubPr>
                                <m:e>
                                  <m:r>
                                    <a:rPr lang="en-US" sz="2000" i="1">
                                      <a:latin typeface="Cambria Math"/>
                                    </a:rPr>
                                    <m:t>−</m:t>
                                  </m:r>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21</m:t>
                                  </m:r>
                                </m:sub>
                              </m:sSub>
                            </m:e>
                            <m:e>
                              <m:sSub>
                                <m:sSubPr>
                                  <m:ctrlPr>
                                    <a:rPr lang="en-US" sz="2000" i="1">
                                      <a:latin typeface="Cambria Math"/>
                                    </a:rPr>
                                  </m:ctrlPr>
                                </m:sSubPr>
                                <m:e>
                                  <m:r>
                                    <a:rPr lang="en-US" sz="2000" i="1">
                                      <a:latin typeface="Cambria Math"/>
                                    </a:rPr>
                                    <m:t>−</m:t>
                                  </m:r>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22</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1</m:t>
                                  </m:r>
                                </m:sub>
                              </m:sSub>
                            </m:e>
                          </m:mr>
                          <m:mr>
                            <m:e>
                              <m:sSub>
                                <m:sSubPr>
                                  <m:ctrlPr>
                                    <a:rPr lang="en-US" sz="2000" i="1">
                                      <a:latin typeface="Cambria Math"/>
                                    </a:rPr>
                                  </m:ctrlPr>
                                </m:sSubPr>
                                <m:e>
                                  <m:r>
                                    <a:rPr lang="en-US" sz="2000" i="1">
                                      <a:latin typeface="Cambria Math"/>
                                    </a:rPr>
                                    <m:t>𝐼</m:t>
                                  </m:r>
                                </m:e>
                                <m:sub>
                                  <m:r>
                                    <a:rPr lang="en-US" sz="2000" i="1">
                                      <a:latin typeface="Cambria Math"/>
                                    </a:rPr>
                                    <m:t>2</m:t>
                                  </m:r>
                                </m:sub>
                              </m:sSub>
                            </m:e>
                          </m:mr>
                        </m:m>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(184)</a:t>
                </a:r>
              </a:p>
              <a:p>
                <a:pPr marL="342900" lvl="2" indent="-342900" algn="just"/>
                <a:endParaRPr lang="en-US" sz="2000" dirty="0" smtClean="0">
                  <a:latin typeface="Times New Roman" pitchFamily="18" charset="0"/>
                  <a:cs typeface="Times New Roman" pitchFamily="18" charset="0"/>
                </a:endParaRPr>
              </a:p>
              <a:p>
                <a:pPr marL="342900" lvl="2" indent="-342900"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𝑍𝑠</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marL="342900" lvl="2" indent="-342900" algn="just"/>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transformer primary voltage is given by  equation (172).</a:t>
                </a: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533399" y="1524000"/>
                <a:ext cx="8153401" cy="4548040"/>
              </a:xfrm>
              <a:prstGeom prst="rect">
                <a:avLst/>
              </a:prstGeom>
              <a:blipFill rotWithShape="1">
                <a:blip r:embed="rId3"/>
                <a:stretch>
                  <a:fillRect l="-972" r="-747" b="-201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225</a:t>
            </a:fld>
            <a:endParaRPr lang="en-US" dirty="0"/>
          </a:p>
        </p:txBody>
      </p:sp>
      <p:sp>
        <p:nvSpPr>
          <p:cNvPr id="8" name="TextBox 7"/>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1" algn="ctr"/>
            <a:r>
              <a:rPr lang="en-US" sz="2400" dirty="0">
                <a:latin typeface="Times New Roman" pitchFamily="18" charset="0"/>
                <a:cs typeface="Times New Roman" pitchFamily="18" charset="0"/>
              </a:rPr>
              <a:t>Center-Tapped Transformer Serving Loads through a Triplex </a:t>
            </a:r>
            <a:r>
              <a:rPr lang="en-US" sz="2400" dirty="0" smtClean="0">
                <a:latin typeface="Times New Roman" pitchFamily="18" charset="0"/>
                <a:cs typeface="Times New Roman" pitchFamily="18" charset="0"/>
              </a:rPr>
              <a:t>Secondary</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910626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609600" y="1787538"/>
                <a:ext cx="8077200" cy="4384662"/>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Substituting equation (184)</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into equation (172):</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𝑍𝑠</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d>
                          <m:dPr>
                            <m:begChr m:val="["/>
                            <m:endChr m:val="]"/>
                            <m:ctrlPr>
                              <a:rPr lang="en-US" sz="2000" i="1">
                                <a:latin typeface="Cambria Math"/>
                              </a:rPr>
                            </m:ctrlPr>
                          </m:dPr>
                          <m:e>
                            <m:r>
                              <a:rPr lang="en-US" sz="2000" i="1">
                                <a:latin typeface="Cambria Math"/>
                              </a:rPr>
                              <m:t>𝑍𝑠</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i="1"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(185)</a:t>
                </a:r>
              </a:p>
              <a:p>
                <a:pPr algn="just"/>
                <a:r>
                  <a:rPr lang="en-US" sz="2000" dirty="0" smtClean="0">
                    <a:latin typeface="Times New Roman" pitchFamily="18" charset="0"/>
                    <a:cs typeface="Times New Roman" pitchFamily="18" charset="0"/>
                  </a:rPr>
                  <a:t>		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𝑒𝑞</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𝑒𝑞</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d>
                      <m:dPr>
                        <m:begChr m:val="["/>
                        <m:endChr m:val="]"/>
                        <m:ctrlPr>
                          <a:rPr lang="en-US" sz="2000" i="1">
                            <a:latin typeface="Cambria Math"/>
                          </a:rPr>
                        </m:ctrlPr>
                      </m:dPr>
                      <m:e>
                        <m:r>
                          <a:rPr lang="en-US" sz="2000" i="1">
                            <a:latin typeface="Cambria Math"/>
                          </a:rPr>
                          <m:t>𝑍𝑠</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oMath>
                </a14:m>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09600" y="1787538"/>
                <a:ext cx="8077200" cy="4384662"/>
              </a:xfrm>
              <a:prstGeom prst="rect">
                <a:avLst/>
              </a:prstGeom>
              <a:blipFill rotWithShape="1">
                <a:blip r:embed="rId3"/>
                <a:stretch>
                  <a:fillRect l="-981" r="-45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226</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1" algn="ctr"/>
            <a:r>
              <a:rPr lang="en-US" sz="2400" dirty="0">
                <a:latin typeface="Times New Roman" pitchFamily="18" charset="0"/>
                <a:cs typeface="Times New Roman" pitchFamily="18" charset="0"/>
              </a:rPr>
              <a:t>Center-Tapped Transformer Serving Loads through a Triplex </a:t>
            </a:r>
            <a:r>
              <a:rPr lang="en-US" sz="2400" dirty="0" smtClean="0">
                <a:latin typeface="Times New Roman" pitchFamily="18" charset="0"/>
                <a:cs typeface="Times New Roman" pitchFamily="18" charset="0"/>
              </a:rPr>
              <a:t>Secondary</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775781133"/>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3"/>
              <p:cNvSpPr/>
              <p:nvPr/>
            </p:nvSpPr>
            <p:spPr>
              <a:xfrm>
                <a:off x="381000" y="1924701"/>
                <a:ext cx="8458200" cy="4857099"/>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Since there are no shunt elements in the secondary, the primary current as a </a:t>
                </a:r>
                <a:r>
                  <a:rPr lang="en-US" sz="2400" dirty="0" smtClean="0">
                    <a:latin typeface="Times New Roman" pitchFamily="18" charset="0"/>
                    <a:cs typeface="Times New Roman" pitchFamily="18" charset="0"/>
                  </a:rPr>
                  <a:t>function </a:t>
                </a:r>
                <a:r>
                  <a:rPr lang="en-US" sz="2400" dirty="0">
                    <a:latin typeface="Times New Roman" pitchFamily="18" charset="0"/>
                    <a:cs typeface="Times New Roman" pitchFamily="18" charset="0"/>
                  </a:rPr>
                  <a:t>of the secondary currents is still given by  equation (</a:t>
                </a:r>
                <a:r>
                  <a:rPr lang="en-US" sz="2400" dirty="0" smtClean="0">
                    <a:latin typeface="Times New Roman" pitchFamily="18" charset="0"/>
                    <a:cs typeface="Times New Roman" pitchFamily="18" charset="0"/>
                  </a:rPr>
                  <a:t>164).</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 (185) </a:t>
                </a:r>
                <a:r>
                  <a:rPr lang="en-US" sz="2400" dirty="0">
                    <a:latin typeface="Times New Roman" pitchFamily="18" charset="0"/>
                    <a:cs typeface="Times New Roman" pitchFamily="18" charset="0"/>
                  </a:rPr>
                  <a:t>can be used to solve for the load voltages when the primary source voltages and the secondary currents are </a:t>
                </a:r>
                <a:r>
                  <a:rPr lang="en-US" sz="2400" dirty="0" smtClean="0">
                    <a:latin typeface="Times New Roman" pitchFamily="18" charset="0"/>
                    <a:cs typeface="Times New Roman" pitchFamily="18" charset="0"/>
                  </a:rPr>
                  <a:t>known.</a:t>
                </a:r>
              </a:p>
              <a:p>
                <a:pPr marL="0" lvl="2"/>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𝑒𝑞</m:t>
                                </m:r>
                              </m:sub>
                            </m:sSub>
                          </m:e>
                        </m:d>
                      </m:e>
                      <m:sup>
                        <m:r>
                          <a:rPr lang="en-US" sz="2000" i="1">
                            <a:latin typeface="Cambria Math"/>
                          </a:rPr>
                          <m:t>−1</m:t>
                        </m:r>
                      </m:sup>
                    </m:sSup>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e>
                    </m:d>
                  </m:oMath>
                </a14:m>
                <a:endParaRPr lang="en-US" sz="2000" i="1" dirty="0" smtClean="0"/>
              </a:p>
              <a:p>
                <a:pPr marL="0" lvl="2"/>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i="1" dirty="0" smtClean="0"/>
              </a:p>
              <a:p>
                <a:pPr marL="0" lvl="2"/>
                <a:endParaRPr lang="en-US" sz="2000" i="1" dirty="0" smtClean="0"/>
              </a:p>
              <a:p>
                <a:pPr marL="0" lvl="2"/>
                <a:r>
                  <a:rPr lang="en-US" sz="2000" dirty="0" smtClean="0"/>
                  <a:t>		</a:t>
                </a:r>
                <a:r>
                  <a:rPr lang="en-US" sz="2000" dirty="0" smtClean="0">
                    <a:latin typeface="Times New Roman" pitchFamily="18" charset="0"/>
                    <a:cs typeface="Times New Roman" pitchFamily="18" charset="0"/>
                  </a:rPr>
                  <a:t>where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𝑒𝑞</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𝑒𝑞</m:t>
                                </m:r>
                              </m:sub>
                            </m:sSub>
                          </m:e>
                        </m:d>
                      </m:e>
                      <m:sup>
                        <m:r>
                          <a:rPr lang="en-US" sz="2000" i="1">
                            <a:latin typeface="Cambria Math"/>
                          </a:rPr>
                          <m:t>−1</m:t>
                        </m:r>
                      </m:sup>
                    </m:sSup>
                  </m:oMath>
                </a14:m>
                <a:r>
                  <a:rPr lang="en-US" sz="2000" i="1" dirty="0" smtClean="0"/>
                  <a:t>			</a:t>
                </a:r>
                <a:r>
                  <a:rPr lang="en-US" sz="2000" dirty="0" smtClean="0">
                    <a:latin typeface="Times New Roman" pitchFamily="18" charset="0"/>
                    <a:cs typeface="Times New Roman" pitchFamily="18" charset="0"/>
                  </a:rPr>
                  <a:t>(186)</a:t>
                </a:r>
              </a:p>
              <a:p>
                <a:pPr marL="0" lvl="2"/>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𝑒𝑞</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𝑒𝑞</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oMath>
                </a14:m>
                <a:endParaRPr lang="en-US" sz="2000" dirty="0"/>
              </a:p>
              <a:p>
                <a:pPr marL="800100" lvl="3" indent="-342900"/>
                <a:endParaRPr lang="en-US" sz="2400" b="1" dirty="0">
                  <a:solidFill>
                    <a:srgbClr val="FF0000"/>
                  </a:solidFill>
                </a:endParaRPr>
              </a:p>
            </p:txBody>
          </p:sp>
        </mc:Choice>
        <mc:Fallback>
          <p:sp>
            <p:nvSpPr>
              <p:cNvPr id="4" name="Rectangle 3"/>
              <p:cNvSpPr>
                <a:spLocks noRot="1" noChangeAspect="1" noMove="1" noResize="1" noEditPoints="1" noAdjustHandles="1" noChangeArrowheads="1" noChangeShapeType="1" noTextEdit="1"/>
              </p:cNvSpPr>
              <p:nvPr/>
            </p:nvSpPr>
            <p:spPr>
              <a:xfrm>
                <a:off x="381000" y="1924701"/>
                <a:ext cx="8458200" cy="4857099"/>
              </a:xfrm>
              <a:prstGeom prst="rect">
                <a:avLst/>
              </a:prstGeom>
              <a:blipFill rotWithShape="1">
                <a:blip r:embed="rId2"/>
                <a:stretch>
                  <a:fillRect l="-1009" t="-100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227</a:t>
            </a:fld>
            <a:endParaRPr lang="en-US"/>
          </a:p>
        </p:txBody>
      </p:sp>
      <p:sp>
        <p:nvSpPr>
          <p:cNvPr id="6" name="TextBox 5"/>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1" algn="ctr"/>
            <a:r>
              <a:rPr lang="en-US" sz="2400" dirty="0">
                <a:latin typeface="Times New Roman" pitchFamily="18" charset="0"/>
                <a:cs typeface="Times New Roman" pitchFamily="18" charset="0"/>
              </a:rPr>
              <a:t>Center-Tapped Transformer Serving Loads through a Triplex </a:t>
            </a:r>
            <a:r>
              <a:rPr lang="en-US" sz="2400" dirty="0" smtClean="0">
                <a:latin typeface="Times New Roman" pitchFamily="18" charset="0"/>
                <a:cs typeface="Times New Roman" pitchFamily="18" charset="0"/>
              </a:rPr>
              <a:t>Secondary</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126547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685800" y="2209800"/>
                <a:ext cx="8077200" cy="1809278"/>
              </a:xfrm>
              <a:prstGeom prst="rect">
                <a:avLst/>
              </a:prstGeom>
            </p:spPr>
            <p:txBody>
              <a:bodyPr wrap="square">
                <a:spAutoFit/>
              </a:bodyPr>
              <a:lstStyle/>
              <a:p>
                <a:pPr marL="800100" lvl="3" indent="-342900"/>
                <a:endParaRPr lang="en-US" b="1" dirty="0" smtClean="0">
                  <a:solidFill>
                    <a:srgbClr val="FF0000"/>
                  </a:solidFill>
                </a:endParaRPr>
              </a:p>
              <a:p>
                <a:pPr marL="800100" lvl="3" indent="-342900"/>
                <a:endParaRPr lang="en-US" b="1" dirty="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In the matrix </a:t>
                </a:r>
                <a:r>
                  <a:rPr lang="en-US" sz="2400" dirty="0" smtClean="0">
                    <a:latin typeface="Times New Roman" pitchFamily="18" charset="0"/>
                    <a:cs typeface="Times New Roman" pitchFamily="18" charset="0"/>
                  </a:rPr>
                  <a:t>form,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(186) can </a:t>
                </a:r>
                <a:r>
                  <a:rPr lang="en-US" sz="2400" dirty="0">
                    <a:latin typeface="Times New Roman" pitchFamily="18" charset="0"/>
                    <a:cs typeface="Times New Roman" pitchFamily="18" charset="0"/>
                  </a:rPr>
                  <a:t>be given </a:t>
                </a:r>
                <a:r>
                  <a:rPr lang="en-US" sz="2400" dirty="0" smtClean="0">
                    <a:latin typeface="Times New Roman" pitchFamily="18" charset="0"/>
                    <a:cs typeface="Times New Roman" pitchFamily="18" charset="0"/>
                  </a:rPr>
                  <a:t>by:</a:t>
                </a:r>
                <a:endParaRPr lang="en-US" sz="2400" dirty="0">
                  <a:latin typeface="Times New Roman" pitchFamily="18" charset="0"/>
                  <a:cs typeface="Times New Roman" pitchFamily="18" charset="0"/>
                </a:endParaRPr>
              </a:p>
              <a:p>
                <a:pPr marL="800100" lvl="3" indent="-342900"/>
                <a:endParaRPr lang="en-US" sz="2400" b="1" dirty="0">
                  <a:solidFill>
                    <a:srgbClr val="FF0000"/>
                  </a:solidFill>
                  <a:latin typeface="Times New Roman" pitchFamily="18" charset="0"/>
                  <a:cs typeface="Times New Roman" pitchFamily="18" charset="0"/>
                </a:endParaRPr>
              </a:p>
              <a:p>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r>
                  <a:rPr lang="en-US" sz="2000" dirty="0" smtClean="0">
                    <a:latin typeface="Times New Roman" pitchFamily="18" charset="0"/>
                    <a:cs typeface="Times New Roman" pitchFamily="18" charset="0"/>
                  </a:rPr>
                  <a:t>		(187)</a:t>
                </a:r>
                <a:endParaRPr lang="en-US" sz="20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685800" y="2209800"/>
                <a:ext cx="8077200" cy="1809278"/>
              </a:xfrm>
              <a:prstGeom prst="rect">
                <a:avLst/>
              </a:prstGeom>
              <a:blipFill rotWithShape="1">
                <a:blip r:embed="rId2"/>
                <a:stretch>
                  <a:fillRect l="-1057" b="-6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228</a:t>
            </a:fld>
            <a:endParaRPr lang="en-US"/>
          </a:p>
        </p:txBody>
      </p:sp>
      <p:sp>
        <p:nvSpPr>
          <p:cNvPr id="6" name="TextBox 5"/>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1" algn="ctr"/>
            <a:r>
              <a:rPr lang="en-US" sz="2400" dirty="0">
                <a:latin typeface="Times New Roman" pitchFamily="18" charset="0"/>
                <a:cs typeface="Times New Roman" pitchFamily="18" charset="0"/>
              </a:rPr>
              <a:t>Center-Tapped Transformer Serving Loads through a Triplex </a:t>
            </a:r>
            <a:r>
              <a:rPr lang="en-US" sz="2400" dirty="0" smtClean="0">
                <a:latin typeface="Times New Roman" pitchFamily="18" charset="0"/>
                <a:cs typeface="Times New Roman" pitchFamily="18" charset="0"/>
              </a:rPr>
              <a:t>Secondary</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386491659"/>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dirty="0"/>
              <a:t>Center-Tapped Transformer Serving Loads through a Triplex Secondary</a:t>
            </a:r>
          </a:p>
          <a:p>
            <a:pPr lvl="1"/>
            <a:r>
              <a:rPr lang="en-US" sz="2400" b="1" u="sng" dirty="0" smtClean="0"/>
              <a:t>Underground </a:t>
            </a:r>
            <a:r>
              <a:rPr lang="en-US" sz="2400" b="1" u="sng" dirty="0"/>
              <a:t>Wye-Delta Transformer Bank with a Center Tapped Transformer</a:t>
            </a:r>
            <a:r>
              <a:rPr lang="en-US" sz="2400" dirty="0"/>
              <a:t>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dirty="0" smtClean="0"/>
              <a:t>Lagging </a:t>
            </a:r>
            <a:r>
              <a:rPr lang="en-US" sz="2400" dirty="0"/>
              <a:t>Open Wye-Open Delta </a:t>
            </a:r>
            <a:r>
              <a:rPr lang="en-US" sz="2400" dirty="0" smtClean="0"/>
              <a:t>Connection</a:t>
            </a:r>
          </a:p>
          <a:p>
            <a:pPr lvl="1"/>
            <a:r>
              <a:rPr lang="en-US" sz="2400" dirty="0" smtClean="0"/>
              <a:t>Four </a:t>
            </a:r>
            <a:r>
              <a:rPr lang="en-US" sz="24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229</a:t>
            </a:fld>
            <a:endParaRPr lang="en-US"/>
          </a:p>
        </p:txBody>
      </p:sp>
    </p:spTree>
    <p:extLst>
      <p:ext uri="{BB962C8B-B14F-4D97-AF65-F5344CB8AC3E}">
        <p14:creationId xmlns:p14="http://schemas.microsoft.com/office/powerpoint/2010/main" val="2941138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b="1" u="sng"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301595692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533400" y="2478881"/>
            <a:ext cx="8229600" cy="3693319"/>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Ungrounded wye-delta transformer connection is used for providing service to a combination of three-phase and single-phase loads.</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In order to provide three-wire service for single-phase loads, one of the transformers is a center tap transformer.</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This transformer is called the “lighting” transformer and the other two transformers are called the “power” transformers.</a:t>
            </a:r>
          </a:p>
          <a:p>
            <a:pPr marL="0" lvl="2"/>
            <a:endParaRPr lang="en-US" dirty="0" smtClean="0"/>
          </a:p>
        </p:txBody>
      </p:sp>
      <p:sp>
        <p:nvSpPr>
          <p:cNvPr id="3" name="Slide Number Placeholder 2"/>
          <p:cNvSpPr>
            <a:spLocks noGrp="1"/>
          </p:cNvSpPr>
          <p:nvPr>
            <p:ph type="sldNum" sz="quarter" idx="12"/>
          </p:nvPr>
        </p:nvSpPr>
        <p:spPr/>
        <p:txBody>
          <a:bodyPr/>
          <a:lstStyle/>
          <a:p>
            <a:fld id="{B6F15528-21DE-4FAA-801E-634DDDAF4B2B}" type="slidenum">
              <a:rPr lang="en-US" smtClean="0"/>
              <a:pPr/>
              <a:t>230</a:t>
            </a:fld>
            <a:endParaRPr lang="en-US"/>
          </a:p>
        </p:txBody>
      </p:sp>
      <p:sp>
        <p:nvSpPr>
          <p:cNvPr id="8" name="TextBox 7"/>
          <p:cNvSpPr txBox="1"/>
          <p:nvPr/>
        </p:nvSpPr>
        <p:spPr>
          <a:xfrm>
            <a:off x="0" y="381000"/>
            <a:ext cx="9144000" cy="1323439"/>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algn="ctr"/>
            <a:r>
              <a:rPr lang="en-US" sz="2400" dirty="0" smtClean="0">
                <a:latin typeface="Times New Roman" pitchFamily="18" charset="0"/>
                <a:cs typeface="Times New Roman" pitchFamily="18" charset="0"/>
              </a:rPr>
              <a:t>Underground </a:t>
            </a:r>
            <a:r>
              <a:rPr lang="en-US" sz="2400" dirty="0">
                <a:latin typeface="Times New Roman" pitchFamily="18" charset="0"/>
                <a:cs typeface="Times New Roman" pitchFamily="18" charset="0"/>
              </a:rPr>
              <a:t>Wye-Delta Transformer Bank with a Center Tapped Transformer </a:t>
            </a:r>
          </a:p>
        </p:txBody>
      </p:sp>
    </p:spTree>
    <p:extLst>
      <p:ext uri="{BB962C8B-B14F-4D97-AF65-F5344CB8AC3E}">
        <p14:creationId xmlns:p14="http://schemas.microsoft.com/office/powerpoint/2010/main" val="700590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2209800"/>
            <a:ext cx="5358523" cy="4343400"/>
          </a:xfrm>
          <a:prstGeom prst="rect">
            <a:avLst/>
          </a:prstGeom>
        </p:spPr>
      </p:pic>
      <p:sp>
        <p:nvSpPr>
          <p:cNvPr id="5" name="Rectangle 4"/>
          <p:cNvSpPr/>
          <p:nvPr/>
        </p:nvSpPr>
        <p:spPr>
          <a:xfrm>
            <a:off x="489751" y="2209800"/>
            <a:ext cx="2558249" cy="1938992"/>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Figure </a:t>
            </a:r>
            <a:r>
              <a:rPr lang="en-US" sz="2400" dirty="0" smtClean="0">
                <a:latin typeface="Times New Roman" pitchFamily="18" charset="0"/>
                <a:cs typeface="Times New Roman" pitchFamily="18" charset="0"/>
              </a:rPr>
              <a:t>18.0 : Ungrounded wye-delta with center-tapped transformer</a:t>
            </a:r>
            <a:endParaRPr lang="en-US" sz="24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231</a:t>
            </a:fld>
            <a:endParaRPr lang="en-US"/>
          </a:p>
        </p:txBody>
      </p:sp>
      <p:sp>
        <p:nvSpPr>
          <p:cNvPr id="7" name="TextBox 6"/>
          <p:cNvSpPr txBox="1"/>
          <p:nvPr/>
        </p:nvSpPr>
        <p:spPr>
          <a:xfrm>
            <a:off x="0" y="381000"/>
            <a:ext cx="9144000" cy="1323439"/>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algn="ctr"/>
            <a:r>
              <a:rPr lang="en-US" sz="2400" dirty="0" smtClean="0">
                <a:latin typeface="Times New Roman" pitchFamily="18" charset="0"/>
                <a:cs typeface="Times New Roman" pitchFamily="18" charset="0"/>
              </a:rPr>
              <a:t>Underground </a:t>
            </a:r>
            <a:r>
              <a:rPr lang="en-US" sz="2400" dirty="0">
                <a:latin typeface="Times New Roman" pitchFamily="18" charset="0"/>
                <a:cs typeface="Times New Roman" pitchFamily="18" charset="0"/>
              </a:rPr>
              <a:t>Wye-Delta Transformer Bank with a Center Tapped Transformer </a:t>
            </a:r>
          </a:p>
        </p:txBody>
      </p:sp>
    </p:spTree>
    <p:extLst>
      <p:ext uri="{BB962C8B-B14F-4D97-AF65-F5344CB8AC3E}">
        <p14:creationId xmlns:p14="http://schemas.microsoft.com/office/powerpoint/2010/main" val="1717579920"/>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6096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199" y="2362200"/>
                <a:ext cx="8382001" cy="3967817"/>
              </a:xfrm>
              <a:prstGeom prst="rect">
                <a:avLst/>
              </a:prstGeom>
              <a:noFill/>
            </p:spPr>
            <p:txBody>
              <a:bodyPr wrap="square" rtlCol="0">
                <a:spAutoFit/>
              </a:bodyPr>
              <a:lstStyle/>
              <a:p>
                <a:pPr marL="342900" lvl="2" indent="-342900"/>
                <a:r>
                  <a:rPr lang="en-US" sz="2800" dirty="0" smtClean="0">
                    <a:latin typeface="Times New Roman" pitchFamily="18" charset="0"/>
                    <a:cs typeface="Times New Roman" pitchFamily="18" charset="0"/>
                  </a:rPr>
                  <a:t>Backward Sweep Equations </a:t>
                </a:r>
              </a:p>
              <a:p>
                <a:pPr marL="800100" lvl="3" indent="-342900"/>
                <a:endParaRPr lang="en-US" sz="900" b="1" u="sng" dirty="0" smtClean="0"/>
              </a:p>
              <a:p>
                <a:pPr marL="342900" lvl="2" indent="-342900">
                  <a:buFont typeface="Wingdings" pitchFamily="2" charset="2"/>
                  <a:buChar char="Ø"/>
                </a:pPr>
                <a:r>
                  <a:rPr lang="en-US" sz="2400" dirty="0" smtClean="0">
                    <a:latin typeface="Times New Roman" pitchFamily="18" charset="0"/>
                    <a:cs typeface="Times New Roman" pitchFamily="18" charset="0"/>
                  </a:rPr>
                  <a:t>In order to compute the source side voltages and currents from the secondary side voltages and currents, from Figure 18.0, define the secondary terminal voltages as:</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𝑎𝑛</m:t>
                                  </m:r>
                                </m:sub>
                              </m:sSub>
                            </m:e>
                          </m:mr>
                          <m:mr>
                            <m:e>
                              <m:sSub>
                                <m:sSubPr>
                                  <m:ctrlPr>
                                    <a:rPr lang="en-US" sz="2000" i="1">
                                      <a:latin typeface="Cambria Math"/>
                                    </a:rPr>
                                  </m:ctrlPr>
                                </m:sSubPr>
                                <m:e>
                                  <m:r>
                                    <a:rPr lang="en-US" sz="2000" i="1">
                                      <a:latin typeface="Cambria Math"/>
                                    </a:rPr>
                                    <m:t>𝑉</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mr>
                        </m:m>
                      </m:e>
                    </m:d>
                  </m:oMath>
                </a14:m>
                <a:r>
                  <a:rPr lang="en-US" sz="2000" dirty="0" smtClean="0">
                    <a:latin typeface="Times New Roman" pitchFamily="18" charset="0"/>
                    <a:cs typeface="Times New Roman" pitchFamily="18" charset="0"/>
                  </a:rPr>
                  <a:t>	(188)</a:t>
                </a:r>
                <a:endParaRPr lang="en-US" sz="2000" dirty="0">
                  <a:latin typeface="Times New Roman" pitchFamily="18" charset="0"/>
                  <a:cs typeface="Times New Roman" pitchFamily="18" charset="0"/>
                </a:endParaRPr>
              </a:p>
              <a:p>
                <a:pPr marL="800100" lvl="3" indent="-342900"/>
                <a:endParaRPr lang="en-US" sz="2400" b="1" dirty="0" smtClean="0">
                  <a:solidFill>
                    <a:srgbClr val="FF0000"/>
                  </a:solidFill>
                  <a:latin typeface="Times New Roman" pitchFamily="18" charset="0"/>
                  <a:cs typeface="Times New Roman" pitchFamily="18" charset="0"/>
                </a:endParaRPr>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199" y="2362200"/>
                <a:ext cx="8382001" cy="3967817"/>
              </a:xfrm>
              <a:prstGeom prst="rect">
                <a:avLst/>
              </a:prstGeom>
              <a:blipFill rotWithShape="1">
                <a:blip r:embed="rId3"/>
                <a:stretch>
                  <a:fillRect l="-1455" t="-153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232</a:t>
            </a:fld>
            <a:endParaRPr lang="en-US"/>
          </a:p>
        </p:txBody>
      </p:sp>
      <p:sp>
        <p:nvSpPr>
          <p:cNvPr id="8" name="TextBox 7"/>
          <p:cNvSpPr txBox="1"/>
          <p:nvPr/>
        </p:nvSpPr>
        <p:spPr>
          <a:xfrm>
            <a:off x="0" y="381000"/>
            <a:ext cx="9144000" cy="1323439"/>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algn="ctr"/>
            <a:r>
              <a:rPr lang="en-US" sz="2400" dirty="0" smtClean="0">
                <a:latin typeface="Times New Roman" pitchFamily="18" charset="0"/>
                <a:cs typeface="Times New Roman" pitchFamily="18" charset="0"/>
              </a:rPr>
              <a:t>Underground </a:t>
            </a:r>
            <a:r>
              <a:rPr lang="en-US" sz="2400" dirty="0">
                <a:latin typeface="Times New Roman" pitchFamily="18" charset="0"/>
                <a:cs typeface="Times New Roman" pitchFamily="18" charset="0"/>
              </a:rPr>
              <a:t>Wye-Delta Transformer Bank with a Center Tapped Transformer </a:t>
            </a:r>
          </a:p>
        </p:txBody>
      </p:sp>
    </p:spTree>
    <p:extLst>
      <p:ext uri="{BB962C8B-B14F-4D97-AF65-F5344CB8AC3E}">
        <p14:creationId xmlns:p14="http://schemas.microsoft.com/office/powerpoint/2010/main" val="2935509830"/>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6096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2127054"/>
                <a:ext cx="8305800" cy="4045146"/>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secondary line currents and the currents flowing inside the delta are defined as:</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457200" lvl="3"/>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smtClean="0">
                    <a:latin typeface="Times New Roman" pitchFamily="18" charset="0"/>
                    <a:cs typeface="Times New Roman" pitchFamily="18" charset="0"/>
                  </a:rPr>
                  <a:t>	(189)</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𝑛𝑎</m:t>
                                  </m:r>
                                </m:sub>
                              </m:sSub>
                            </m:e>
                          </m:mr>
                          <m:mr>
                            <m:e>
                              <m:sSub>
                                <m:sSubPr>
                                  <m:ctrlPr>
                                    <a:rPr lang="en-US" sz="2000" i="1">
                                      <a:latin typeface="Cambria Math"/>
                                    </a:rPr>
                                  </m:ctrlPr>
                                </m:sSubPr>
                                <m:e>
                                  <m:r>
                                    <a:rPr lang="en-US" sz="2000" i="1">
                                      <a:latin typeface="Cambria Math"/>
                                    </a:rPr>
                                    <m:t>𝐼</m:t>
                                  </m:r>
                                </m:e>
                                <m:sub>
                                  <m:r>
                                    <a:rPr lang="en-US" sz="2000" i="1">
                                      <a:latin typeface="Cambria Math"/>
                                    </a:rPr>
                                    <m:t>𝑏𝑛</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mr>
                        </m:m>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(190)</a:t>
                </a:r>
              </a:p>
              <a:p>
                <a:pPr marL="800100" lvl="3" indent="-342900"/>
                <a:endParaRPr lang="en-US" sz="2400" b="1" dirty="0" smtClean="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transformer ratio is defined as:</a:t>
                </a:r>
              </a:p>
              <a:p>
                <a:pPr marL="800100" lvl="3" indent="-342900"/>
                <a:endParaRPr lang="en-US" sz="2400" b="1" dirty="0" smtClean="0">
                  <a:latin typeface="Times New Roman" pitchFamily="18" charset="0"/>
                  <a:cs typeface="Times New Roman" pitchFamily="18" charset="0"/>
                </a:endParaRPr>
              </a:p>
              <a:p>
                <a:pPr algn="ctr"/>
                <a14:m>
                  <m:oMath xmlns:m="http://schemas.openxmlformats.org/officeDocument/2006/math">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f>
                      <m:fPr>
                        <m:ctrlPr>
                          <a:rPr lang="en-US" sz="2000" i="1">
                            <a:latin typeface="Cambria Math"/>
                          </a:rPr>
                        </m:ctrlPr>
                      </m:fPr>
                      <m:num>
                        <m:r>
                          <m:rPr>
                            <m:nor/>
                          </m:rPr>
                          <a:rPr lang="en-US" sz="2000">
                            <a:latin typeface="Times New Roman" pitchFamily="18" charset="0"/>
                            <a:cs typeface="Times New Roman" pitchFamily="18" charset="0"/>
                          </a:rPr>
                          <m:t>Rated</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Primary</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Line</m:t>
                        </m:r>
                        <m:r>
                          <m:rPr>
                            <m:nor/>
                          </m:rPr>
                          <a:rPr lang="en-US" sz="2000" i="1">
                            <a:latin typeface="Times New Roman" pitchFamily="18" charset="0"/>
                            <a:cs typeface="Times New Roman" pitchFamily="18" charset="0"/>
                          </a:rPr>
                          <m:t>−</m:t>
                        </m:r>
                        <m:r>
                          <m:rPr>
                            <m:nor/>
                          </m:rPr>
                          <a:rPr lang="en-US" sz="2000">
                            <a:latin typeface="Times New Roman" pitchFamily="18" charset="0"/>
                            <a:cs typeface="Times New Roman" pitchFamily="18" charset="0"/>
                          </a:rPr>
                          <m:t>to</m:t>
                        </m:r>
                        <m:r>
                          <m:rPr>
                            <m:nor/>
                          </m:rPr>
                          <a:rPr lang="en-US" sz="2000" i="1">
                            <a:latin typeface="Times New Roman" pitchFamily="18" charset="0"/>
                            <a:cs typeface="Times New Roman" pitchFamily="18" charset="0"/>
                          </a:rPr>
                          <m:t>−</m:t>
                        </m:r>
                        <m:r>
                          <m:rPr>
                            <m:nor/>
                          </m:rPr>
                          <a:rPr lang="en-US" sz="2000">
                            <a:latin typeface="Times New Roman" pitchFamily="18" charset="0"/>
                            <a:cs typeface="Times New Roman" pitchFamily="18" charset="0"/>
                          </a:rPr>
                          <m:t>Neutral</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Voltage</m:t>
                        </m:r>
                      </m:num>
                      <m:den>
                        <m:r>
                          <a:rPr lang="en-US" sz="2000" i="1">
                            <a:latin typeface="Cambria Math"/>
                          </a:rPr>
                          <m:t>0.5 </m:t>
                        </m:r>
                        <m:r>
                          <m:rPr>
                            <m:nor/>
                          </m:rPr>
                          <a:rPr lang="en-US" sz="2000">
                            <a:latin typeface="Times New Roman" pitchFamily="18" charset="0"/>
                            <a:cs typeface="Times New Roman" pitchFamily="18" charset="0"/>
                          </a:rPr>
                          <m:t>Rated</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Secondary</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Line</m:t>
                        </m:r>
                        <m:r>
                          <m:rPr>
                            <m:nor/>
                          </m:rPr>
                          <a:rPr lang="en-US" sz="2000" i="1">
                            <a:latin typeface="Times New Roman" pitchFamily="18" charset="0"/>
                            <a:cs typeface="Times New Roman" pitchFamily="18" charset="0"/>
                          </a:rPr>
                          <m:t>−</m:t>
                        </m:r>
                        <m:r>
                          <m:rPr>
                            <m:nor/>
                          </m:rPr>
                          <a:rPr lang="en-US" sz="2000">
                            <a:latin typeface="Times New Roman" pitchFamily="18" charset="0"/>
                            <a:cs typeface="Times New Roman" pitchFamily="18" charset="0"/>
                          </a:rPr>
                          <m:t>to</m:t>
                        </m:r>
                        <m:r>
                          <m:rPr>
                            <m:nor/>
                          </m:rPr>
                          <a:rPr lang="en-US" sz="2000" i="1">
                            <a:latin typeface="Times New Roman" pitchFamily="18" charset="0"/>
                            <a:cs typeface="Times New Roman" pitchFamily="18" charset="0"/>
                          </a:rPr>
                          <m:t>−</m:t>
                        </m:r>
                        <m:r>
                          <m:rPr>
                            <m:nor/>
                          </m:rPr>
                          <a:rPr lang="en-US" sz="2000">
                            <a:latin typeface="Times New Roman" pitchFamily="18" charset="0"/>
                            <a:cs typeface="Times New Roman" pitchFamily="18" charset="0"/>
                          </a:rPr>
                          <m:t>Line</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Voltage</m:t>
                        </m:r>
                      </m:den>
                    </m:f>
                  </m:oMath>
                </a14:m>
                <a:r>
                  <a:rPr lang="en-US" sz="2000" dirty="0" smtClean="0">
                    <a:latin typeface="Times New Roman" pitchFamily="18" charset="0"/>
                    <a:cs typeface="Times New Roman" pitchFamily="18" charset="0"/>
                  </a:rPr>
                  <a:t>		(191)</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1000" y="2127054"/>
                <a:ext cx="8305800" cy="4045146"/>
              </a:xfrm>
              <a:prstGeom prst="rect">
                <a:avLst/>
              </a:prstGeom>
              <a:blipFill rotWithShape="1">
                <a:blip r:embed="rId3"/>
                <a:stretch>
                  <a:fillRect l="-1028" t="-1205" r="-734"/>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233</a:t>
            </a:fld>
            <a:endParaRPr lang="en-US"/>
          </a:p>
        </p:txBody>
      </p:sp>
      <p:sp>
        <p:nvSpPr>
          <p:cNvPr id="8" name="TextBox 7"/>
          <p:cNvSpPr txBox="1"/>
          <p:nvPr/>
        </p:nvSpPr>
        <p:spPr>
          <a:xfrm>
            <a:off x="0" y="381000"/>
            <a:ext cx="9144000" cy="1323439"/>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algn="ctr"/>
            <a:r>
              <a:rPr lang="en-US" sz="2400" dirty="0" smtClean="0">
                <a:latin typeface="Times New Roman" pitchFamily="18" charset="0"/>
                <a:cs typeface="Times New Roman" pitchFamily="18" charset="0"/>
              </a:rPr>
              <a:t>Underground </a:t>
            </a:r>
            <a:r>
              <a:rPr lang="en-US" sz="2400" dirty="0">
                <a:latin typeface="Times New Roman" pitchFamily="18" charset="0"/>
                <a:cs typeface="Times New Roman" pitchFamily="18" charset="0"/>
              </a:rPr>
              <a:t>Wye-Delta Transformer Bank with a Center Tapped Transformer </a:t>
            </a:r>
          </a:p>
        </p:txBody>
      </p:sp>
    </p:spTree>
    <p:extLst>
      <p:ext uri="{BB962C8B-B14F-4D97-AF65-F5344CB8AC3E}">
        <p14:creationId xmlns:p14="http://schemas.microsoft.com/office/powerpoint/2010/main" val="3523428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837254"/>
                <a:ext cx="8382000" cy="4792146"/>
              </a:xfrm>
              <a:prstGeom prst="rect">
                <a:avLst/>
              </a:prstGeom>
              <a:noFill/>
            </p:spPr>
            <p:txBody>
              <a:bodyPr wrap="square" rtlCol="0">
                <a:spAutoFit/>
              </a:bodyPr>
              <a:lstStyle/>
              <a:p>
                <a:pPr lvl="1"/>
                <a:endParaRPr lang="en-US" sz="11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matrix equation relating the primary ideal transformer voltages to the secondary ideal voltages is:</a:t>
                </a:r>
              </a:p>
              <a:p>
                <a:pPr marL="342900" lvl="2" indent="-342900"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𝑉𝑇</m:t>
                                  </m:r>
                                </m:e>
                                <m:sub>
                                  <m:r>
                                    <a:rPr lang="en-US" sz="2000" i="1">
                                      <a:latin typeface="Cambria Math"/>
                                    </a:rPr>
                                    <m:t>𝐴𝑁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𝐵𝑁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𝐶𝑁</m:t>
                                  </m:r>
                                </m:sub>
                              </m:sSub>
                            </m:e>
                          </m:mr>
                        </m:m>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0.5</m:t>
                              </m:r>
                            </m:e>
                          </m:mr>
                          <m:mr>
                            <m:e>
                              <m:r>
                                <a:rPr lang="en-US" sz="2000" i="1">
                                  <a:latin typeface="Cambria Math"/>
                                </a:rPr>
                                <m:t>0</m:t>
                              </m:r>
                            </m:e>
                            <m:e>
                              <m:r>
                                <a:rPr lang="en-US" sz="2000" i="1">
                                  <a:latin typeface="Cambria Math"/>
                                </a:rPr>
                                <m:t>0</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0.5</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𝑎𝑛</m:t>
                                  </m:r>
                                </m:sub>
                              </m:sSub>
                            </m:e>
                          </m:mr>
                          <m:mr>
                            <m:e>
                              <m:sSub>
                                <m:sSubPr>
                                  <m:ctrlPr>
                                    <a:rPr lang="en-US" sz="2000" i="1">
                                      <a:latin typeface="Cambria Math"/>
                                    </a:rPr>
                                  </m:ctrlPr>
                                </m:sSubPr>
                                <m:e>
                                  <m:r>
                                    <a:rPr lang="en-US" sz="2000" i="1">
                                      <a:latin typeface="Cambria Math"/>
                                    </a:rPr>
                                    <m:t>𝑉𝑡</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mr>
                        </m:m>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(192)</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primary terminal voltages are given by:</a:t>
                </a:r>
              </a:p>
              <a:p>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𝐴𝑁</m:t>
                                  </m:r>
                                </m:sub>
                              </m:sSub>
                            </m:e>
                          </m:mr>
                          <m:mr>
                            <m:e>
                              <m:sSub>
                                <m:sSubPr>
                                  <m:ctrlPr>
                                    <a:rPr lang="en-US" sz="2000" i="1">
                                      <a:latin typeface="Cambria Math"/>
                                    </a:rPr>
                                  </m:ctrlPr>
                                </m:sSubPr>
                                <m:e>
                                  <m:r>
                                    <a:rPr lang="en-US" sz="2000" i="1">
                                      <a:latin typeface="Cambria Math"/>
                                    </a:rPr>
                                    <m:t>𝑉</m:t>
                                  </m:r>
                                </m:e>
                                <m:sub>
                                  <m:r>
                                    <a:rPr lang="en-US" sz="2000" i="1">
                                      <a:latin typeface="Cambria Math"/>
                                    </a:rPr>
                                    <m:t>𝐵𝑁</m:t>
                                  </m:r>
                                </m:sub>
                              </m:sSub>
                            </m:e>
                          </m:mr>
                          <m:mr>
                            <m:e>
                              <m:sSub>
                                <m:sSubPr>
                                  <m:ctrlPr>
                                    <a:rPr lang="en-US" sz="2000" i="1">
                                      <a:latin typeface="Cambria Math"/>
                                    </a:rPr>
                                  </m:ctrlPr>
                                </m:sSubPr>
                                <m:e>
                                  <m:r>
                                    <a:rPr lang="en-US" sz="2000" i="1">
                                      <a:latin typeface="Cambria Math"/>
                                    </a:rPr>
                                    <m:t>𝑉</m:t>
                                  </m:r>
                                </m:e>
                                <m:sub>
                                  <m:r>
                                    <a:rPr lang="en-US" sz="2000" i="1">
                                      <a:latin typeface="Cambria Math"/>
                                    </a:rPr>
                                    <m:t>𝐶𝑁</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𝑉𝑇</m:t>
                                  </m:r>
                                </m:e>
                                <m:sub>
                                  <m:r>
                                    <a:rPr lang="en-US" sz="2000" i="1">
                                      <a:latin typeface="Cambria Math"/>
                                    </a:rPr>
                                    <m:t>𝐴𝑁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𝐵𝑁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𝐶𝑁</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oMath>
                </a14:m>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𝑉𝑇</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latin typeface="Times New Roman" pitchFamily="18" charset="0"/>
                    <a:cs typeface="Times New Roman" pitchFamily="18" charset="0"/>
                  </a:rPr>
                  <a:t>		(193)</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200" y="1837254"/>
                <a:ext cx="8382000" cy="4792146"/>
              </a:xfrm>
              <a:prstGeom prst="rect">
                <a:avLst/>
              </a:prstGeom>
              <a:blipFill rotWithShape="1">
                <a:blip r:embed="rId3"/>
                <a:stretch>
                  <a:fillRect l="-94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234</a:t>
            </a:fld>
            <a:endParaRPr lang="en-US"/>
          </a:p>
        </p:txBody>
      </p:sp>
      <p:sp>
        <p:nvSpPr>
          <p:cNvPr id="8" name="TextBox 7"/>
          <p:cNvSpPr txBox="1"/>
          <p:nvPr/>
        </p:nvSpPr>
        <p:spPr>
          <a:xfrm>
            <a:off x="0" y="381000"/>
            <a:ext cx="9144000" cy="1323439"/>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algn="ctr"/>
            <a:r>
              <a:rPr lang="en-US" sz="2400" dirty="0" smtClean="0">
                <a:latin typeface="Times New Roman" pitchFamily="18" charset="0"/>
                <a:cs typeface="Times New Roman" pitchFamily="18" charset="0"/>
              </a:rPr>
              <a:t>Underground </a:t>
            </a:r>
            <a:r>
              <a:rPr lang="en-US" sz="2400" dirty="0">
                <a:latin typeface="Times New Roman" pitchFamily="18" charset="0"/>
                <a:cs typeface="Times New Roman" pitchFamily="18" charset="0"/>
              </a:rPr>
              <a:t>Wye-Delta Transformer Bank with a Center Tapped Transformer </a:t>
            </a:r>
          </a:p>
        </p:txBody>
      </p:sp>
    </p:spTree>
    <p:extLst>
      <p:ext uri="{BB962C8B-B14F-4D97-AF65-F5344CB8AC3E}">
        <p14:creationId xmlns:p14="http://schemas.microsoft.com/office/powerpoint/2010/main" val="1535044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2246084"/>
                <a:ext cx="8077201" cy="4383316"/>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192)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193).</a:t>
                </a: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p>
              <a:p>
                <a:pPr algn="just"/>
                <a:r>
                  <a:rPr lang="en-US" sz="24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(194)</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primary line currents as a function of the secondary delta currents are given by</a:t>
                </a:r>
                <a:r>
                  <a:rPr lang="en-US" sz="2400" dirty="0" smtClean="0">
                    <a:latin typeface="Times New Roman" pitchFamily="18" charset="0"/>
                    <a:cs typeface="Times New Roman" pitchFamily="18" charset="0"/>
                  </a:rPr>
                  <a:t>:</a:t>
                </a: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2</m:t>
                              </m:r>
                            </m:e>
                          </m:mr>
                          <m:mr>
                            <m:e>
                              <m:r>
                                <a:rPr lang="en-US" sz="2000" i="1">
                                  <a:latin typeface="Cambria Math"/>
                                </a:rPr>
                                <m:t>0</m:t>
                              </m:r>
                            </m:e>
                            <m:e>
                              <m:r>
                                <a:rPr lang="en-US" sz="2000" i="1">
                                  <a:latin typeface="Cambria Math"/>
                                </a:rPr>
                                <m:t>0</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2</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𝑛𝑎</m:t>
                                  </m:r>
                                </m:sub>
                              </m:sSub>
                            </m:e>
                          </m:mr>
                          <m:mr>
                            <m:e>
                              <m:sSub>
                                <m:sSubPr>
                                  <m:ctrlPr>
                                    <a:rPr lang="en-US" sz="2000" i="1">
                                      <a:latin typeface="Cambria Math"/>
                                    </a:rPr>
                                  </m:ctrlPr>
                                </m:sSubPr>
                                <m:e>
                                  <m:r>
                                    <a:rPr lang="en-US" sz="2000" i="1">
                                      <a:latin typeface="Cambria Math"/>
                                    </a:rPr>
                                    <m:t>𝐼</m:t>
                                  </m:r>
                                </m:e>
                                <m:sub>
                                  <m:r>
                                    <a:rPr lang="en-US" sz="2000" i="1">
                                      <a:latin typeface="Cambria Math"/>
                                    </a:rPr>
                                    <m:t>𝑏𝑛</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mr>
                        </m:m>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𝑁</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𝑎𝑛𝑏𝑐</m:t>
                            </m:r>
                          </m:sub>
                        </m:sSub>
                      </m:e>
                    </m:d>
                  </m:oMath>
                </a14:m>
                <a:r>
                  <a:rPr lang="en-US" sz="2000" dirty="0" smtClean="0">
                    <a:latin typeface="Times New Roman" pitchFamily="18" charset="0"/>
                    <a:cs typeface="Times New Roman" pitchFamily="18" charset="0"/>
                  </a:rPr>
                  <a:t>				(195)</a:t>
                </a:r>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533400" y="2246084"/>
                <a:ext cx="8077201" cy="4383316"/>
              </a:xfrm>
              <a:prstGeom prst="rect">
                <a:avLst/>
              </a:prstGeom>
              <a:blipFill rotWithShape="1">
                <a:blip r:embed="rId3"/>
                <a:stretch>
                  <a:fillRect l="-1057" t="-1111" r="-128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235</a:t>
            </a:fld>
            <a:endParaRPr lang="en-US"/>
          </a:p>
        </p:txBody>
      </p:sp>
      <p:sp>
        <p:nvSpPr>
          <p:cNvPr id="8" name="TextBox 7"/>
          <p:cNvSpPr txBox="1"/>
          <p:nvPr/>
        </p:nvSpPr>
        <p:spPr>
          <a:xfrm>
            <a:off x="0" y="381000"/>
            <a:ext cx="9144000" cy="1323439"/>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algn="ctr"/>
            <a:r>
              <a:rPr lang="en-US" sz="2400" dirty="0" smtClean="0">
                <a:latin typeface="Times New Roman" pitchFamily="18" charset="0"/>
                <a:cs typeface="Times New Roman" pitchFamily="18" charset="0"/>
              </a:rPr>
              <a:t>Underground </a:t>
            </a:r>
            <a:r>
              <a:rPr lang="en-US" sz="2400" dirty="0">
                <a:latin typeface="Times New Roman" pitchFamily="18" charset="0"/>
                <a:cs typeface="Times New Roman" pitchFamily="18" charset="0"/>
              </a:rPr>
              <a:t>Wye-Delta Transformer Bank with a Center Tapped Transformer </a:t>
            </a:r>
          </a:p>
        </p:txBody>
      </p:sp>
    </p:spTree>
    <p:extLst>
      <p:ext uri="{BB962C8B-B14F-4D97-AF65-F5344CB8AC3E}">
        <p14:creationId xmlns:p14="http://schemas.microsoft.com/office/powerpoint/2010/main" val="2541853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685800" y="2338417"/>
                <a:ext cx="8229600" cy="429098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Substitute equation (195) into equation (194):</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d>
                      <m:dPr>
                        <m:begChr m:val="["/>
                        <m:endChr m:val="]"/>
                        <m:ctrlPr>
                          <a:rPr lang="en-US" sz="2000" i="1">
                            <a:latin typeface="Cambria Math"/>
                          </a:rPr>
                        </m:ctrlPr>
                      </m:dPr>
                      <m:e>
                        <m:r>
                          <a:rPr lang="en-US" sz="2000" i="1">
                            <a:latin typeface="Cambria Math"/>
                          </a:rPr>
                          <m:t>𝑁</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𝑎𝑛𝑏𝑐</m:t>
                            </m:r>
                          </m:sub>
                        </m:sSub>
                      </m:e>
                    </m:d>
                  </m:oMath>
                </a14:m>
                <a:r>
                  <a:rPr lang="en-US" sz="2000" dirty="0" smtClean="0">
                    <a:latin typeface="Times New Roman" pitchFamily="18" charset="0"/>
                    <a:cs typeface="Times New Roman" pitchFamily="18" charset="0"/>
                  </a:rPr>
                  <a:t>		(196)</a:t>
                </a:r>
                <a:endParaRPr lang="en-US" sz="2000" dirty="0">
                  <a:latin typeface="Times New Roman" pitchFamily="18" charset="0"/>
                  <a:cs typeface="Times New Roman" pitchFamily="18" charset="0"/>
                </a:endParaRPr>
              </a:p>
              <a:p>
                <a:pPr marL="800100" lvl="3" indent="-342900"/>
                <a:endParaRPr lang="en-US"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The secondary ideal transformer voltages are given by:</a:t>
                </a:r>
              </a:p>
              <a:p>
                <a:pPr marL="800100" lvl="3" indent="-342900"/>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𝑎𝑛</m:t>
                                  </m:r>
                                </m:sub>
                              </m:sSub>
                            </m:e>
                          </m:mr>
                          <m:mr>
                            <m:e>
                              <m:sSub>
                                <m:sSubPr>
                                  <m:ctrlPr>
                                    <a:rPr lang="en-US" sz="2000" i="1">
                                      <a:latin typeface="Cambria Math"/>
                                    </a:rPr>
                                  </m:ctrlPr>
                                </m:sSubPr>
                                <m:e>
                                  <m:r>
                                    <a:rPr lang="en-US" sz="2000" i="1">
                                      <a:latin typeface="Cambria Math"/>
                                    </a:rPr>
                                    <m:t>𝑉𝑡</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𝑎𝑛</m:t>
                                  </m:r>
                                </m:sub>
                              </m:sSub>
                            </m:e>
                          </m:mr>
                          <m:mr>
                            <m:e>
                              <m:sSub>
                                <m:sSubPr>
                                  <m:ctrlPr>
                                    <a:rPr lang="en-US" sz="2000" i="1">
                                      <a:latin typeface="Cambria Math"/>
                                    </a:rPr>
                                  </m:ctrlPr>
                                </m:sSubPr>
                                <m:e>
                                  <m:r>
                                    <a:rPr lang="en-US" sz="2000" i="1">
                                      <a:latin typeface="Cambria Math"/>
                                    </a:rPr>
                                    <m:t>𝑉</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1</m:t>
                                  </m:r>
                                </m:sub>
                              </m:sSub>
                            </m:e>
                          </m:mr>
                          <m:mr>
                            <m:e>
                              <m:m>
                                <m:mPr>
                                  <m:mcs>
                                    <m:mc>
                                      <m:mcPr>
                                        <m:count m:val="1"/>
                                        <m:mcJc m:val="center"/>
                                      </m:mcPr>
                                    </m:mc>
                                  </m:mcs>
                                  <m:ctrlPr>
                                    <a:rPr lang="en-US" sz="2000" i="1">
                                      <a:latin typeface="Cambria Math"/>
                                    </a:rPr>
                                  </m:ctrlPr>
                                </m:mP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2</m:t>
                                        </m:r>
                                      </m:sub>
                                    </m:sSub>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𝑏</m:t>
                                              </m:r>
                                            </m:sub>
                                          </m:sSub>
                                        </m:e>
                                      </m:mr>
                                      <m:mr>
                                        <m:e>
                                          <m:r>
                                            <a:rPr lang="en-US" sz="2000" i="1">
                                              <a:latin typeface="Cambria Math"/>
                                            </a:rPr>
                                            <m:t>0</m:t>
                                          </m:r>
                                        </m:e>
                                      </m:mr>
                                    </m:m>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sSub>
                                            <m:sSubPr>
                                              <m:ctrlPr>
                                                <a:rPr lang="en-US" sz="2000" i="1">
                                                  <a:latin typeface="Cambria Math"/>
                                                </a:rPr>
                                              </m:ctrlPr>
                                            </m:sSubPr>
                                            <m:e>
                                              <m:r>
                                                <a:rPr lang="en-US" sz="2000" i="1">
                                                  <a:latin typeface="Cambria Math"/>
                                                </a:rPr>
                                                <m:t>𝑍</m:t>
                                              </m:r>
                                            </m:e>
                                            <m:sub>
                                              <m:r>
                                                <a:rPr lang="en-US" sz="2000" i="1">
                                                  <a:latin typeface="Cambria Math"/>
                                                </a:rPr>
                                                <m:t>𝑐</m:t>
                                              </m:r>
                                            </m:sub>
                                          </m:sSub>
                                        </m:e>
                                      </m:mr>
                                    </m:m>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𝑛𝑎</m:t>
                                  </m:r>
                                </m:sub>
                              </m:sSub>
                            </m:e>
                          </m:mr>
                          <m:mr>
                            <m:e>
                              <m:sSub>
                                <m:sSubPr>
                                  <m:ctrlPr>
                                    <a:rPr lang="en-US" sz="2000" i="1">
                                      <a:latin typeface="Cambria Math"/>
                                    </a:rPr>
                                  </m:ctrlPr>
                                </m:sSubPr>
                                <m:e>
                                  <m:r>
                                    <a:rPr lang="en-US" sz="2000" i="1">
                                      <a:latin typeface="Cambria Math"/>
                                    </a:rPr>
                                    <m:t>𝐼</m:t>
                                  </m:r>
                                </m:e>
                                <m:sub>
                                  <m:r>
                                    <a:rPr lang="en-US" sz="2000" i="1">
                                      <a:latin typeface="Cambria Math"/>
                                    </a:rPr>
                                    <m:t>𝑏𝑛</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mr>
                        </m:m>
                      </m:e>
                    </m:d>
                  </m:oMath>
                </a14:m>
                <a:endParaRPr lang="en-US" sz="2000" dirty="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12</m:t>
                            </m:r>
                            <m:r>
                              <a:rPr lang="en-US" sz="2000" i="1">
                                <a:latin typeface="Cambria Math"/>
                              </a:rPr>
                              <m:t>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𝑎𝑛𝑏𝑐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(197)</a:t>
                </a:r>
                <a:endParaRPr lang="en-US" sz="2000" b="1" dirty="0" smtClean="0"/>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685800" y="2338417"/>
                <a:ext cx="8229600" cy="4290983"/>
              </a:xfrm>
              <a:prstGeom prst="rect">
                <a:avLst/>
              </a:prstGeom>
              <a:blipFill rotWithShape="1">
                <a:blip r:embed="rId3"/>
                <a:stretch>
                  <a:fillRect l="-1037" t="-113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236</a:t>
            </a:fld>
            <a:endParaRPr lang="en-US"/>
          </a:p>
        </p:txBody>
      </p:sp>
      <p:sp>
        <p:nvSpPr>
          <p:cNvPr id="8" name="TextBox 7"/>
          <p:cNvSpPr txBox="1"/>
          <p:nvPr/>
        </p:nvSpPr>
        <p:spPr>
          <a:xfrm>
            <a:off x="0" y="381000"/>
            <a:ext cx="9144000" cy="1323439"/>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algn="ctr"/>
            <a:r>
              <a:rPr lang="en-US" sz="2400" dirty="0" smtClean="0">
                <a:latin typeface="Times New Roman" pitchFamily="18" charset="0"/>
                <a:cs typeface="Times New Roman" pitchFamily="18" charset="0"/>
              </a:rPr>
              <a:t>Underground </a:t>
            </a:r>
            <a:r>
              <a:rPr lang="en-US" sz="2400" dirty="0">
                <a:latin typeface="Times New Roman" pitchFamily="18" charset="0"/>
                <a:cs typeface="Times New Roman" pitchFamily="18" charset="0"/>
              </a:rPr>
              <a:t>Wye-Delta Transformer Bank with a Center Tapped Transformer </a:t>
            </a:r>
          </a:p>
        </p:txBody>
      </p:sp>
    </p:spTree>
    <p:extLst>
      <p:ext uri="{BB962C8B-B14F-4D97-AF65-F5344CB8AC3E}">
        <p14:creationId xmlns:p14="http://schemas.microsoft.com/office/powerpoint/2010/main" val="3877758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457200" y="2320766"/>
                <a:ext cx="8534400" cy="2708434"/>
              </a:xfrm>
              <a:prstGeom prst="rect">
                <a:avLst/>
              </a:prstGeom>
            </p:spPr>
            <p:txBody>
              <a:bodyPr wrap="square">
                <a:spAutoFit/>
              </a:bodyPr>
              <a:lstStyle/>
              <a:p>
                <a:pPr marL="800100" lvl="3" indent="-342900"/>
                <a:endParaRPr lang="en-US"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(190)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(196):</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1" indent="-457200"/>
                <a14:m>
                  <m:oMathPara xmlns:m="http://schemas.openxmlformats.org/officeDocument/2006/math">
                    <m:oMathParaPr>
                      <m:jc m:val="left"/>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𝐷𝑇</m:t>
                          </m:r>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12</m:t>
                                  </m:r>
                                  <m:r>
                                    <a:rPr lang="en-US" sz="2000" i="1">
                                      <a:latin typeface="Cambria Math"/>
                                    </a:rPr>
                                    <m:t>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𝑎𝑛𝑏𝑐</m:t>
                                  </m:r>
                                </m:sub>
                              </m:sSub>
                            </m:e>
                          </m:d>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d>
                        <m:dPr>
                          <m:begChr m:val="["/>
                          <m:endChr m:val="]"/>
                          <m:ctrlPr>
                            <a:rPr lang="en-US" sz="2000" i="1">
                              <a:latin typeface="Cambria Math"/>
                            </a:rPr>
                          </m:ctrlPr>
                        </m:dPr>
                        <m:e>
                          <m:r>
                            <a:rPr lang="en-US" sz="2000" i="1">
                              <a:latin typeface="Cambria Math"/>
                            </a:rPr>
                            <m:t>𝑁</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𝑎𝑛𝑏𝑐</m:t>
                              </m:r>
                            </m:sub>
                          </m:sSub>
                        </m:e>
                      </m:d>
                    </m:oMath>
                  </m:oMathPara>
                </a14:m>
                <a:endParaRPr lang="en-US" sz="2000" dirty="0" smtClean="0">
                  <a:latin typeface="Times New Roman" pitchFamily="18" charset="0"/>
                  <a:cs typeface="Times New Roman" pitchFamily="18" charset="0"/>
                </a:endParaRPr>
              </a:p>
              <a:p>
                <a:pPr marL="0" lvl="1" indent="-457200"/>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𝑎𝑛𝑏𝑐</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r>
                              <a:rPr lang="en-US" sz="2000" i="1">
                                <a:latin typeface="Cambria Math"/>
                              </a:rPr>
                              <m:t>𝐷𝑇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12</m:t>
                                </m:r>
                                <m:r>
                                  <a:rPr lang="en-US" sz="2000" i="1">
                                    <a:latin typeface="Cambria Math"/>
                                  </a:rPr>
                                  <m:t>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d>
                          <m:dPr>
                            <m:begChr m:val="["/>
                            <m:endChr m:val="]"/>
                            <m:ctrlPr>
                              <a:rPr lang="en-US" sz="2000" i="1">
                                <a:latin typeface="Cambria Math"/>
                              </a:rPr>
                            </m:ctrlPr>
                          </m:dPr>
                          <m:e>
                            <m:r>
                              <a:rPr lang="en-US" sz="2000" i="1">
                                <a:latin typeface="Cambria Math"/>
                              </a:rPr>
                              <m:t>𝑁</m:t>
                            </m:r>
                          </m:e>
                        </m:d>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𝑎𝑛𝑏𝑐</m:t>
                            </m:r>
                          </m:sub>
                        </m:sSub>
                      </m:e>
                    </m:d>
                  </m:oMath>
                </a14:m>
                <a:r>
                  <a:rPr lang="en-US" sz="2000" dirty="0" smtClean="0">
                    <a:latin typeface="Times New Roman" pitchFamily="18" charset="0"/>
                    <a:cs typeface="Times New Roman" pitchFamily="18" charset="0"/>
                  </a:rPr>
                  <a:t>    	(198)</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457200" y="2320766"/>
                <a:ext cx="8534400" cy="2708434"/>
              </a:xfrm>
              <a:prstGeom prst="rect">
                <a:avLst/>
              </a:prstGeom>
              <a:blipFill rotWithShape="1">
                <a:blip r:embed="rId2"/>
                <a:stretch>
                  <a:fillRect l="-929" b="-315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237</a:t>
            </a:fld>
            <a:endParaRPr lang="en-US"/>
          </a:p>
        </p:txBody>
      </p:sp>
      <p:sp>
        <p:nvSpPr>
          <p:cNvPr id="6" name="TextBox 5"/>
          <p:cNvSpPr txBox="1"/>
          <p:nvPr/>
        </p:nvSpPr>
        <p:spPr>
          <a:xfrm>
            <a:off x="0" y="381000"/>
            <a:ext cx="9144000" cy="1323439"/>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algn="ctr"/>
            <a:r>
              <a:rPr lang="en-US" sz="2400" dirty="0" smtClean="0">
                <a:latin typeface="Times New Roman" pitchFamily="18" charset="0"/>
                <a:cs typeface="Times New Roman" pitchFamily="18" charset="0"/>
              </a:rPr>
              <a:t>Underground </a:t>
            </a:r>
            <a:r>
              <a:rPr lang="en-US" sz="2400" dirty="0">
                <a:latin typeface="Times New Roman" pitchFamily="18" charset="0"/>
                <a:cs typeface="Times New Roman" pitchFamily="18" charset="0"/>
              </a:rPr>
              <a:t>Wye-Delta Transformer Bank with a Center Tapped Transformer </a:t>
            </a:r>
          </a:p>
        </p:txBody>
      </p:sp>
    </p:spTree>
    <p:extLst>
      <p:ext uri="{BB962C8B-B14F-4D97-AF65-F5344CB8AC3E}">
        <p14:creationId xmlns:p14="http://schemas.microsoft.com/office/powerpoint/2010/main" val="561207471"/>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dirty="0"/>
              <a:t>Center-Tapped Transformer Serving Loads through a Triplex Secondary</a:t>
            </a:r>
          </a:p>
          <a:p>
            <a:pPr lvl="1"/>
            <a:r>
              <a:rPr lang="en-US" sz="2400" dirty="0" smtClean="0"/>
              <a:t>Underground </a:t>
            </a:r>
            <a:r>
              <a:rPr lang="en-US" sz="2400" dirty="0"/>
              <a:t>Wye-Delta Transformer Bank with a Center Tapped</a:t>
            </a:r>
            <a:r>
              <a:rPr lang="en-US" sz="2400" b="1" u="sng" dirty="0"/>
              <a:t> </a:t>
            </a:r>
            <a:r>
              <a:rPr lang="en-US" sz="2400" dirty="0"/>
              <a:t>Transformer </a:t>
            </a:r>
            <a:endParaRPr lang="en-US" sz="2400" dirty="0" smtClean="0"/>
          </a:p>
          <a:p>
            <a:pPr lvl="1"/>
            <a:r>
              <a:rPr lang="en-US" sz="2400" b="1" u="sng" dirty="0" smtClean="0"/>
              <a:t>Leading </a:t>
            </a:r>
            <a:r>
              <a:rPr lang="en-US" sz="2400" b="1" u="sng" dirty="0"/>
              <a:t>Open Wye-Open Delta Transformer </a:t>
            </a:r>
            <a:r>
              <a:rPr lang="en-US" sz="2400" b="1" u="sng" dirty="0" smtClean="0"/>
              <a:t>Connection</a:t>
            </a:r>
          </a:p>
          <a:p>
            <a:pPr lvl="1"/>
            <a:r>
              <a:rPr lang="en-US" sz="2400" dirty="0" smtClean="0"/>
              <a:t>Lagging </a:t>
            </a:r>
            <a:r>
              <a:rPr lang="en-US" sz="2400" dirty="0"/>
              <a:t>Open Wye-Open Delta </a:t>
            </a:r>
            <a:r>
              <a:rPr lang="en-US" sz="2400" dirty="0" smtClean="0"/>
              <a:t>Connection</a:t>
            </a:r>
          </a:p>
          <a:p>
            <a:pPr lvl="1"/>
            <a:r>
              <a:rPr lang="en-US" sz="2400" dirty="0" smtClean="0"/>
              <a:t>Four </a:t>
            </a:r>
            <a:r>
              <a:rPr lang="en-US" sz="24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238</a:t>
            </a:fld>
            <a:endParaRPr lang="en-US"/>
          </a:p>
        </p:txBody>
      </p:sp>
    </p:spTree>
    <p:extLst>
      <p:ext uri="{BB962C8B-B14F-4D97-AF65-F5344CB8AC3E}">
        <p14:creationId xmlns:p14="http://schemas.microsoft.com/office/powerpoint/2010/main" val="1907180397"/>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609600" y="2286000"/>
            <a:ext cx="8077200" cy="2677656"/>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 leading open wye-open delta connection consists of one lighting and one power transformer used to serve a combination of single-phase and three-phase loads. </a:t>
            </a:r>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leading open wye-open delta connection and the no-load voltage </a:t>
            </a:r>
            <a:r>
              <a:rPr lang="en-US" sz="2400" dirty="0" err="1" smtClean="0">
                <a:latin typeface="Times New Roman" pitchFamily="18" charset="0"/>
                <a:cs typeface="Times New Roman" pitchFamily="18" charset="0"/>
              </a:rPr>
              <a:t>phasors</a:t>
            </a:r>
            <a:r>
              <a:rPr lang="en-US" sz="2400" dirty="0" smtClean="0">
                <a:latin typeface="Times New Roman" pitchFamily="18" charset="0"/>
                <a:cs typeface="Times New Roman" pitchFamily="18" charset="0"/>
              </a:rPr>
              <a:t> for this connection are as shown in Figure 19.0 and Figure 20.0.</a:t>
            </a:r>
            <a:endParaRPr lang="en-US" sz="24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239</a:t>
            </a:fld>
            <a:endParaRPr lang="en-US"/>
          </a:p>
        </p:txBody>
      </p:sp>
      <p:sp>
        <p:nvSpPr>
          <p:cNvPr id="8" name="TextBox 7"/>
          <p:cNvSpPr txBox="1"/>
          <p:nvPr/>
        </p:nvSpPr>
        <p:spPr>
          <a:xfrm>
            <a:off x="0" y="381000"/>
            <a:ext cx="9144000" cy="1015663"/>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lvl="1"/>
            <a:r>
              <a:rPr lang="en-US" sz="2800" dirty="0">
                <a:latin typeface="Times New Roman" pitchFamily="18" charset="0"/>
                <a:cs typeface="Times New Roman" pitchFamily="18" charset="0"/>
              </a:rPr>
              <a:t>Leading Open Wye-Open Delta Transformer Connection</a:t>
            </a:r>
          </a:p>
        </p:txBody>
      </p:sp>
    </p:spTree>
    <p:extLst>
      <p:ext uri="{BB962C8B-B14F-4D97-AF65-F5344CB8AC3E}">
        <p14:creationId xmlns:p14="http://schemas.microsoft.com/office/powerpoint/2010/main" val="282061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57200" y="1515670"/>
            <a:ext cx="8839200" cy="5176087"/>
            <a:chOff x="304800" y="1515670"/>
            <a:chExt cx="8839200" cy="5176087"/>
          </a:xfrm>
        </p:grpSpPr>
        <mc:AlternateContent xmlns:mc="http://schemas.openxmlformats.org/markup-compatibility/2006" xmlns:a14="http://schemas.microsoft.com/office/drawing/2010/main">
          <mc:Choice Requires="a14">
            <p:sp>
              <p:nvSpPr>
                <p:cNvPr id="4" name="TextBox 3"/>
                <p:cNvSpPr txBox="1"/>
                <p:nvPr/>
              </p:nvSpPr>
              <p:spPr>
                <a:xfrm>
                  <a:off x="304800" y="1515670"/>
                  <a:ext cx="8839200" cy="1379930"/>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Approximations:        </a:t>
                  </a:r>
                </a:p>
                <a:p>
                  <a:pPr algn="just"/>
                  <a:r>
                    <a:rPr lang="en-US" sz="2400" dirty="0" smtClean="0"/>
                    <a:t>		</a:t>
                  </a:r>
                  <a14:m>
                    <m:oMath xmlns:m="http://schemas.openxmlformats.org/officeDocument/2006/math">
                      <m:sSub>
                        <m:sSubPr>
                          <m:ctrlPr>
                            <a:rPr lang="en-US" sz="2000" i="1" smtClean="0">
                              <a:latin typeface="Cambria Math"/>
                            </a:rPr>
                          </m:ctrlPr>
                        </m:sSubPr>
                        <m:e>
                          <m:r>
                            <a:rPr lang="en-US" sz="2000" b="0" i="1" smtClean="0">
                              <a:latin typeface="Cambria Math"/>
                            </a:rPr>
                            <m:t>𝑃</m:t>
                          </m:r>
                        </m:e>
                        <m:sub>
                          <m:r>
                            <a:rPr lang="en-US" sz="2000" b="0" i="1" smtClean="0">
                              <a:latin typeface="Cambria Math"/>
                            </a:rPr>
                            <m:t>𝑖𝑗</m:t>
                          </m:r>
                        </m:sub>
                      </m:sSub>
                      <m:r>
                        <a:rPr lang="en-US" sz="2000" b="0" i="1" smtClean="0">
                          <a:latin typeface="Cambria Math"/>
                        </a:rPr>
                        <m:t>= </m:t>
                      </m:r>
                      <m:f>
                        <m:fPr>
                          <m:ctrlPr>
                            <a:rPr lang="en-US" sz="2000" b="0" i="1" smtClean="0">
                              <a:latin typeface="Cambria Math"/>
                            </a:rPr>
                          </m:ctrlPr>
                        </m:fPr>
                        <m:num>
                          <m:r>
                            <a:rPr lang="en-US" sz="2000" b="0" i="1" smtClean="0">
                              <a:latin typeface="Cambria Math"/>
                              <a:ea typeface="Cambria Math"/>
                            </a:rPr>
                            <m:t>𝜋</m:t>
                          </m:r>
                        </m:num>
                        <m:den>
                          <m:r>
                            <a:rPr lang="en-US" sz="2000" b="0" i="1" smtClean="0">
                              <a:latin typeface="Cambria Math"/>
                            </a:rPr>
                            <m:t>8</m:t>
                          </m:r>
                        </m:den>
                      </m:f>
                      <m:r>
                        <a:rPr lang="en-US" sz="2000" b="0" i="1" smtClean="0">
                          <a:latin typeface="Cambria Math"/>
                        </a:rPr>
                        <m:t> </m:t>
                      </m:r>
                    </m:oMath>
                  </a14:m>
                  <a:r>
                    <a:rPr lang="en-US" sz="2000" dirty="0" smtClean="0">
                      <a:latin typeface="Times New Roman" pitchFamily="18" charset="0"/>
                      <a:cs typeface="Times New Roman" pitchFamily="18" charset="0"/>
                    </a:rPr>
                    <a:t>     					(21)       </a:t>
                  </a:r>
                </a:p>
                <a:p>
                  <a:pPr algn="just"/>
                  <a:r>
                    <a:rPr lang="en-US" sz="2000" dirty="0" smtClean="0"/>
                    <a:t>		</a:t>
                  </a:r>
                  <a14:m>
                    <m:oMath xmlns:m="http://schemas.openxmlformats.org/officeDocument/2006/math">
                      <m:sSub>
                        <m:sSubPr>
                          <m:ctrlPr>
                            <a:rPr lang="en-US" sz="2000" i="1" smtClean="0">
                              <a:latin typeface="Cambria Math"/>
                            </a:rPr>
                          </m:ctrlPr>
                        </m:sSubPr>
                        <m:e>
                          <m:r>
                            <a:rPr lang="en-US" sz="2000" b="0" i="1" smtClean="0">
                              <a:latin typeface="Cambria Math"/>
                            </a:rPr>
                            <m:t>𝑄</m:t>
                          </m:r>
                        </m:e>
                        <m:sub>
                          <m:r>
                            <a:rPr lang="en-US" sz="2000" b="0" i="1" smtClean="0">
                              <a:latin typeface="Cambria Math"/>
                            </a:rPr>
                            <m:t>𝑖𝑗</m:t>
                          </m:r>
                        </m:sub>
                      </m:sSub>
                      <m:r>
                        <a:rPr lang="en-US" sz="2000" b="0" i="1" smtClean="0">
                          <a:latin typeface="Cambria Math"/>
                        </a:rPr>
                        <m:t>=−0.0386+</m:t>
                      </m:r>
                      <m:f>
                        <m:fPr>
                          <m:ctrlPr>
                            <a:rPr lang="en-US" sz="2000" b="0" i="1" smtClean="0">
                              <a:latin typeface="Cambria Math"/>
                            </a:rPr>
                          </m:ctrlPr>
                        </m:fPr>
                        <m:num>
                          <m:r>
                            <a:rPr lang="en-US" sz="2000" b="0" i="1" smtClean="0">
                              <a:latin typeface="Cambria Math"/>
                            </a:rPr>
                            <m:t>1</m:t>
                          </m:r>
                        </m:num>
                        <m:den>
                          <m:r>
                            <a:rPr lang="en-US" sz="2000" b="0" i="1" smtClean="0">
                              <a:latin typeface="Cambria Math"/>
                            </a:rPr>
                            <m:t>2</m:t>
                          </m:r>
                        </m:den>
                      </m:f>
                      <m:r>
                        <a:rPr lang="en-US" sz="2000" b="0" i="1" smtClean="0">
                          <a:latin typeface="Cambria Math"/>
                          <a:ea typeface="Cambria Math"/>
                        </a:rPr>
                        <m:t>∙</m:t>
                      </m:r>
                      <m:func>
                        <m:funcPr>
                          <m:ctrlPr>
                            <a:rPr lang="en-US" sz="2000" b="0" i="1" smtClean="0">
                              <a:latin typeface="Cambria Math"/>
                              <a:ea typeface="Cambria Math"/>
                            </a:rPr>
                          </m:ctrlPr>
                        </m:funcPr>
                        <m:fName>
                          <m:r>
                            <m:rPr>
                              <m:sty m:val="p"/>
                            </m:rPr>
                            <a:rPr lang="en-US" sz="2000" b="0" i="0" smtClean="0">
                              <a:latin typeface="Cambria Math"/>
                              <a:ea typeface="Cambria Math"/>
                            </a:rPr>
                            <m:t>ln</m:t>
                          </m:r>
                        </m:fName>
                        <m:e>
                          <m:f>
                            <m:fPr>
                              <m:ctrlPr>
                                <a:rPr lang="en-US" sz="2000" b="0" i="1" smtClean="0">
                                  <a:latin typeface="Cambria Math"/>
                                  <a:ea typeface="Cambria Math"/>
                                </a:rPr>
                              </m:ctrlPr>
                            </m:fPr>
                            <m:num>
                              <m:r>
                                <a:rPr lang="en-US" sz="2000" b="0" i="1" smtClean="0">
                                  <a:latin typeface="Cambria Math"/>
                                  <a:ea typeface="Cambria Math"/>
                                </a:rPr>
                                <m:t>2</m:t>
                              </m:r>
                            </m:num>
                            <m:den>
                              <m:sSub>
                                <m:sSubPr>
                                  <m:ctrlPr>
                                    <a:rPr lang="en-US" sz="2000" b="0" i="1" smtClean="0">
                                      <a:latin typeface="Cambria Math"/>
                                      <a:ea typeface="Cambria Math"/>
                                    </a:rPr>
                                  </m:ctrlPr>
                                </m:sSubPr>
                                <m:e>
                                  <m:r>
                                    <a:rPr lang="en-US" sz="2000" b="0" i="1" smtClean="0">
                                      <a:latin typeface="Cambria Math"/>
                                      <a:ea typeface="Cambria Math"/>
                                    </a:rPr>
                                    <m:t>𝑘</m:t>
                                  </m:r>
                                </m:e>
                                <m:sub>
                                  <m:r>
                                    <a:rPr lang="en-US" sz="2000" b="0" i="1" smtClean="0">
                                      <a:latin typeface="Cambria Math"/>
                                      <a:ea typeface="Cambria Math"/>
                                    </a:rPr>
                                    <m:t>𝑖𝑗</m:t>
                                  </m:r>
                                </m:sub>
                              </m:sSub>
                            </m:den>
                          </m:f>
                          <m:r>
                            <a:rPr lang="en-US" sz="2000" b="0" i="1" smtClean="0">
                              <a:latin typeface="Cambria Math"/>
                              <a:ea typeface="Cambria Math"/>
                            </a:rPr>
                            <m:t>  </m:t>
                          </m:r>
                        </m:e>
                      </m:func>
                    </m:oMath>
                  </a14:m>
                  <a:r>
                    <a:rPr lang="en-US" sz="2000" dirty="0" smtClean="0">
                      <a:latin typeface="Times New Roman" pitchFamily="18" charset="0"/>
                      <a:cs typeface="Times New Roman" pitchFamily="18" charset="0"/>
                    </a:rPr>
                    <a:t>			(22)</a:t>
                  </a:r>
                  <a:endParaRPr lang="en-US" sz="2000" dirty="0">
                    <a:latin typeface="Times New Roman" pitchFamily="18" charset="0"/>
                    <a:cs typeface="Times New Roman"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04800" y="1515670"/>
                  <a:ext cx="8839200" cy="1379930"/>
                </a:xfrm>
                <a:prstGeom prst="rect">
                  <a:avLst/>
                </a:prstGeom>
                <a:blipFill rotWithShape="1">
                  <a:blip r:embed="rId2"/>
                  <a:stretch>
                    <a:fillRect l="-897" t="-3540" b="-8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p:cNvSpPr txBox="1"/>
                <p:nvPr/>
              </p:nvSpPr>
              <p:spPr>
                <a:xfrm>
                  <a:off x="304800" y="2810826"/>
                  <a:ext cx="8839200" cy="1608774"/>
                </a:xfrm>
                <a:prstGeom prst="rect">
                  <a:avLst/>
                </a:prstGeom>
                <a:noFill/>
              </p:spPr>
              <p:txBody>
                <a:bodyPr wrap="square" rtlCol="0">
                  <a:spAutoFit/>
                </a:bodyPr>
                <a:lstStyle/>
                <a:p>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smtClean="0">
                      <a:latin typeface="Times New Roman" pitchFamily="18" charset="0"/>
                      <a:cs typeface="Times New Roman" pitchFamily="18" charset="0"/>
                    </a:rPr>
                    <a:t>Eq. </a:t>
                  </a:r>
                  <a:r>
                    <a:rPr lang="en-US" sz="2400" dirty="0" smtClean="0">
                      <a:latin typeface="Times New Roman" pitchFamily="18" charset="0"/>
                      <a:cs typeface="Times New Roman" pitchFamily="18" charset="0"/>
                    </a:rPr>
                    <a:t>20 (the value of </a:t>
                  </a:r>
                  <a14:m>
                    <m:oMath xmlns:m="http://schemas.openxmlformats.org/officeDocument/2006/math">
                      <m:sSub>
                        <m:sSubPr>
                          <m:ctrlPr>
                            <a:rPr lang="en-US" sz="2400" i="1" dirty="0" smtClean="0">
                              <a:latin typeface="Cambria Math"/>
                            </a:rPr>
                          </m:ctrlPr>
                        </m:sSubPr>
                        <m:e>
                          <m:r>
                            <a:rPr lang="en-US" sz="2400" b="0" i="1" dirty="0" smtClean="0">
                              <a:latin typeface="Cambria Math"/>
                            </a:rPr>
                            <m:t>𝑘</m:t>
                          </m:r>
                        </m:e>
                        <m:sub>
                          <m:r>
                            <a:rPr lang="en-US" sz="2400" b="0" i="1" dirty="0" smtClean="0">
                              <a:latin typeface="Cambria Math"/>
                            </a:rPr>
                            <m:t>𝑖𝑗</m:t>
                          </m:r>
                        </m:sub>
                      </m:sSub>
                    </m:oMath>
                  </a14:m>
                  <a:r>
                    <a:rPr lang="en-US" sz="2400" dirty="0" smtClean="0">
                      <a:latin typeface="Times New Roman" pitchFamily="18" charset="0"/>
                      <a:cs typeface="Times New Roman" pitchFamily="18" charset="0"/>
                    </a:rPr>
                    <a:t>) into (22) and simplify:</a:t>
                  </a:r>
                </a:p>
                <a:p>
                  <a:pPr marL="342900" indent="-342900">
                    <a:buFont typeface="Wingdings" pitchFamily="2" charset="2"/>
                    <a:buChar char="Ø"/>
                  </a:pPr>
                  <a:endParaRPr lang="en-US" sz="2400" b="0" i="0" dirty="0" smtClean="0">
                    <a:latin typeface="Times New Roman" pitchFamily="18" charset="0"/>
                    <a:cs typeface="Times New Roman" pitchFamily="18" charset="0"/>
                  </a:endParaRPr>
                </a:p>
                <a:p>
                  <a:pPr algn="just"/>
                  <a:r>
                    <a:rPr lang="en-US" sz="2400" dirty="0" smtClean="0"/>
                    <a:t>		</a:t>
                  </a:r>
                  <a14:m>
                    <m:oMath xmlns:m="http://schemas.openxmlformats.org/officeDocument/2006/math">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𝑖𝑗</m:t>
                          </m:r>
                        </m:sub>
                      </m:sSub>
                      <m:r>
                        <a:rPr lang="en-US" sz="2000" i="1">
                          <a:latin typeface="Cambria Math"/>
                        </a:rPr>
                        <m:t>=7.6786−</m:t>
                      </m:r>
                      <m:func>
                        <m:funcPr>
                          <m:ctrlPr>
                            <a:rPr lang="en-US" sz="2000" i="1">
                              <a:latin typeface="Cambria Math"/>
                            </a:rPr>
                          </m:ctrlPr>
                        </m:funcPr>
                        <m:fName>
                          <m:r>
                            <m:rPr>
                              <m:sty m:val="p"/>
                            </m:rPr>
                            <a:rPr lang="en-US" sz="2000">
                              <a:latin typeface="Cambria Math"/>
                            </a:rPr>
                            <m:t>ln</m:t>
                          </m:r>
                        </m:fName>
                        <m:e>
                          <m:sSub>
                            <m:sSubPr>
                              <m:ctrlPr>
                                <a:rPr lang="en-US" sz="2000" i="1">
                                  <a:latin typeface="Cambria Math"/>
                                </a:rPr>
                              </m:ctrlPr>
                            </m:sSubPr>
                            <m:e>
                              <m:r>
                                <a:rPr lang="en-US" sz="2000" i="1">
                                  <a:latin typeface="Cambria Math"/>
                                </a:rPr>
                                <m:t>𝑆</m:t>
                              </m:r>
                            </m:e>
                            <m:sub>
                              <m:r>
                                <a:rPr lang="en-US" sz="2000" i="1">
                                  <a:latin typeface="Cambria Math"/>
                                </a:rPr>
                                <m:t>𝑖𝑗</m:t>
                              </m:r>
                            </m:sub>
                          </m:sSub>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den>
                      </m:f>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𝜌</m:t>
                              </m:r>
                            </m:num>
                            <m:den>
                              <m:r>
                                <a:rPr lang="en-US" sz="2000" i="1">
                                  <a:latin typeface="Cambria Math"/>
                                </a:rPr>
                                <m:t>𝑓</m:t>
                              </m:r>
                            </m:den>
                          </m:f>
                        </m:e>
                      </m:func>
                    </m:oMath>
                  </a14:m>
                  <a:r>
                    <a:rPr lang="en-US" sz="2000" dirty="0" smtClean="0"/>
                    <a:t>			</a:t>
                  </a:r>
                  <a:r>
                    <a:rPr lang="en-US" sz="2000" dirty="0" smtClean="0">
                      <a:latin typeface="Times New Roman" pitchFamily="18" charset="0"/>
                      <a:cs typeface="Times New Roman" pitchFamily="18" charset="0"/>
                    </a:rPr>
                    <a:t>(23)</a:t>
                  </a:r>
                  <a:endParaRPr lang="en-US" sz="2000" dirty="0">
                    <a:latin typeface="Times New Roman" pitchFamily="18" charset="0"/>
                    <a:cs typeface="Times New Roman" pitchFamily="18" charset="0"/>
                  </a:endParaRPr>
                </a:p>
              </p:txBody>
            </p:sp>
          </mc:Choice>
          <mc:Fallback>
            <p:sp>
              <p:nvSpPr>
                <p:cNvPr id="5" name="TextBox 4"/>
                <p:cNvSpPr txBox="1">
                  <a:spLocks noRot="1" noChangeAspect="1" noMove="1" noResize="1" noEditPoints="1" noAdjustHandles="1" noChangeArrowheads="1" noChangeShapeType="1" noTextEdit="1"/>
                </p:cNvSpPr>
                <p:nvPr/>
              </p:nvSpPr>
              <p:spPr>
                <a:xfrm>
                  <a:off x="304800" y="2810826"/>
                  <a:ext cx="8839200" cy="1608774"/>
                </a:xfrm>
                <a:prstGeom prst="rect">
                  <a:avLst/>
                </a:prstGeom>
                <a:blipFill rotWithShape="1">
                  <a:blip r:embed="rId3"/>
                  <a:stretch>
                    <a:fillRect l="-897" b="-11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219200" y="5181600"/>
                  <a:ext cx="7924800" cy="1510157"/>
                </a:xfrm>
                <a:prstGeom prst="rect">
                  <a:avLst/>
                </a:prstGeom>
                <a:noFill/>
              </p:spPr>
              <p:txBody>
                <a:bodyPr wrap="square" rtlCol="0">
                  <a:spAutoFit/>
                </a:bodyPr>
                <a:lstStyle/>
                <a:p>
                  <a:pPr algn="just"/>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m:rPr>
                          <m:aln/>
                        </m:rP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𝑃</m:t>
                          </m:r>
                        </m:e>
                        <m:sub>
                          <m:r>
                            <a:rPr lang="en-US" sz="2000" i="1">
                              <a:latin typeface="Cambria Math"/>
                            </a:rPr>
                            <m:t>𝑖𝑖</m:t>
                          </m:r>
                        </m:sub>
                      </m:sSub>
                      <m:r>
                        <a:rPr lang="en-US" sz="2000" i="1">
                          <a:latin typeface="Cambria Math"/>
                        </a:rPr>
                        <m:t>𝐺</m:t>
                      </m:r>
                      <m:r>
                        <a:rPr lang="en-US" sz="2000" i="1">
                          <a:latin typeface="Cambria Math"/>
                        </a:rPr>
                        <m:t>+</m:t>
                      </m:r>
                      <m:r>
                        <a:rPr lang="en-US" sz="2000" i="1">
                          <a:latin typeface="Cambria Math"/>
                        </a:rPr>
                        <m:t>𝑗</m:t>
                      </m:r>
                      <m:r>
                        <a:rPr lang="en-US" sz="2000" i="1">
                          <a:latin typeface="Cambria Math"/>
                        </a:rPr>
                        <m:t>2</m:t>
                      </m:r>
                      <m:r>
                        <a:rPr lang="en-US" sz="2000" i="1">
                          <a:latin typeface="Cambria Math"/>
                        </a:rPr>
                        <m:t>𝜔</m:t>
                      </m:r>
                      <m:r>
                        <a:rPr lang="en-US" sz="2000" i="1">
                          <a:latin typeface="Cambria Math"/>
                        </a:rPr>
                        <m:t>𝐺</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num>
                                    <m:den>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den>
                                  </m:f>
                                </m:e>
                              </m:func>
                            </m:e>
                          </m:func>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𝑖𝑖</m:t>
                              </m:r>
                            </m:sub>
                          </m:sSub>
                        </m:e>
                      </m:d>
                    </m:oMath>
                  </a14:m>
                  <a:r>
                    <a:rPr lang="en-US" sz="2000" dirty="0" smtClean="0">
                      <a:latin typeface="Cambria Math"/>
                    </a:rPr>
                    <a:t>		</a:t>
                  </a:r>
                  <a:r>
                    <a:rPr lang="en-US" sz="2000" dirty="0" smtClean="0">
                      <a:latin typeface="Times New Roman" pitchFamily="18" charset="0"/>
                      <a:cs typeface="Times New Roman" pitchFamily="18" charset="0"/>
                    </a:rPr>
                    <a:t>(24)</a:t>
                  </a:r>
                </a:p>
                <a:p>
                  <a:endParaRPr lang="en-US" sz="2000" dirty="0" smtClean="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𝑃</m:t>
                          </m:r>
                        </m:e>
                        <m:sub>
                          <m:r>
                            <a:rPr lang="en-US" sz="2000" i="1">
                              <a:latin typeface="Cambria Math"/>
                            </a:rPr>
                            <m:t>𝑖𝑗</m:t>
                          </m:r>
                        </m:sub>
                      </m:sSub>
                      <m:r>
                        <a:rPr lang="en-US" sz="2000" i="1">
                          <a:latin typeface="Cambria Math"/>
                        </a:rPr>
                        <m:t>𝐺</m:t>
                      </m:r>
                      <m:r>
                        <a:rPr lang="en-US" sz="2000" i="1">
                          <a:latin typeface="Cambria Math"/>
                        </a:rPr>
                        <m:t>+</m:t>
                      </m:r>
                      <m:r>
                        <a:rPr lang="en-US" sz="2000" i="1">
                          <a:latin typeface="Cambria Math"/>
                        </a:rPr>
                        <m:t>𝑗</m:t>
                      </m:r>
                      <m:r>
                        <a:rPr lang="en-US" sz="2000" i="1">
                          <a:latin typeface="Cambria Math"/>
                        </a:rPr>
                        <m:t>2</m:t>
                      </m:r>
                      <m:r>
                        <a:rPr lang="en-US" sz="2000" i="1">
                          <a:latin typeface="Cambria Math"/>
                        </a:rPr>
                        <m:t>𝜔</m:t>
                      </m:r>
                      <m:r>
                        <a:rPr lang="en-US" sz="2000" i="1">
                          <a:latin typeface="Cambria Math"/>
                        </a:rPr>
                        <m:t>𝐺</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𝑖𝑗</m:t>
                              </m:r>
                            </m:sub>
                          </m:sSub>
                        </m:e>
                      </m:d>
                    </m:oMath>
                  </a14:m>
                  <a:r>
                    <a:rPr lang="en-US" sz="2000" dirty="0" smtClean="0"/>
                    <a:t>			</a:t>
                  </a:r>
                  <a:r>
                    <a:rPr lang="en-US" sz="2000" dirty="0" smtClean="0">
                      <a:latin typeface="Times New Roman" pitchFamily="18" charset="0"/>
                      <a:cs typeface="Times New Roman" pitchFamily="18" charset="0"/>
                    </a:rPr>
                    <a:t>(25)</a:t>
                  </a:r>
                </a:p>
              </p:txBody>
            </p:sp>
          </mc:Choice>
          <mc:Fallback xmlns="">
            <p:sp>
              <p:nvSpPr>
                <p:cNvPr id="6" name="TextBox 5"/>
                <p:cNvSpPr txBox="1">
                  <a:spLocks noRot="1" noChangeAspect="1" noMove="1" noResize="1" noEditPoints="1" noAdjustHandles="1" noChangeArrowheads="1" noChangeShapeType="1" noTextEdit="1"/>
                </p:cNvSpPr>
                <p:nvPr/>
              </p:nvSpPr>
              <p:spPr>
                <a:xfrm>
                  <a:off x="1219200" y="5181600"/>
                  <a:ext cx="7924800" cy="1510157"/>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04800" y="4572000"/>
                  <a:ext cx="8839200" cy="461665"/>
                </a:xfrm>
                <a:prstGeom prst="rect">
                  <a:avLst/>
                </a:prstGeom>
                <a:noFill/>
              </p:spPr>
              <p:txBody>
                <a:bodyPr wrap="square" rtlCol="0">
                  <a:spAutoFit/>
                </a:bodyPr>
                <a:lstStyle/>
                <a:p>
                  <a:pPr marL="285750" indent="-285750">
                    <a:buFont typeface="Wingdings" pitchFamily="2" charset="2"/>
                    <a:buChar char="Ø"/>
                  </a:pPr>
                  <a:r>
                    <a:rPr lang="en-US" sz="2400" dirty="0">
                      <a:latin typeface="Times New Roman" pitchFamily="18" charset="0"/>
                      <a:cs typeface="Times New Roman" pitchFamily="18" charset="0"/>
                    </a:rPr>
                    <a:t>Now simplify the Carson’s </a:t>
                  </a:r>
                  <a:r>
                    <a:rPr lang="en-US" sz="2400" dirty="0" err="1" smtClean="0">
                      <a:latin typeface="Times New Roman" pitchFamily="18" charset="0"/>
                      <a:cs typeface="Times New Roman" pitchFamily="18" charset="0"/>
                    </a:rPr>
                    <a:t>Eq’s</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(substituting </a:t>
                  </a:r>
                  <a14:m>
                    <m:oMath xmlns:m="http://schemas.openxmlformats.org/officeDocument/2006/math">
                      <m:sSub>
                        <m:sSubPr>
                          <m:ctrlPr>
                            <a:rPr lang="en-US" sz="2400" i="1">
                              <a:latin typeface="Cambria Math"/>
                            </a:rPr>
                          </m:ctrlPr>
                        </m:sSubPr>
                        <m:e>
                          <m:r>
                            <a:rPr lang="en-US" sz="2400" i="1">
                              <a:latin typeface="Cambria Math"/>
                            </a:rPr>
                            <m:t>𝑋</m:t>
                          </m:r>
                        </m:e>
                        <m:sub>
                          <m:r>
                            <a:rPr lang="en-US" sz="2400" i="1">
                              <a:latin typeface="Cambria Math"/>
                            </a:rPr>
                            <m:t>𝑖</m:t>
                          </m:r>
                        </m:sub>
                      </m:sSub>
                    </m:oMath>
                  </a14:m>
                  <a:r>
                    <a:rPr lang="en-US" sz="2400" dirty="0">
                      <a:latin typeface="Times New Roman" pitchFamily="18" charset="0"/>
                      <a:cs typeface="Times New Roman" pitchFamily="18" charset="0"/>
                    </a:rPr>
                    <a:t> in the first):</a:t>
                  </a:r>
                </a:p>
              </p:txBody>
            </p:sp>
          </mc:Choice>
          <mc:Fallback xmlns="">
            <p:sp>
              <p:nvSpPr>
                <p:cNvPr id="12" name="TextBox 11"/>
                <p:cNvSpPr txBox="1">
                  <a:spLocks noRot="1" noChangeAspect="1" noMove="1" noResize="1" noEditPoints="1" noAdjustHandles="1" noChangeArrowheads="1" noChangeShapeType="1" noTextEdit="1"/>
                </p:cNvSpPr>
                <p:nvPr/>
              </p:nvSpPr>
              <p:spPr>
                <a:xfrm>
                  <a:off x="304800" y="4572000"/>
                  <a:ext cx="8839200" cy="461665"/>
                </a:xfrm>
                <a:prstGeom prst="rect">
                  <a:avLst/>
                </a:prstGeom>
                <a:blipFill rotWithShape="1">
                  <a:blip r:embed="rId5"/>
                  <a:stretch>
                    <a:fillRect l="-897" t="-10526" b="-28947"/>
                  </a:stretch>
                </a:blipFill>
              </p:spPr>
              <p:txBody>
                <a:bodyPr/>
                <a:lstStyle/>
                <a:p>
                  <a:r>
                    <a:rPr lang="en-US">
                      <a:noFill/>
                    </a:rPr>
                    <a:t> </a:t>
                  </a:r>
                </a:p>
              </p:txBody>
            </p:sp>
          </mc:Fallback>
        </mc:AlternateContent>
      </p:grpSp>
      <p:sp>
        <p:nvSpPr>
          <p:cNvPr id="2" name="Slide Number Placeholder 1"/>
          <p:cNvSpPr>
            <a:spLocks noGrp="1"/>
          </p:cNvSpPr>
          <p:nvPr>
            <p:ph type="sldNum" sz="quarter" idx="12"/>
          </p:nvPr>
        </p:nvSpPr>
        <p:spPr/>
        <p:txBody>
          <a:bodyPr/>
          <a:lstStyle/>
          <a:p>
            <a:fld id="{B6F15528-21DE-4FAA-801E-634DDDAF4B2B}" type="slidenum">
              <a:rPr lang="en-US" smtClean="0"/>
              <a:pPr/>
              <a:t>24</a:t>
            </a:fld>
            <a:endParaRPr lang="en-US"/>
          </a:p>
        </p:txBody>
      </p:sp>
      <p:sp>
        <p:nvSpPr>
          <p:cNvPr id="8" name="TextBox 7"/>
          <p:cNvSpPr txBox="1"/>
          <p:nvPr/>
        </p:nvSpPr>
        <p:spPr>
          <a:xfrm>
            <a:off x="0" y="294382"/>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smtClean="0">
                <a:latin typeface="Times New Roman" pitchFamily="18" charset="0"/>
                <a:cs typeface="Times New Roman" pitchFamily="18" charset="0"/>
              </a:rPr>
              <a:t>Modified Carson’s Equations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91479127"/>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471" y="1588151"/>
            <a:ext cx="7120129" cy="4431649"/>
          </a:xfrm>
          <a:prstGeom prst="rect">
            <a:avLst/>
          </a:prstGeom>
        </p:spPr>
      </p:pic>
      <p:sp>
        <p:nvSpPr>
          <p:cNvPr id="5" name="TextBox 4"/>
          <p:cNvSpPr txBox="1"/>
          <p:nvPr/>
        </p:nvSpPr>
        <p:spPr>
          <a:xfrm>
            <a:off x="6477000" y="5867400"/>
            <a:ext cx="1545335"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19.0</a:t>
            </a:r>
            <a:endParaRPr lang="en-US" sz="2000"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240</a:t>
            </a:fld>
            <a:endParaRPr lang="en-US"/>
          </a:p>
        </p:txBody>
      </p:sp>
      <p:sp>
        <p:nvSpPr>
          <p:cNvPr id="9" name="TextBox 8"/>
          <p:cNvSpPr txBox="1"/>
          <p:nvPr/>
        </p:nvSpPr>
        <p:spPr>
          <a:xfrm>
            <a:off x="0" y="381000"/>
            <a:ext cx="9144000" cy="1015663"/>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lvl="1"/>
            <a:r>
              <a:rPr lang="en-US" sz="2800" dirty="0">
                <a:latin typeface="Times New Roman" pitchFamily="18" charset="0"/>
                <a:cs typeface="Times New Roman" pitchFamily="18" charset="0"/>
              </a:rPr>
              <a:t>Leading Open Wye-Open Delta Transformer Connection</a:t>
            </a:r>
          </a:p>
        </p:txBody>
      </p:sp>
    </p:spTree>
    <p:extLst>
      <p:ext uri="{BB962C8B-B14F-4D97-AF65-F5344CB8AC3E}">
        <p14:creationId xmlns:p14="http://schemas.microsoft.com/office/powerpoint/2010/main" val="397448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0010" y="2064603"/>
            <a:ext cx="8003979" cy="830997"/>
          </a:xfrm>
          <a:prstGeom prst="rect">
            <a:avLst/>
          </a:prstGeom>
        </p:spPr>
        <p:txBody>
          <a:bodyPr wrap="square">
            <a:spAutoFit/>
          </a:bodyPr>
          <a:lstStyle/>
          <a:p>
            <a:pPr marL="285750" indent="-285750">
              <a:buFont typeface="Wingdings" pitchFamily="2" charset="2"/>
              <a:buChar char="Ø"/>
            </a:pPr>
            <a:r>
              <a:rPr lang="en-US" sz="2400" dirty="0">
                <a:latin typeface="Times New Roman" pitchFamily="18" charset="0"/>
                <a:cs typeface="Times New Roman" pitchFamily="18" charset="0"/>
              </a:rPr>
              <a:t>Unlike the closed delta, there is a direct relationship between the secondary transformer currents and the line currents. </a:t>
            </a:r>
            <a:endParaRPr lang="en-US" sz="2400" dirty="0" smtClean="0">
              <a:latin typeface="Times New Roman" pitchFamily="18" charset="0"/>
              <a:cs typeface="Times New Roman" pitchFamily="18" charset="0"/>
            </a:endParaRPr>
          </a:p>
        </p:txBody>
      </p:sp>
      <p:grpSp>
        <p:nvGrpSpPr>
          <p:cNvPr id="10" name="Group 9"/>
          <p:cNvGrpSpPr/>
          <p:nvPr/>
        </p:nvGrpSpPr>
        <p:grpSpPr>
          <a:xfrm>
            <a:off x="1981200" y="3200400"/>
            <a:ext cx="5486400" cy="2606654"/>
            <a:chOff x="3276601" y="1395225"/>
            <a:chExt cx="5257799" cy="2378054"/>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1" y="1395225"/>
              <a:ext cx="4571999" cy="2378054"/>
            </a:xfrm>
            <a:prstGeom prst="rect">
              <a:avLst/>
            </a:prstGeom>
          </p:spPr>
        </p:pic>
        <p:sp>
          <p:nvSpPr>
            <p:cNvPr id="6" name="TextBox 5"/>
            <p:cNvSpPr txBox="1"/>
            <p:nvPr/>
          </p:nvSpPr>
          <p:spPr>
            <a:xfrm>
              <a:off x="6477000" y="3276600"/>
              <a:ext cx="2057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20.0</a:t>
              </a:r>
              <a:endParaRPr lang="en-US" sz="2000" dirty="0">
                <a:latin typeface="Times New Roman" pitchFamily="18" charset="0"/>
                <a:cs typeface="Times New Roman" pitchFamily="18" charset="0"/>
              </a:endParaRPr>
            </a:p>
          </p:txBody>
        </p:sp>
      </p:grpSp>
      <p:sp>
        <p:nvSpPr>
          <p:cNvPr id="8" name="Slide Number Placeholder 7"/>
          <p:cNvSpPr>
            <a:spLocks noGrp="1"/>
          </p:cNvSpPr>
          <p:nvPr>
            <p:ph type="sldNum" sz="quarter" idx="12"/>
          </p:nvPr>
        </p:nvSpPr>
        <p:spPr/>
        <p:txBody>
          <a:bodyPr/>
          <a:lstStyle/>
          <a:p>
            <a:fld id="{B6F15528-21DE-4FAA-801E-634DDDAF4B2B}" type="slidenum">
              <a:rPr lang="en-US" smtClean="0"/>
              <a:pPr/>
              <a:t>241</a:t>
            </a:fld>
            <a:endParaRPr lang="en-US"/>
          </a:p>
        </p:txBody>
      </p:sp>
      <p:sp>
        <p:nvSpPr>
          <p:cNvPr id="9" name="TextBox 8"/>
          <p:cNvSpPr txBox="1"/>
          <p:nvPr/>
        </p:nvSpPr>
        <p:spPr>
          <a:xfrm>
            <a:off x="0" y="381000"/>
            <a:ext cx="9144000" cy="1015663"/>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lvl="1"/>
            <a:r>
              <a:rPr lang="en-US" sz="2800" dirty="0">
                <a:latin typeface="Times New Roman" pitchFamily="18" charset="0"/>
                <a:cs typeface="Times New Roman" pitchFamily="18" charset="0"/>
              </a:rPr>
              <a:t>Leading Open Wye-Open Delta Transformer Connection</a:t>
            </a:r>
          </a:p>
        </p:txBody>
      </p:sp>
    </p:spTree>
    <p:extLst>
      <p:ext uri="{BB962C8B-B14F-4D97-AF65-F5344CB8AC3E}">
        <p14:creationId xmlns:p14="http://schemas.microsoft.com/office/powerpoint/2010/main" val="534952962"/>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242</a:t>
            </a:fld>
            <a:endParaRPr lang="en-US"/>
          </a:p>
        </p:txBody>
      </p:sp>
      <p:sp>
        <p:nvSpPr>
          <p:cNvPr id="3" name="TextBox 2"/>
          <p:cNvSpPr txBox="1"/>
          <p:nvPr/>
        </p:nvSpPr>
        <p:spPr>
          <a:xfrm>
            <a:off x="0" y="381000"/>
            <a:ext cx="9144000" cy="1015663"/>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lvl="1"/>
            <a:r>
              <a:rPr lang="en-US" sz="2800" dirty="0">
                <a:latin typeface="Times New Roman" pitchFamily="18" charset="0"/>
                <a:cs typeface="Times New Roman" pitchFamily="18" charset="0"/>
              </a:rPr>
              <a:t>Leading Open Wye-Open Delta Transformer Connection</a:t>
            </a:r>
          </a:p>
        </p:txBody>
      </p:sp>
      <p:sp>
        <p:nvSpPr>
          <p:cNvPr id="4" name="Rectangle 3"/>
          <p:cNvSpPr/>
          <p:nvPr/>
        </p:nvSpPr>
        <p:spPr>
          <a:xfrm>
            <a:off x="685800" y="2286000"/>
            <a:ext cx="7772400" cy="1200329"/>
          </a:xfrm>
          <a:prstGeom prst="rect">
            <a:avLst/>
          </a:prstGeom>
        </p:spPr>
        <p:txBody>
          <a:bodyPr wrap="square">
            <a:spAutoFit/>
          </a:bodyPr>
          <a:lstStyle/>
          <a:p>
            <a:pPr marL="285750" indent="-285750">
              <a:buFont typeface="Wingdings" pitchFamily="2" charset="2"/>
              <a:buChar char="Ø"/>
            </a:pPr>
            <a:r>
              <a:rPr lang="en-US" sz="2400" dirty="0">
                <a:latin typeface="Times New Roman" pitchFamily="18" charset="0"/>
                <a:cs typeface="Times New Roman" pitchFamily="18" charset="0"/>
              </a:rPr>
              <a:t>Hence, applying KCL in Figure 19.0, the currents flowing in the open delta as a function of the line currents are given by:</a:t>
            </a:r>
          </a:p>
        </p:txBody>
      </p:sp>
      <mc:AlternateContent xmlns:mc="http://schemas.openxmlformats.org/markup-compatibility/2006" xmlns:a14="http://schemas.microsoft.com/office/drawing/2010/main">
        <mc:Choice Requires="a14">
          <p:sp>
            <p:nvSpPr>
              <p:cNvPr id="5" name="Rectangle 4"/>
              <p:cNvSpPr/>
              <p:nvPr/>
            </p:nvSpPr>
            <p:spPr>
              <a:xfrm>
                <a:off x="1905000" y="3581400"/>
                <a:ext cx="5476875" cy="271644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𝑎𝑛</m:t>
                                    </m:r>
                                  </m:sub>
                                </m:sSub>
                              </m:e>
                            </m:mr>
                            <m:mr>
                              <m:e>
                                <m:sSub>
                                  <m:sSubPr>
                                    <m:ctrlPr>
                                      <a:rPr lang="en-US" sz="2000" i="1">
                                        <a:latin typeface="Cambria Math"/>
                                      </a:rPr>
                                    </m:ctrlPr>
                                  </m:sSubPr>
                                  <m:e>
                                    <m:r>
                                      <a:rPr lang="en-US" sz="2000" i="1">
                                        <a:latin typeface="Cambria Math"/>
                                      </a:rPr>
                                      <m:t>𝐼</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0</m:t>
                                      </m:r>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m:oMathPara>
                </a14:m>
                <a:endParaRPr lang="en-US" sz="2000" dirty="0" smtClean="0"/>
              </a:p>
              <a:p>
                <a:endParaRPr lang="en-US" sz="2000" dirty="0"/>
              </a:p>
              <a:p>
                <a:r>
                  <a:rPr lang="en-US" sz="2000" dirty="0"/>
                  <a:t>	</a:t>
                </a:r>
                <a14:m>
                  <m:oMath xmlns:m="http://schemas.openxmlformats.org/officeDocument/2006/math">
                    <m:d>
                      <m:dPr>
                        <m:begChr m:val="["/>
                        <m:endChr m:val="]"/>
                        <m:ctrlPr>
                          <a:rPr lang="en-US" sz="2000" i="1">
                            <a:latin typeface="Cambria Math"/>
                          </a:rPr>
                        </m:ctrlPr>
                      </m:dPr>
                      <m:e>
                        <m:r>
                          <a:rPr lang="en-US" sz="2000" i="1">
                            <a:latin typeface="Cambria Math"/>
                          </a:rPr>
                          <m:t>𝐷𝐼</m:t>
                        </m:r>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0</m:t>
                                    </m:r>
                                  </m:e>
                                </m:mr>
                              </m:m>
                            </m:e>
                          </m:mr>
                        </m:m>
                      </m:e>
                    </m:d>
                  </m:oMath>
                </a14:m>
                <a:r>
                  <a:rPr lang="en-US" sz="2000" dirty="0" smtClean="0"/>
                  <a:t>		</a:t>
                </a:r>
                <a:r>
                  <a:rPr lang="en-US" sz="2000" dirty="0" smtClean="0">
                    <a:latin typeface="Times New Roman" pitchFamily="18" charset="0"/>
                    <a:cs typeface="Times New Roman" pitchFamily="18" charset="0"/>
                  </a:rPr>
                  <a:t>(200)</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905000" y="3581400"/>
                <a:ext cx="5476875" cy="2716449"/>
              </a:xfrm>
              <a:prstGeom prst="rect">
                <a:avLst/>
              </a:prstGeom>
              <a:blipFill rotWithShape="1">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4367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04800" y="1696692"/>
                <a:ext cx="8153400" cy="3873753"/>
              </a:xfrm>
              <a:prstGeom prst="rect">
                <a:avLst/>
              </a:prstGeom>
            </p:spPr>
            <p:txBody>
              <a:bodyPr wrap="square">
                <a:spAutoFit/>
              </a:bodyPr>
              <a:lstStyle/>
              <a:p>
                <a:pPr marL="457200" indent="-457200">
                  <a:buFont typeface="Wingdings" pitchFamily="2" charset="2"/>
                  <a:buChar char="Ø"/>
                </a:pPr>
                <a:endParaRPr lang="en-US" sz="2400" dirty="0" smtClean="0">
                  <a:latin typeface="Times New Roman" pitchFamily="18" charset="0"/>
                  <a:cs typeface="Times New Roman" pitchFamily="18" charset="0"/>
                </a:endParaRPr>
              </a:p>
              <a:p>
                <a:pPr marL="457200" indent="-4572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primary and secondary ideal transformer voltages going from the secondary to the primary are related by</a:t>
                </a:r>
                <a:r>
                  <a:rPr lang="en-US" sz="2400" dirty="0" smtClean="0">
                    <a:latin typeface="Times New Roman" pitchFamily="18" charset="0"/>
                    <a:cs typeface="Times New Roman" pitchFamily="18" charset="0"/>
                  </a:rPr>
                  <a:t>:</a:t>
                </a:r>
              </a:p>
              <a:p>
                <a:pPr algn="just"/>
                <a:endParaRPr lang="en-US" sz="2400" i="1" dirty="0" smtClean="0">
                  <a:latin typeface="Cambria Math"/>
                </a:endParaRPr>
              </a:p>
              <a:p>
                <a:pPr algn="just"/>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0.5</m:t>
                                </m:r>
                              </m:e>
                            </m:mr>
                            <m:mr>
                              <m:e>
                                <m:r>
                                  <a:rPr lang="en-US" sz="2000" i="1">
                                    <a:latin typeface="Cambria Math"/>
                                  </a:rPr>
                                  <m:t>0</m:t>
                                </m:r>
                              </m:e>
                              <m:e>
                                <m:r>
                                  <a:rPr lang="en-US" sz="2000" i="1">
                                    <a:latin typeface="Cambria Math"/>
                                  </a:rPr>
                                  <m:t>0</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𝑎𝑛</m:t>
                                    </m:r>
                                  </m:sub>
                                </m:sSub>
                              </m:e>
                            </m:mr>
                            <m:mr>
                              <m:e>
                                <m:sSub>
                                  <m:sSubPr>
                                    <m:ctrlPr>
                                      <a:rPr lang="en-US" sz="2000" i="1">
                                        <a:latin typeface="Cambria Math"/>
                                      </a:rPr>
                                    </m:ctrlPr>
                                  </m:sSubPr>
                                  <m:e>
                                    <m:r>
                                      <a:rPr lang="en-US" sz="2000" i="1">
                                        <a:latin typeface="Cambria Math"/>
                                      </a:rPr>
                                      <m:t>𝐼</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mr>
                          </m:m>
                        </m:e>
                      </m:d>
                    </m:oMath>
                  </m:oMathPara>
                </a14:m>
                <a:endParaRPr lang="en-US" sz="2000" dirty="0" smtClean="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𝐷𝑇</m:t>
                        </m:r>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0.5</m:t>
                              </m:r>
                            </m:e>
                          </m:mr>
                          <m:mr>
                            <m:e>
                              <m:r>
                                <a:rPr lang="en-US" sz="2000" i="1">
                                  <a:latin typeface="Cambria Math"/>
                                </a:rPr>
                                <m:t>0</m:t>
                              </m:r>
                            </m:e>
                            <m:e>
                              <m:r>
                                <a:rPr lang="en-US" sz="2000" i="1">
                                  <a:latin typeface="Cambria Math"/>
                                </a:rPr>
                                <m:t>0</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m:t>
                              </m:r>
                            </m:e>
                          </m:mr>
                        </m:m>
                      </m:e>
                    </m:d>
                  </m:oMath>
                </a14:m>
                <a:r>
                  <a:rPr lang="en-US" sz="2000" dirty="0" smtClean="0">
                    <a:latin typeface="Times New Roman" pitchFamily="18" charset="0"/>
                    <a:cs typeface="Times New Roman" pitchFamily="18" charset="0"/>
                  </a:rPr>
                  <a:t>		(201)</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304800" y="1696692"/>
                <a:ext cx="8153400" cy="3873753"/>
              </a:xfrm>
              <a:prstGeom prst="rect">
                <a:avLst/>
              </a:prstGeom>
              <a:blipFill rotWithShape="1">
                <a:blip r:embed="rId2"/>
                <a:stretch>
                  <a:fillRect l="-972" r="-22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243</a:t>
            </a:fld>
            <a:endParaRPr lang="en-US"/>
          </a:p>
        </p:txBody>
      </p:sp>
      <p:sp>
        <p:nvSpPr>
          <p:cNvPr id="6" name="TextBox 5"/>
          <p:cNvSpPr txBox="1"/>
          <p:nvPr/>
        </p:nvSpPr>
        <p:spPr>
          <a:xfrm>
            <a:off x="0" y="381000"/>
            <a:ext cx="9144000" cy="1015663"/>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lvl="1"/>
            <a:r>
              <a:rPr lang="en-US" sz="2800" dirty="0">
                <a:latin typeface="Times New Roman" pitchFamily="18" charset="0"/>
                <a:cs typeface="Times New Roman" pitchFamily="18" charset="0"/>
              </a:rPr>
              <a:t>Leading Open Wye-Open Delta Transformer Connection</a:t>
            </a:r>
          </a:p>
        </p:txBody>
      </p:sp>
    </p:spTree>
    <p:extLst>
      <p:ext uri="{BB962C8B-B14F-4D97-AF65-F5344CB8AC3E}">
        <p14:creationId xmlns:p14="http://schemas.microsoft.com/office/powerpoint/2010/main" val="1900343172"/>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p:cNvSpPr/>
              <p:nvPr/>
            </p:nvSpPr>
            <p:spPr>
              <a:xfrm>
                <a:off x="533400" y="1914471"/>
                <a:ext cx="8153400" cy="4181529"/>
              </a:xfrm>
              <a:prstGeom prst="rect">
                <a:avLst/>
              </a:prstGeom>
            </p:spPr>
            <p:txBody>
              <a:bodyPr wrap="square">
                <a:spAutoFit/>
              </a:bodyPr>
              <a:lstStyle/>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primary and transformer secondary currents are related by:</a:t>
                </a:r>
              </a:p>
              <a:p>
                <a:pPr algn="just"/>
                <a:r>
                  <a:rPr lang="en-US" sz="2400" dirty="0" smtClean="0">
                    <a:latin typeface="Times New Roman" pitchFamily="18" charset="0"/>
                    <a:cs typeface="Times New Roman" pitchFamily="18" charset="0"/>
                  </a:rPr>
                  <a:t>			</a:t>
                </a:r>
              </a:p>
              <a:p>
                <a:pPr algn="just"/>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2</m:t>
                                </m:r>
                              </m:e>
                            </m:mr>
                            <m:mr>
                              <m:e>
                                <m:r>
                                  <a:rPr lang="en-US" sz="2000" i="1">
                                    <a:latin typeface="Cambria Math"/>
                                  </a:rPr>
                                  <m:t>0</m:t>
                                </m:r>
                              </m:e>
                              <m:e>
                                <m:r>
                                  <a:rPr lang="en-US" sz="2000" i="1">
                                    <a:latin typeface="Cambria Math"/>
                                  </a:rPr>
                                  <m:t>0</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𝑎𝑛</m:t>
                                    </m:r>
                                  </m:sub>
                                </m:sSub>
                              </m:e>
                            </m:mr>
                            <m:mr>
                              <m:e>
                                <m:sSub>
                                  <m:sSubPr>
                                    <m:ctrlPr>
                                      <a:rPr lang="en-US" sz="2000" i="1">
                                        <a:latin typeface="Cambria Math"/>
                                      </a:rPr>
                                    </m:ctrlPr>
                                  </m:sSubPr>
                                  <m:e>
                                    <m:r>
                                      <a:rPr lang="en-US" sz="2000" i="1">
                                        <a:latin typeface="Cambria Math"/>
                                      </a:rPr>
                                      <m:t>𝐼</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mr>
                          </m:m>
                        </m:e>
                      </m:d>
                    </m:oMath>
                  </m:oMathPara>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𝑁</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2</m:t>
                              </m:r>
                            </m:e>
                          </m:mr>
                          <m:mr>
                            <m:e>
                              <m:r>
                                <a:rPr lang="en-US" sz="2000" i="1">
                                  <a:latin typeface="Cambria Math"/>
                                </a:rPr>
                                <m:t>0</m:t>
                              </m:r>
                            </m:e>
                            <m:e>
                              <m:r>
                                <a:rPr lang="en-US" sz="2000" i="1">
                                  <a:latin typeface="Cambria Math"/>
                                </a:rPr>
                                <m:t>0</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m:t>
                              </m:r>
                            </m:e>
                          </m:mr>
                        </m:m>
                      </m:e>
                    </m:d>
                  </m:oMath>
                </a14:m>
                <a:r>
                  <a:rPr lang="en-US" sz="2000" dirty="0" smtClean="0">
                    <a:latin typeface="Times New Roman" pitchFamily="18" charset="0"/>
                    <a:cs typeface="Times New Roman" pitchFamily="18" charset="0"/>
                  </a:rPr>
                  <a:t>		(202)</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533400" y="1914471"/>
                <a:ext cx="8153400" cy="4181529"/>
              </a:xfrm>
              <a:prstGeom prst="rect">
                <a:avLst/>
              </a:prstGeom>
              <a:blipFill rotWithShape="1">
                <a:blip r:embed="rId2"/>
                <a:stretch>
                  <a:fillRect l="-1047"/>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244</a:t>
            </a:fld>
            <a:endParaRPr lang="en-US"/>
          </a:p>
        </p:txBody>
      </p:sp>
      <p:sp>
        <p:nvSpPr>
          <p:cNvPr id="6" name="TextBox 5"/>
          <p:cNvSpPr txBox="1"/>
          <p:nvPr/>
        </p:nvSpPr>
        <p:spPr>
          <a:xfrm>
            <a:off x="0" y="381000"/>
            <a:ext cx="9144000" cy="1015663"/>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lvl="1"/>
            <a:r>
              <a:rPr lang="en-US" sz="2800" dirty="0">
                <a:latin typeface="Times New Roman" pitchFamily="18" charset="0"/>
                <a:cs typeface="Times New Roman" pitchFamily="18" charset="0"/>
              </a:rPr>
              <a:t>Leading Open Wye-Open Delta Transformer Connection</a:t>
            </a:r>
          </a:p>
        </p:txBody>
      </p:sp>
    </p:spTree>
    <p:extLst>
      <p:ext uri="{BB962C8B-B14F-4D97-AF65-F5344CB8AC3E}">
        <p14:creationId xmlns:p14="http://schemas.microsoft.com/office/powerpoint/2010/main" val="2104292820"/>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609600" y="1729225"/>
                <a:ext cx="8305800" cy="474777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Going from the primary ideal transformer voltages to the secondary ideal voltages (forward sweep), the voltages are related by:</a:t>
                </a:r>
                <a:endParaRPr lang="en-US" sz="2400" dirty="0">
                  <a:latin typeface="Times New Roman" pitchFamily="18" charset="0"/>
                  <a:cs typeface="Times New Roman" pitchFamily="18" charset="0"/>
                </a:endParaRPr>
              </a:p>
              <a:p>
                <a:pPr marL="742950" lvl="1" indent="-285750">
                  <a:buFont typeface="Arial" pitchFamily="34" charset="0"/>
                  <a:buChar char="•"/>
                </a:pPr>
                <a:endParaRPr lang="en-US" sz="2400" b="1" dirty="0">
                  <a:solidFill>
                    <a:srgbClr val="FF0000"/>
                  </a:solidFill>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𝑎𝑛</m:t>
                                  </m:r>
                                </m:sub>
                              </m:sSub>
                            </m:e>
                          </m:mr>
                          <m:mr>
                            <m:e>
                              <m:sSub>
                                <m:sSubPr>
                                  <m:ctrlPr>
                                    <a:rPr lang="en-US" sz="2000" i="1">
                                      <a:latin typeface="Cambria Math"/>
                                    </a:rPr>
                                  </m:ctrlPr>
                                </m:sSubPr>
                                <m:e>
                                  <m:r>
                                    <a:rPr lang="en-US" sz="2000" i="1">
                                      <a:latin typeface="Cambria Math"/>
                                    </a:rPr>
                                    <m:t>𝑉𝑡</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𝑐𝑏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𝑎𝑐</m:t>
                                        </m:r>
                                      </m:sub>
                                    </m:sSub>
                                  </m:e>
                                </m:mr>
                              </m:m>
                            </m:e>
                          </m:mr>
                        </m:m>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2</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𝑉𝑇</m:t>
                                  </m:r>
                                </m:e>
                                <m:sub>
                                  <m:r>
                                    <a:rPr lang="en-US" sz="2000" i="1">
                                      <a:latin typeface="Cambria Math"/>
                                    </a:rPr>
                                    <m:t>𝐴𝑁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𝐵𝑁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𝐶𝑁</m:t>
                                  </m:r>
                                </m:sub>
                              </m:sSub>
                            </m:e>
                          </m:mr>
                        </m:m>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𝐷𝑡</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2</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e>
                    </m:d>
                  </m:oMath>
                </a14:m>
                <a:r>
                  <a:rPr lang="en-US" sz="2000" dirty="0" smtClean="0">
                    <a:latin typeface="Times New Roman" pitchFamily="18" charset="0"/>
                    <a:cs typeface="Times New Roman" pitchFamily="18" charset="0"/>
                  </a:rPr>
                  <a:t>			(203)</a:t>
                </a:r>
                <a:endParaRPr lang="en-US" sz="2000" dirty="0">
                  <a:latin typeface="Times New Roman" pitchFamily="18" charset="0"/>
                  <a:cs typeface="Times New Roman" pitchFamily="18" charset="0"/>
                </a:endParaRPr>
              </a:p>
              <a:p>
                <a:pPr marL="342900" lvl="2" indent="-342900"/>
                <a:endParaRPr lang="en-US" dirty="0" smtClean="0"/>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609600" y="1729225"/>
                <a:ext cx="8305800" cy="4747775"/>
              </a:xfrm>
              <a:prstGeom prst="rect">
                <a:avLst/>
              </a:prstGeom>
              <a:blipFill rotWithShape="1">
                <a:blip r:embed="rId3"/>
                <a:stretch>
                  <a:fillRect l="-954" t="-102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245</a:t>
            </a:fld>
            <a:endParaRPr lang="en-US"/>
          </a:p>
        </p:txBody>
      </p:sp>
      <p:sp>
        <p:nvSpPr>
          <p:cNvPr id="8" name="TextBox 7"/>
          <p:cNvSpPr txBox="1"/>
          <p:nvPr/>
        </p:nvSpPr>
        <p:spPr>
          <a:xfrm>
            <a:off x="0" y="381000"/>
            <a:ext cx="9144000" cy="1015663"/>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lvl="1"/>
            <a:r>
              <a:rPr lang="en-US" sz="2800" dirty="0">
                <a:latin typeface="Times New Roman" pitchFamily="18" charset="0"/>
                <a:cs typeface="Times New Roman" pitchFamily="18" charset="0"/>
              </a:rPr>
              <a:t>Leading Open Wye-Open Delta Transformer Connection</a:t>
            </a:r>
          </a:p>
        </p:txBody>
      </p:sp>
    </p:spTree>
    <p:extLst>
      <p:ext uri="{BB962C8B-B14F-4D97-AF65-F5344CB8AC3E}">
        <p14:creationId xmlns:p14="http://schemas.microsoft.com/office/powerpoint/2010/main" val="4197981523"/>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533400" y="1661606"/>
                <a:ext cx="8382000" cy="4510594"/>
              </a:xfrm>
              <a:prstGeom prst="rect">
                <a:avLst/>
              </a:prstGeom>
            </p:spPr>
            <p:txBody>
              <a:bodyPr wrap="square">
                <a:spAutoFit/>
              </a:bodyPr>
              <a:lstStyle/>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this open wye-open delta connection, the transformer impedance matrices are defined as:</a:t>
                </a:r>
                <a:endParaRPr lang="en-US" sz="2400" b="1" dirty="0">
                  <a:solidFill>
                    <a:srgbClr val="FF0000"/>
                  </a:solidFill>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p>
              <a:p>
                <a:pPr algn="just"/>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
                        </m:e>
                      </m:d>
                    </m:oMath>
                  </m:oMathPara>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12</m:t>
                            </m:r>
                            <m:r>
                              <a:rPr lang="en-US" sz="2000" i="1">
                                <a:latin typeface="Cambria Math"/>
                              </a:rPr>
                              <m:t>𝑏𝑐</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1</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m:t>
                                  </m:r>
                                </m:e>
                                <m:sub>
                                  <m:r>
                                    <a:rPr lang="en-US" sz="2000" i="1">
                                      <a:latin typeface="Cambria Math"/>
                                    </a:rPr>
                                    <m:t>2</m:t>
                                  </m:r>
                                </m:sub>
                              </m:sSub>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2"/>
                                  <m:mcJc m:val="center"/>
                                </m:mcPr>
                              </m:mc>
                            </m:mcs>
                            <m:ctrlPr>
                              <a:rPr lang="en-US" sz="2000" i="1">
                                <a:latin typeface="Cambria Math"/>
                              </a:rPr>
                            </m:ctrlPr>
                          </m:mPr>
                          <m:mr>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𝑏</m:t>
                                        </m:r>
                                      </m:sub>
                                    </m:sSub>
                                  </m:e>
                                </m:mr>
                                <m:mr>
                                  <m:e>
                                    <m:r>
                                      <a:rPr lang="en-US" sz="2000" i="1">
                                        <a:latin typeface="Cambria Math"/>
                                      </a:rPr>
                                      <m:t>0</m:t>
                                    </m:r>
                                  </m:e>
                                </m:mr>
                              </m:m>
                            </m:e>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e>
                    </m:d>
                  </m:oMath>
                </a14:m>
                <a:r>
                  <a:rPr lang="en-US" sz="2000" dirty="0" smtClean="0">
                    <a:latin typeface="Times New Roman" pitchFamily="18" charset="0"/>
                    <a:cs typeface="Times New Roman" pitchFamily="18" charset="0"/>
                  </a:rPr>
                  <a:t>	(204)</a:t>
                </a:r>
                <a:endParaRPr lang="en-US" sz="2000" dirty="0">
                  <a:latin typeface="Times New Roman" pitchFamily="18" charset="0"/>
                  <a:cs typeface="Times New Roman" pitchFamily="18" charset="0"/>
                </a:endParaRPr>
              </a:p>
              <a:p>
                <a:pPr marL="914400" lvl="4" indent="-457200">
                  <a:buFont typeface="Arial" pitchFamily="34" charset="0"/>
                  <a:buChar char="•"/>
                </a:pPr>
                <a:endParaRPr lang="en-US" sz="2400" b="1" dirty="0">
                  <a:solidFill>
                    <a:srgbClr val="FF0000"/>
                  </a:solidFill>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33400" y="1661606"/>
                <a:ext cx="8382000" cy="4510594"/>
              </a:xfrm>
              <a:prstGeom prst="rect">
                <a:avLst/>
              </a:prstGeom>
              <a:blipFill rotWithShape="1">
                <a:blip r:embed="rId2"/>
                <a:stretch>
                  <a:fillRect l="-101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246</a:t>
            </a:fld>
            <a:endParaRPr lang="en-US"/>
          </a:p>
        </p:txBody>
      </p:sp>
      <p:sp>
        <p:nvSpPr>
          <p:cNvPr id="6" name="TextBox 5"/>
          <p:cNvSpPr txBox="1"/>
          <p:nvPr/>
        </p:nvSpPr>
        <p:spPr>
          <a:xfrm>
            <a:off x="0" y="381000"/>
            <a:ext cx="9144000" cy="1015663"/>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lvl="1"/>
            <a:r>
              <a:rPr lang="en-US" sz="2800" dirty="0">
                <a:latin typeface="Times New Roman" pitchFamily="18" charset="0"/>
                <a:cs typeface="Times New Roman" pitchFamily="18" charset="0"/>
              </a:rPr>
              <a:t>Leading Open Wye-Open Delta Transformer Connection</a:t>
            </a:r>
          </a:p>
        </p:txBody>
      </p:sp>
    </p:spTree>
    <p:extLst>
      <p:ext uri="{BB962C8B-B14F-4D97-AF65-F5344CB8AC3E}">
        <p14:creationId xmlns:p14="http://schemas.microsoft.com/office/powerpoint/2010/main" val="643923047"/>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657687" y="1828800"/>
            <a:ext cx="8486313" cy="4328994"/>
            <a:chOff x="457199" y="1595735"/>
            <a:chExt cx="8486313" cy="4328994"/>
          </a:xfrm>
        </p:grpSpPr>
        <p:sp>
          <p:nvSpPr>
            <p:cNvPr id="2" name="Rectangle 1"/>
            <p:cNvSpPr/>
            <p:nvPr/>
          </p:nvSpPr>
          <p:spPr>
            <a:xfrm>
              <a:off x="457199" y="1595735"/>
              <a:ext cx="8486313" cy="461665"/>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Equation (199):</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1371600" y="2090678"/>
                  <a:ext cx="7086600" cy="286232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sz="2000" i="1" smtClean="0">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𝐷𝑇</m:t>
                            </m:r>
                          </m:e>
                        </m:d>
                      </m:oMath>
                    </m:oMathPara>
                  </a14:m>
                  <a:endParaRPr lang="en-US" sz="2000" i="1" dirty="0" smtClean="0">
                    <a:latin typeface="Times New Roman" pitchFamily="18" charset="0"/>
                    <a:cs typeface="Times New Roman" pitchFamily="18" charset="0"/>
                  </a:endParaRPr>
                </a:p>
                <a:p>
                  <a:endParaRPr lang="en-US" sz="2000" i="1" dirty="0" smtClean="0">
                    <a:latin typeface="Cambria Math"/>
                  </a:endParaRPr>
                </a:p>
                <a:p>
                  <a:pPr/>
                  <a14:m>
                    <m:oMathPara xmlns:m="http://schemas.openxmlformats.org/officeDocument/2006/math">
                      <m:oMathParaPr>
                        <m:jc m:val="left"/>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r>
                                  <a:rPr lang="en-US" sz="2000" i="1">
                                    <a:latin typeface="Cambria Math"/>
                                  </a:rPr>
                                  <m:t>𝐷𝑇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12</m:t>
                                    </m:r>
                                    <m:r>
                                      <a:rPr lang="en-US" sz="2000" i="1">
                                        <a:latin typeface="Cambria Math"/>
                                      </a:rPr>
                                      <m:t>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d>
                              <m:dPr>
                                <m:begChr m:val="["/>
                                <m:endChr m:val="]"/>
                                <m:ctrlPr>
                                  <a:rPr lang="en-US" sz="2000" i="1">
                                    <a:latin typeface="Cambria Math"/>
                                  </a:rPr>
                                </m:ctrlPr>
                              </m:dPr>
                              <m:e>
                                <m:r>
                                  <a:rPr lang="en-US" sz="2000" i="1">
                                    <a:latin typeface="Cambria Math"/>
                                  </a:rPr>
                                  <m:t>𝑁</m:t>
                                </m:r>
                              </m:e>
                            </m:d>
                          </m:e>
                        </m:d>
                        <m:d>
                          <m:dPr>
                            <m:begChr m:val="["/>
                            <m:endChr m:val="]"/>
                            <m:ctrlPr>
                              <a:rPr lang="en-US" sz="2000" i="1">
                                <a:latin typeface="Cambria Math"/>
                              </a:rPr>
                            </m:ctrlPr>
                          </m:dPr>
                          <m:e>
                            <m:r>
                              <a:rPr lang="en-US" sz="2000" i="1">
                                <a:latin typeface="Cambria Math"/>
                              </a:rPr>
                              <m:t>𝐷𝐼</m:t>
                            </m:r>
                          </m:e>
                        </m:d>
                      </m:oMath>
                    </m:oMathPara>
                  </a14:m>
                  <a:endParaRPr lang="en-US" sz="2000" i="1" dirty="0" smtClean="0">
                    <a:latin typeface="Times New Roman" pitchFamily="18" charset="0"/>
                    <a:cs typeface="Times New Roman" pitchFamily="18" charset="0"/>
                  </a:endParaRPr>
                </a:p>
                <a:p>
                  <a:endParaRPr lang="en-US" sz="2000" i="1" dirty="0" smtClean="0">
                    <a:latin typeface="Cambria Math"/>
                  </a:endParaRPr>
                </a:p>
                <a:p>
                  <a:pPr/>
                  <a14:m>
                    <m:oMathPara xmlns:m="http://schemas.openxmlformats.org/officeDocument/2006/math">
                      <m:oMathParaPr>
                        <m:jc m:val="left"/>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𝑁</m:t>
                            </m:r>
                          </m:e>
                        </m:d>
                        <m:d>
                          <m:dPr>
                            <m:begChr m:val="["/>
                            <m:endChr m:val="]"/>
                            <m:ctrlPr>
                              <a:rPr lang="en-US" sz="2000" i="1">
                                <a:latin typeface="Cambria Math"/>
                              </a:rPr>
                            </m:ctrlPr>
                          </m:dPr>
                          <m:e>
                            <m:r>
                              <a:rPr lang="en-US" sz="2000" i="1">
                                <a:latin typeface="Cambria Math"/>
                              </a:rPr>
                              <m:t>𝐷𝐼</m:t>
                            </m:r>
                          </m:e>
                        </m:d>
                      </m:oMath>
                    </m:oMathPara>
                  </a14:m>
                  <a:endParaRPr lang="en-US" sz="2000" i="1" dirty="0" smtClean="0">
                    <a:latin typeface="Times New Roman" pitchFamily="18" charset="0"/>
                    <a:cs typeface="Times New Roman" pitchFamily="18" charset="0"/>
                  </a:endParaRPr>
                </a:p>
                <a:p>
                  <a:endParaRPr lang="en-US" sz="2000" i="1" dirty="0" smtClean="0">
                    <a:latin typeface="Cambria Math"/>
                  </a:endParaRPr>
                </a:p>
                <a:p>
                  <a:pPr/>
                  <a14:m>
                    <m:oMathPara xmlns:m="http://schemas.openxmlformats.org/officeDocument/2006/math">
                      <m:oMathParaPr>
                        <m:jc m:val="left"/>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𝐷𝑡</m:t>
                            </m:r>
                          </m:e>
                        </m:d>
                      </m:oMath>
                    </m:oMathPara>
                  </a14:m>
                  <a:endParaRPr lang="en-US" sz="2000" i="1" dirty="0" smtClean="0">
                    <a:latin typeface="Times New Roman" pitchFamily="18" charset="0"/>
                    <a:cs typeface="Times New Roman" pitchFamily="18" charset="0"/>
                  </a:endParaRPr>
                </a:p>
                <a:p>
                  <a:endParaRPr lang="en-US" sz="2000" i="1" dirty="0" smtClean="0">
                    <a:latin typeface="Cambria Math"/>
                  </a:endParaRPr>
                </a:p>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𝐷𝑇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12</m:t>
                              </m:r>
                              <m:r>
                                <a:rPr lang="en-US" sz="2000" i="1">
                                  <a:latin typeface="Cambria Math"/>
                                </a:rPr>
                                <m:t>𝑏𝑐</m:t>
                              </m:r>
                            </m:sub>
                          </m:sSub>
                        </m:e>
                      </m:d>
                      <m:d>
                        <m:dPr>
                          <m:begChr m:val="["/>
                          <m:endChr m:val="]"/>
                          <m:ctrlPr>
                            <a:rPr lang="en-US" sz="2000" i="1">
                              <a:latin typeface="Cambria Math"/>
                            </a:rPr>
                          </m:ctrlPr>
                        </m:dPr>
                        <m:e>
                          <m:r>
                            <a:rPr lang="en-US" sz="2000" i="1">
                              <a:latin typeface="Cambria Math"/>
                            </a:rPr>
                            <m:t>𝐷𝐼</m:t>
                          </m:r>
                        </m:e>
                      </m:d>
                    </m:oMath>
                  </a14:m>
                  <a:r>
                    <a:rPr lang="en-US" sz="2000" dirty="0" smtClean="0">
                      <a:latin typeface="Times New Roman" pitchFamily="18" charset="0"/>
                      <a:cs typeface="Times New Roman" pitchFamily="18" charset="0"/>
                    </a:rPr>
                    <a:t>	(199)</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371600" y="2090678"/>
                  <a:ext cx="7086600" cy="2862322"/>
                </a:xfrm>
                <a:prstGeom prst="rect">
                  <a:avLst/>
                </a:prstGeom>
                <a:blipFill rotWithShape="1">
                  <a:blip r:embed="rId2"/>
                  <a:stretch>
                    <a:fillRect b="-2766"/>
                  </a:stretch>
                </a:blipFill>
              </p:spPr>
              <p:txBody>
                <a:bodyPr/>
                <a:lstStyle/>
                <a:p>
                  <a:r>
                    <a:rPr lang="en-US">
                      <a:noFill/>
                    </a:rPr>
                    <a:t> </a:t>
                  </a:r>
                </a:p>
              </p:txBody>
            </p:sp>
          </mc:Fallback>
        </mc:AlternateContent>
        <p:sp>
          <p:nvSpPr>
            <p:cNvPr id="6" name="TextBox 5"/>
            <p:cNvSpPr txBox="1"/>
            <p:nvPr/>
          </p:nvSpPr>
          <p:spPr>
            <a:xfrm>
              <a:off x="457199" y="4724400"/>
              <a:ext cx="8153401" cy="1200329"/>
            </a:xfrm>
            <a:prstGeom prst="rect">
              <a:avLst/>
            </a:prstGeom>
            <a:noFill/>
          </p:spPr>
          <p:txBody>
            <a:bodyPr wrap="square" rtlCol="0">
              <a:spAutoFit/>
            </a:bodyPr>
            <a:lstStyle/>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Equation (199) is </a:t>
              </a:r>
              <a:r>
                <a:rPr lang="en-US" sz="2400" dirty="0">
                  <a:latin typeface="Times New Roman" pitchFamily="18" charset="0"/>
                  <a:cs typeface="Times New Roman" pitchFamily="18" charset="0"/>
                </a:rPr>
                <a:t>now used to determine the forward and backward </a:t>
              </a:r>
              <a:r>
                <a:rPr lang="en-US" sz="2400" dirty="0" smtClean="0">
                  <a:latin typeface="Times New Roman" pitchFamily="18" charset="0"/>
                  <a:cs typeface="Times New Roman" pitchFamily="18" charset="0"/>
                </a:rPr>
                <a:t>matrices.</a:t>
              </a:r>
              <a:endParaRPr lang="en-US" sz="2400" dirty="0">
                <a:latin typeface="Times New Roman" pitchFamily="18" charset="0"/>
                <a:cs typeface="Times New Roman" pitchFamily="18" charset="0"/>
              </a:endParaRPr>
            </a:p>
          </p:txBody>
        </p:sp>
      </p:grpSp>
      <p:sp>
        <p:nvSpPr>
          <p:cNvPr id="7" name="Slide Number Placeholder 6"/>
          <p:cNvSpPr>
            <a:spLocks noGrp="1"/>
          </p:cNvSpPr>
          <p:nvPr>
            <p:ph type="sldNum" sz="quarter" idx="12"/>
          </p:nvPr>
        </p:nvSpPr>
        <p:spPr/>
        <p:txBody>
          <a:bodyPr/>
          <a:lstStyle/>
          <a:p>
            <a:fld id="{B6F15528-21DE-4FAA-801E-634DDDAF4B2B}" type="slidenum">
              <a:rPr lang="en-US" smtClean="0"/>
              <a:pPr/>
              <a:t>247</a:t>
            </a:fld>
            <a:endParaRPr lang="en-US"/>
          </a:p>
        </p:txBody>
      </p:sp>
      <p:sp>
        <p:nvSpPr>
          <p:cNvPr id="8" name="TextBox 7"/>
          <p:cNvSpPr txBox="1"/>
          <p:nvPr/>
        </p:nvSpPr>
        <p:spPr>
          <a:xfrm>
            <a:off x="0" y="381000"/>
            <a:ext cx="9144000" cy="1015663"/>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lvl="1"/>
            <a:r>
              <a:rPr lang="en-US" sz="2800" dirty="0">
                <a:latin typeface="Times New Roman" pitchFamily="18" charset="0"/>
                <a:cs typeface="Times New Roman" pitchFamily="18" charset="0"/>
              </a:rPr>
              <a:t>Leading Open Wye-Open Delta Transformer Connection</a:t>
            </a:r>
          </a:p>
        </p:txBody>
      </p:sp>
    </p:spTree>
    <p:extLst>
      <p:ext uri="{BB962C8B-B14F-4D97-AF65-F5344CB8AC3E}">
        <p14:creationId xmlns:p14="http://schemas.microsoft.com/office/powerpoint/2010/main" val="2014697682"/>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dirty="0"/>
              <a:t>Center-Tapped Transformer Serving Loads through a Triplex Secondary</a:t>
            </a:r>
          </a:p>
          <a:p>
            <a:pPr lvl="1"/>
            <a:r>
              <a:rPr lang="en-US" sz="2400" dirty="0" smtClean="0"/>
              <a:t>Underground </a:t>
            </a:r>
            <a:r>
              <a:rPr lang="en-US" sz="2400" dirty="0"/>
              <a:t>Wye-Delta Transformer Bank with a Center Tapped</a:t>
            </a:r>
            <a:r>
              <a:rPr lang="en-US" sz="2400" b="1" u="sng" dirty="0"/>
              <a:t> </a:t>
            </a:r>
            <a:r>
              <a:rPr lang="en-US" sz="2400" dirty="0"/>
              <a:t>Transformer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b="1" u="sng" dirty="0" smtClean="0"/>
              <a:t>Lagging Open Wye-Open Delta Connection</a:t>
            </a:r>
          </a:p>
          <a:p>
            <a:pPr lvl="1"/>
            <a:r>
              <a:rPr lang="en-US" sz="2400" dirty="0" smtClean="0"/>
              <a:t>Four </a:t>
            </a:r>
            <a:r>
              <a:rPr lang="en-US" sz="24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248</a:t>
            </a:fld>
            <a:endParaRPr lang="en-US"/>
          </a:p>
        </p:txBody>
      </p:sp>
    </p:spTree>
    <p:extLst>
      <p:ext uri="{BB962C8B-B14F-4D97-AF65-F5344CB8AC3E}">
        <p14:creationId xmlns:p14="http://schemas.microsoft.com/office/powerpoint/2010/main" val="2718347687"/>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2057400"/>
            <a:ext cx="8153400" cy="1754326"/>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In the lagging open wye-open delta connection, the transformer serving the single phase load is connected across the voltage that lags the power transformer by 120 degrees.</a:t>
            </a:r>
          </a:p>
          <a:p>
            <a:pPr marL="457200" lvl="2"/>
            <a:endParaRPr lang="en-US" b="1" dirty="0">
              <a:solidFill>
                <a:srgbClr val="FF0000"/>
              </a:solidFill>
            </a:endParaRPr>
          </a:p>
          <a:p>
            <a:pPr marL="285750" indent="-285750">
              <a:buFont typeface="Arial" pitchFamily="34" charset="0"/>
              <a:buChar char="•"/>
            </a:pPr>
            <a:endParaRPr lang="en-US" dirty="0" smtClean="0"/>
          </a:p>
        </p:txBody>
      </p:sp>
      <p:sp>
        <p:nvSpPr>
          <p:cNvPr id="5" name="TextBox 4"/>
          <p:cNvSpPr txBox="1"/>
          <p:nvPr/>
        </p:nvSpPr>
        <p:spPr>
          <a:xfrm>
            <a:off x="457200" y="3352800"/>
            <a:ext cx="8153400" cy="1446550"/>
          </a:xfrm>
          <a:prstGeom prst="rect">
            <a:avLst/>
          </a:prstGeom>
          <a:noFill/>
        </p:spPr>
        <p:txBody>
          <a:bodyPr wrap="square" rtlCol="0">
            <a:spAutoFit/>
          </a:bodyPr>
          <a:lstStyle/>
          <a:p>
            <a:endParaRPr lang="en-US" sz="2200" dirty="0">
              <a:latin typeface="Times New Roman" pitchFamily="18" charset="0"/>
              <a:cs typeface="Times New Roman" pitchFamily="18" charset="0"/>
            </a:endParaRPr>
          </a:p>
          <a:p>
            <a:pPr marL="285750" indent="-285750">
              <a:buFont typeface="Wingdings" pitchFamily="2" charset="2"/>
              <a:buChar char="Ø"/>
            </a:pPr>
            <a:r>
              <a:rPr lang="en-US" sz="2200" dirty="0" smtClean="0">
                <a:latin typeface="Times New Roman" pitchFamily="18" charset="0"/>
                <a:cs typeface="Times New Roman" pitchFamily="18" charset="0"/>
              </a:rPr>
              <a:t>A </a:t>
            </a:r>
            <a:r>
              <a:rPr lang="en-US" sz="2200" dirty="0">
                <a:latin typeface="Times New Roman" pitchFamily="18" charset="0"/>
                <a:cs typeface="Times New Roman" pitchFamily="18" charset="0"/>
              </a:rPr>
              <a:t>number of connections can be used to achieve the lagging open wye-open delta connection, Figure </a:t>
            </a:r>
            <a:r>
              <a:rPr lang="en-US" sz="2200" dirty="0" smtClean="0">
                <a:latin typeface="Times New Roman" pitchFamily="18" charset="0"/>
                <a:cs typeface="Times New Roman" pitchFamily="18" charset="0"/>
              </a:rPr>
              <a:t>21.0 </a:t>
            </a:r>
            <a:r>
              <a:rPr lang="en-US" sz="2200" dirty="0">
                <a:latin typeface="Times New Roman" pitchFamily="18" charset="0"/>
                <a:cs typeface="Times New Roman" pitchFamily="18" charset="0"/>
              </a:rPr>
              <a:t>shows the connection that will be used </a:t>
            </a:r>
            <a:r>
              <a:rPr lang="en-US" sz="2200" dirty="0" smtClean="0">
                <a:latin typeface="Times New Roman" pitchFamily="18" charset="0"/>
                <a:cs typeface="Times New Roman" pitchFamily="18" charset="0"/>
              </a:rPr>
              <a:t>here.</a:t>
            </a:r>
            <a:endParaRPr lang="en-US" sz="2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249</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algn="ctr"/>
            <a:r>
              <a:rPr lang="en-US" sz="3200" dirty="0" smtClean="0">
                <a:latin typeface="Times New Roman" pitchFamily="18" charset="0"/>
                <a:cs typeface="Times New Roman" pitchFamily="18" charset="0"/>
              </a:rPr>
              <a:t>Lagging </a:t>
            </a:r>
            <a:r>
              <a:rPr lang="en-US" sz="3200" dirty="0">
                <a:latin typeface="Times New Roman" pitchFamily="18" charset="0"/>
                <a:cs typeface="Times New Roman" pitchFamily="18" charset="0"/>
              </a:rPr>
              <a:t>Open Wye-Open Delta Connection</a:t>
            </a:r>
          </a:p>
        </p:txBody>
      </p:sp>
    </p:spTree>
    <p:extLst>
      <p:ext uri="{BB962C8B-B14F-4D97-AF65-F5344CB8AC3E}">
        <p14:creationId xmlns:p14="http://schemas.microsoft.com/office/powerpoint/2010/main" val="383333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p:cNvSpPr txBox="1"/>
              <p:nvPr/>
            </p:nvSpPr>
            <p:spPr>
              <a:xfrm>
                <a:off x="304800" y="1870783"/>
                <a:ext cx="7620000" cy="49141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Substitute expressions for </a:t>
                </a:r>
                <a14:m>
                  <m:oMath xmlns:m="http://schemas.openxmlformats.org/officeDocument/2006/math">
                    <m:sSub>
                      <m:sSubPr>
                        <m:ctrlPr>
                          <a:rPr lang="en-US" sz="2400" i="1">
                            <a:latin typeface="Cambria Math"/>
                          </a:rPr>
                        </m:ctrlPr>
                      </m:sSubPr>
                      <m:e>
                        <m:r>
                          <a:rPr lang="en-US" sz="2400" i="1">
                            <a:latin typeface="Cambria Math"/>
                          </a:rPr>
                          <m:t> </m:t>
                        </m:r>
                        <m:r>
                          <a:rPr lang="en-US" sz="2400" i="1">
                            <a:latin typeface="Cambria Math"/>
                          </a:rPr>
                          <m:t>𝑃</m:t>
                        </m:r>
                      </m:e>
                      <m:sub>
                        <m:r>
                          <a:rPr lang="en-US" sz="2400" i="1">
                            <a:latin typeface="Cambria Math"/>
                          </a:rPr>
                          <m:t>𝑖𝑗</m:t>
                        </m:r>
                      </m:sub>
                    </m:sSub>
                  </m:oMath>
                </a14:m>
                <a:r>
                  <a:rPr lang="en-US" sz="2400" dirty="0" smtClean="0">
                    <a:latin typeface="Times New Roman" pitchFamily="18" charset="0"/>
                    <a:cs typeface="Times New Roman" pitchFamily="18" charset="0"/>
                  </a:rPr>
                  <a:t> and</a:t>
                </a:r>
                <a:r>
                  <a:rPr lang="en-US" sz="2400" dirty="0">
                    <a:latin typeface="Times New Roman" pitchFamily="18" charset="0"/>
                    <a:cs typeface="Times New Roman" pitchFamily="18" charset="0"/>
                  </a:rPr>
                  <a:t> </a:t>
                </a:r>
                <a14:m>
                  <m:oMath xmlns:m="http://schemas.openxmlformats.org/officeDocument/2006/math">
                    <m:r>
                      <a:rPr lang="en-US" sz="2400" i="1">
                        <a:latin typeface="Cambria Math"/>
                      </a:rPr>
                      <m:t>𝜔</m:t>
                    </m:r>
                    <m:r>
                      <a:rPr lang="en-US" sz="2400" i="1">
                        <a:latin typeface="Cambria Math"/>
                      </a:rPr>
                      <m:t>=2</m:t>
                    </m:r>
                    <m:r>
                      <a:rPr lang="en-US" sz="2400" i="1">
                        <a:latin typeface="Cambria Math"/>
                      </a:rPr>
                      <m:t>𝜋</m:t>
                    </m:r>
                    <m:r>
                      <a:rPr lang="en-US" sz="2400" i="1">
                        <a:latin typeface="Cambria Math"/>
                      </a:rPr>
                      <m:t>𝑓</m:t>
                    </m:r>
                    <m:r>
                      <a:rPr lang="en-US" sz="2400" b="0" i="1" smtClean="0">
                        <a:latin typeface="Cambria Math"/>
                      </a:rPr>
                      <m:t>:</m:t>
                    </m:r>
                  </m:oMath>
                </a14:m>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04800" y="1870783"/>
                <a:ext cx="7620000" cy="491417"/>
              </a:xfrm>
              <a:prstGeom prst="rect">
                <a:avLst/>
              </a:prstGeom>
              <a:blipFill rotWithShape="1">
                <a:blip r:embed="rId2"/>
                <a:stretch>
                  <a:fillRect l="-1040" t="-9877" b="-209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990600" y="2455220"/>
                <a:ext cx="7924800" cy="1202380"/>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sSup>
                      <m:sSupPr>
                        <m:ctrlPr>
                          <a:rPr lang="en-US" sz="2000" i="1">
                            <a:latin typeface="Cambria Math"/>
                          </a:rPr>
                        </m:ctrlPr>
                      </m:sSupPr>
                      <m:e>
                        <m:r>
                          <a:rPr lang="en-US" sz="2000" i="1">
                            <a:latin typeface="Cambria Math"/>
                          </a:rPr>
                          <m:t>𝜋</m:t>
                        </m:r>
                      </m:e>
                      <m:sup>
                        <m:r>
                          <a:rPr lang="en-US" sz="2000" i="1">
                            <a:latin typeface="Cambria Math"/>
                          </a:rPr>
                          <m:t>2</m:t>
                        </m:r>
                      </m:sup>
                    </m:sSup>
                    <m:r>
                      <a:rPr lang="en-US" sz="2000" i="1">
                        <a:latin typeface="Cambria Math"/>
                      </a:rPr>
                      <m:t>𝑓𝐺</m:t>
                    </m:r>
                    <m:r>
                      <a:rPr lang="en-US" sz="2000" i="1">
                        <a:latin typeface="Cambria Math"/>
                      </a:rPr>
                      <m:t>+</m:t>
                    </m:r>
                    <m:r>
                      <a:rPr lang="en-US" sz="2000" i="1">
                        <a:latin typeface="Cambria Math"/>
                      </a:rPr>
                      <m:t>𝑗</m:t>
                    </m:r>
                    <m:r>
                      <a:rPr lang="en-US" sz="2000" i="1">
                        <a:latin typeface="Cambria Math"/>
                      </a:rPr>
                      <m:t>4</m:t>
                    </m:r>
                    <m:r>
                      <a:rPr lang="en-US" sz="2000" i="1">
                        <a:latin typeface="Cambria Math"/>
                      </a:rPr>
                      <m:t>𝜋</m:t>
                    </m:r>
                    <m:r>
                      <a:rPr lang="en-US" sz="2000" i="1">
                        <a:latin typeface="Cambria Math"/>
                      </a:rPr>
                      <m:t>𝑓𝐺</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𝑖𝑖</m:t>
                            </m:r>
                          </m:sub>
                        </m:sSub>
                      </m:e>
                    </m:d>
                  </m:oMath>
                </a14:m>
                <a:r>
                  <a:rPr lang="en-US" sz="2000" dirty="0" smtClean="0"/>
                  <a:t>			</a:t>
                </a:r>
                <a:r>
                  <a:rPr lang="en-US" sz="2000" dirty="0" smtClean="0">
                    <a:latin typeface="Times New Roman" pitchFamily="18" charset="0"/>
                    <a:cs typeface="Times New Roman" pitchFamily="18" charset="0"/>
                  </a:rPr>
                  <a:t>(26)</a:t>
                </a:r>
                <a:endParaRPr lang="en-US" sz="2000" dirty="0">
                  <a:latin typeface="Times New Roman" pitchFamily="18" charset="0"/>
                  <a:cs typeface="Times New Roman" pitchFamily="18" charset="0"/>
                </a:endParaRPr>
              </a:p>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p>
                      <m:sSupPr>
                        <m:ctrlPr>
                          <a:rPr lang="en-US" sz="2000" i="1">
                            <a:latin typeface="Cambria Math"/>
                          </a:rPr>
                        </m:ctrlPr>
                      </m:sSupPr>
                      <m:e>
                        <m:r>
                          <a:rPr lang="en-US" sz="2000" i="1">
                            <a:latin typeface="Cambria Math"/>
                          </a:rPr>
                          <m:t>𝜋</m:t>
                        </m:r>
                      </m:e>
                      <m:sup>
                        <m:r>
                          <a:rPr lang="en-US" sz="2000" i="1">
                            <a:latin typeface="Cambria Math"/>
                          </a:rPr>
                          <m:t>2</m:t>
                        </m:r>
                      </m:sup>
                    </m:sSup>
                    <m:r>
                      <a:rPr lang="en-US" sz="2000" i="1">
                        <a:latin typeface="Cambria Math"/>
                      </a:rPr>
                      <m:t>𝑓𝐺</m:t>
                    </m:r>
                    <m:r>
                      <a:rPr lang="en-US" sz="2000" i="1">
                        <a:latin typeface="Cambria Math"/>
                      </a:rPr>
                      <m:t>+</m:t>
                    </m:r>
                    <m:r>
                      <a:rPr lang="en-US" sz="2000" i="1">
                        <a:latin typeface="Cambria Math"/>
                      </a:rPr>
                      <m:t>𝑗</m:t>
                    </m:r>
                    <m:r>
                      <a:rPr lang="en-US" sz="2000" i="1">
                        <a:latin typeface="Cambria Math"/>
                      </a:rPr>
                      <m:t>4</m:t>
                    </m:r>
                    <m:r>
                      <a:rPr lang="en-US" sz="2000" i="1">
                        <a:latin typeface="Cambria Math"/>
                      </a:rPr>
                      <m:t>𝜋</m:t>
                    </m:r>
                    <m:r>
                      <a:rPr lang="en-US" sz="2000" i="1">
                        <a:latin typeface="Cambria Math"/>
                      </a:rPr>
                      <m:t>𝑓𝐺</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𝑖𝑗</m:t>
                            </m:r>
                          </m:sub>
                        </m:sSub>
                      </m:e>
                    </m:d>
                  </m:oMath>
                </a14:m>
                <a:r>
                  <a:rPr lang="en-US" sz="2000" dirty="0" smtClean="0"/>
                  <a:t>			</a:t>
                </a:r>
                <a:r>
                  <a:rPr lang="en-US" sz="2000" dirty="0" smtClean="0">
                    <a:latin typeface="Times New Roman" pitchFamily="18" charset="0"/>
                    <a:cs typeface="Times New Roman" pitchFamily="18" charset="0"/>
                  </a:rPr>
                  <a:t>(27)</a:t>
                </a:r>
                <a:endParaRPr lang="en-US" sz="2000" dirty="0">
                  <a:latin typeface="Times New Roman" pitchFamily="18" charset="0"/>
                  <a:cs typeface="Times New Roman"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990600" y="2455220"/>
                <a:ext cx="7924800" cy="1202380"/>
              </a:xfrm>
              <a:prstGeom prst="rect">
                <a:avLst/>
              </a:prstGeom>
              <a:blipFill rotWithShape="1">
                <a:blip r:embed="rId3"/>
                <a:stretch>
                  <a:fillRect r="-7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04800" y="4004383"/>
                <a:ext cx="8839200" cy="49141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Now substitute our expression for </a:t>
                </a:r>
                <a14:m>
                  <m:oMath xmlns:m="http://schemas.openxmlformats.org/officeDocument/2006/math">
                    <m:r>
                      <a:rPr lang="en-US" sz="2400" i="1">
                        <a:latin typeface="Cambria Math"/>
                      </a:rPr>
                      <m:t>2</m:t>
                    </m:r>
                    <m:sSub>
                      <m:sSubPr>
                        <m:ctrlPr>
                          <a:rPr lang="en-US" sz="2400" i="1">
                            <a:latin typeface="Cambria Math"/>
                          </a:rPr>
                        </m:ctrlPr>
                      </m:sSubPr>
                      <m:e>
                        <m:r>
                          <a:rPr lang="en-US" sz="2400" i="1">
                            <a:latin typeface="Cambria Math"/>
                          </a:rPr>
                          <m:t>𝑄</m:t>
                        </m:r>
                      </m:e>
                      <m:sub>
                        <m:r>
                          <a:rPr lang="en-US" sz="2400" i="1">
                            <a:latin typeface="Cambria Math"/>
                          </a:rPr>
                          <m:t>𝑖𝑗</m:t>
                        </m:r>
                      </m:sub>
                    </m:sSub>
                    <m:r>
                      <a:rPr lang="en-US" sz="2400" b="0" i="0" smtClean="0">
                        <a:latin typeface="Cambria Math"/>
                      </a:rPr>
                      <m:t> </m:t>
                    </m:r>
                  </m:oMath>
                </a14:m>
                <a:r>
                  <a:rPr lang="en-US" sz="2400" dirty="0" smtClean="0">
                    <a:latin typeface="Times New Roman" pitchFamily="18" charset="0"/>
                    <a:cs typeface="Times New Roman" pitchFamily="18" charset="0"/>
                  </a:rPr>
                  <a:t>and values </a:t>
                </a:r>
                <a14:m>
                  <m:oMath xmlns:m="http://schemas.openxmlformats.org/officeDocument/2006/math">
                    <m:r>
                      <a:rPr lang="en-US" sz="2400" i="1">
                        <a:latin typeface="Cambria Math"/>
                      </a:rPr>
                      <m:t>𝜋</m:t>
                    </m:r>
                    <m:r>
                      <a:rPr lang="en-US" sz="2400" b="0" i="1" smtClean="0">
                        <a:latin typeface="Cambria Math"/>
                      </a:rPr>
                      <m:t> </m:t>
                    </m:r>
                  </m:oMath>
                </a14:m>
                <a:r>
                  <a:rPr lang="en-US" sz="2400" dirty="0" smtClean="0">
                    <a:latin typeface="Times New Roman" pitchFamily="18" charset="0"/>
                    <a:cs typeface="Times New Roman" pitchFamily="18" charset="0"/>
                  </a:rPr>
                  <a:t>and </a:t>
                </a:r>
                <a14:m>
                  <m:oMath xmlns:m="http://schemas.openxmlformats.org/officeDocument/2006/math">
                    <m:r>
                      <a:rPr lang="en-US" sz="2400" i="1">
                        <a:latin typeface="Cambria Math"/>
                      </a:rPr>
                      <m:t>𝐺</m:t>
                    </m:r>
                  </m:oMath>
                </a14:m>
                <a:r>
                  <a:rPr lang="en-US" sz="2400" dirty="0" smtClean="0"/>
                  <a:t>: </a:t>
                </a:r>
                <a:endParaRPr lang="en-US"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304800" y="4004383"/>
                <a:ext cx="8839200" cy="491417"/>
              </a:xfrm>
              <a:prstGeom prst="rect">
                <a:avLst/>
              </a:prstGeom>
              <a:blipFill rotWithShape="1">
                <a:blip r:embed="rId4"/>
                <a:stretch>
                  <a:fillRect l="-897" t="-987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457200" y="4648200"/>
                <a:ext cx="8610600" cy="1510157"/>
              </a:xfrm>
              <a:prstGeom prst="rect">
                <a:avLst/>
              </a:prstGeom>
            </p:spPr>
            <p:txBody>
              <a:bodyPr wrap="square">
                <a:spAutoFit/>
              </a:bodyPr>
              <a:lstStyle/>
              <a:p>
                <a:pPr algn="just"/>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+0.00158836∙</m:t>
                    </m:r>
                    <m:r>
                      <a:rPr lang="en-US" sz="2000" i="1">
                        <a:latin typeface="Cambria Math"/>
                      </a:rPr>
                      <m:t>𝑓</m:t>
                    </m:r>
                    <m:r>
                      <a:rPr lang="en-US" sz="2000" i="1">
                        <a:latin typeface="Cambria Math"/>
                      </a:rPr>
                      <m:t>+0.00202237∙</m:t>
                    </m:r>
                    <m:r>
                      <a:rPr lang="en-US" sz="2000" i="1">
                        <a:latin typeface="Cambria Math"/>
                      </a:rPr>
                      <m:t>𝑓</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r>
                          <a:rPr lang="en-US" sz="2000" i="1">
                            <a:latin typeface="Cambria Math"/>
                          </a:rPr>
                          <m:t>+7.6786+</m:t>
                        </m:r>
                        <m:f>
                          <m:fPr>
                            <m:ctrlPr>
                              <a:rPr lang="en-US" sz="2000" i="1">
                                <a:latin typeface="Cambria Math"/>
                              </a:rPr>
                            </m:ctrlPr>
                          </m:fPr>
                          <m:num>
                            <m:r>
                              <a:rPr lang="en-US" sz="2000" i="1">
                                <a:latin typeface="Cambria Math"/>
                              </a:rPr>
                              <m:t>1</m:t>
                            </m:r>
                          </m:num>
                          <m:den>
                            <m:r>
                              <a:rPr lang="en-US" sz="2000" i="1">
                                <a:latin typeface="Cambria Math"/>
                              </a:rPr>
                              <m:t>2</m:t>
                            </m:r>
                          </m:den>
                        </m:f>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𝜌</m:t>
                                </m:r>
                              </m:num>
                              <m:den>
                                <m:r>
                                  <a:rPr lang="en-US" sz="2000" i="1">
                                    <a:latin typeface="Cambria Math"/>
                                  </a:rPr>
                                  <m:t>𝑓</m:t>
                                </m:r>
                              </m:den>
                            </m:f>
                          </m:e>
                        </m:func>
                      </m:e>
                    </m:d>
                  </m:oMath>
                </a14:m>
                <a:r>
                  <a:rPr lang="en-US" sz="2000" dirty="0" smtClean="0">
                    <a:latin typeface="Times New Roman" pitchFamily="18" charset="0"/>
                    <a:cs typeface="Times New Roman" pitchFamily="18" charset="0"/>
                  </a:rPr>
                  <a:t>    (28)</a:t>
                </a:r>
              </a:p>
              <a:p>
                <a:pPr algn="just"/>
                <a:endParaRPr lang="en-US" sz="2000" dirty="0" smtClean="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=0.00158836∙</m:t>
                    </m:r>
                    <m:r>
                      <a:rPr lang="en-US" sz="2000" i="1">
                        <a:latin typeface="Cambria Math"/>
                      </a:rPr>
                      <m:t>𝑓</m:t>
                    </m:r>
                    <m:r>
                      <a:rPr lang="en-US" sz="2000" i="1">
                        <a:latin typeface="Cambria Math"/>
                      </a:rPr>
                      <m:t>+0.00202237∙</m:t>
                    </m:r>
                    <m:r>
                      <a:rPr lang="en-US" sz="2000" i="1">
                        <a:latin typeface="Cambria Math"/>
                      </a:rPr>
                      <m:t>𝑓</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+7.6786+</m:t>
                        </m:r>
                        <m:f>
                          <m:fPr>
                            <m:ctrlPr>
                              <a:rPr lang="en-US" sz="2000" i="1">
                                <a:latin typeface="Cambria Math"/>
                              </a:rPr>
                            </m:ctrlPr>
                          </m:fPr>
                          <m:num>
                            <m:r>
                              <a:rPr lang="en-US" sz="2000" i="1">
                                <a:latin typeface="Cambria Math"/>
                              </a:rPr>
                              <m:t>1</m:t>
                            </m:r>
                          </m:num>
                          <m:den>
                            <m:r>
                              <a:rPr lang="en-US" sz="2000" i="1">
                                <a:latin typeface="Cambria Math"/>
                              </a:rPr>
                              <m:t>2</m:t>
                            </m:r>
                          </m:den>
                        </m:f>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𝜌</m:t>
                                </m:r>
                              </m:num>
                              <m:den>
                                <m:r>
                                  <a:rPr lang="en-US" sz="2000" i="1">
                                    <a:latin typeface="Cambria Math"/>
                                  </a:rPr>
                                  <m:t>𝑓</m:t>
                                </m:r>
                              </m:den>
                            </m:f>
                          </m:e>
                        </m:func>
                      </m:e>
                    </m:d>
                  </m:oMath>
                </a14:m>
                <a:r>
                  <a:rPr lang="en-US" sz="2000" dirty="0" smtClean="0"/>
                  <a:t>	   </a:t>
                </a:r>
                <a:r>
                  <a:rPr lang="en-US" sz="2000" dirty="0"/>
                  <a:t> </a:t>
                </a:r>
                <a:r>
                  <a:rPr lang="en-US" sz="2000" dirty="0" smtClean="0"/>
                  <a:t>     </a:t>
                </a:r>
                <a:r>
                  <a:rPr lang="en-US" sz="2000" dirty="0" smtClean="0">
                    <a:latin typeface="Times New Roman" pitchFamily="18" charset="0"/>
                    <a:cs typeface="Times New Roman" pitchFamily="18" charset="0"/>
                  </a:rPr>
                  <a:t>(29)</a:t>
                </a:r>
                <a:endParaRPr lang="en-US" sz="2000" dirty="0">
                  <a:latin typeface="Times New Roman" pitchFamily="18" charset="0"/>
                  <a:cs typeface="Times New Roman" pitchFamily="18"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457200" y="4648200"/>
                <a:ext cx="8610600" cy="1510157"/>
              </a:xfrm>
              <a:prstGeom prst="rect">
                <a:avLst/>
              </a:prstGeom>
              <a:blipFill rotWithShape="1">
                <a:blip r:embed="rId5"/>
                <a:stretch>
                  <a:fillRect/>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25</a:t>
            </a:fld>
            <a:endParaRPr lang="en-US" dirty="0"/>
          </a:p>
        </p:txBody>
      </p:sp>
      <p:sp>
        <p:nvSpPr>
          <p:cNvPr id="11" name="TextBox 10"/>
          <p:cNvSpPr txBox="1"/>
          <p:nvPr/>
        </p:nvSpPr>
        <p:spPr>
          <a:xfrm>
            <a:off x="0" y="294382"/>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smtClean="0">
                <a:latin typeface="Times New Roman" pitchFamily="18" charset="0"/>
                <a:cs typeface="Times New Roman" pitchFamily="18" charset="0"/>
              </a:rPr>
              <a:t>Modified Carson’s Equations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217055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644524"/>
            <a:ext cx="6705600" cy="4283193"/>
          </a:xfrm>
          <a:prstGeom prst="rect">
            <a:avLst/>
          </a:prstGeom>
        </p:spPr>
      </p:pic>
      <p:sp>
        <p:nvSpPr>
          <p:cNvPr id="8" name="TextBox 7"/>
          <p:cNvSpPr txBox="1"/>
          <p:nvPr/>
        </p:nvSpPr>
        <p:spPr>
          <a:xfrm>
            <a:off x="4514850" y="5638800"/>
            <a:ext cx="1676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21.0</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250</a:t>
            </a:fld>
            <a:endParaRPr lang="en-US"/>
          </a:p>
        </p:txBody>
      </p:sp>
      <p:sp>
        <p:nvSpPr>
          <p:cNvPr id="9" name="TextBox 8"/>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algn="ctr"/>
            <a:r>
              <a:rPr lang="en-US" sz="3200" dirty="0" smtClean="0">
                <a:latin typeface="Times New Roman" pitchFamily="18" charset="0"/>
                <a:cs typeface="Times New Roman" pitchFamily="18" charset="0"/>
              </a:rPr>
              <a:t>Lagging </a:t>
            </a:r>
            <a:r>
              <a:rPr lang="en-US" sz="3200" dirty="0">
                <a:latin typeface="Times New Roman" pitchFamily="18" charset="0"/>
                <a:cs typeface="Times New Roman" pitchFamily="18" charset="0"/>
              </a:rPr>
              <a:t>Open Wye-Open Delta Connection</a:t>
            </a:r>
          </a:p>
        </p:txBody>
      </p:sp>
    </p:spTree>
    <p:extLst>
      <p:ext uri="{BB962C8B-B14F-4D97-AF65-F5344CB8AC3E}">
        <p14:creationId xmlns:p14="http://schemas.microsoft.com/office/powerpoint/2010/main" val="3148078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779687"/>
            <a:ext cx="8305800" cy="4801314"/>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In Figure </a:t>
            </a:r>
            <a:r>
              <a:rPr lang="en-US" sz="2400" dirty="0" smtClean="0">
                <a:latin typeface="Times New Roman" pitchFamily="18" charset="0"/>
                <a:cs typeface="Times New Roman" pitchFamily="18" charset="0"/>
              </a:rPr>
              <a:t>21.0</a:t>
            </a:r>
            <a:r>
              <a:rPr lang="en-US" sz="2400" dirty="0">
                <a:latin typeface="Times New Roman" pitchFamily="18" charset="0"/>
                <a:cs typeface="Times New Roman" pitchFamily="18" charset="0"/>
              </a:rPr>
              <a:t>, the lighting transformer is connected to phase C and the power transformer is connected to phase </a:t>
            </a:r>
            <a:r>
              <a:rPr lang="en-US" sz="2400" dirty="0" smtClean="0">
                <a:latin typeface="Times New Roman" pitchFamily="18" charset="0"/>
                <a:cs typeface="Times New Roman" pitchFamily="18" charset="0"/>
              </a:rPr>
              <a:t>A. </a:t>
            </a:r>
            <a:endParaRPr lang="en-US" sz="2400" dirty="0">
              <a:latin typeface="Times New Roman" pitchFamily="18" charset="0"/>
              <a:cs typeface="Times New Roman" pitchFamily="18" charset="0"/>
            </a:endParaRP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a:latin typeface="Times New Roman" pitchFamily="18" charset="0"/>
                <a:cs typeface="Times New Roman" pitchFamily="18" charset="0"/>
              </a:rPr>
              <a:t>The no-load </a:t>
            </a:r>
            <a:r>
              <a:rPr lang="en-US" sz="2400" dirty="0" err="1">
                <a:latin typeface="Times New Roman" pitchFamily="18" charset="0"/>
                <a:cs typeface="Times New Roman" pitchFamily="18" charset="0"/>
              </a:rPr>
              <a:t>phasor</a:t>
            </a:r>
            <a:r>
              <a:rPr lang="en-US" sz="2400" dirty="0">
                <a:latin typeface="Times New Roman" pitchFamily="18" charset="0"/>
                <a:cs typeface="Times New Roman" pitchFamily="18" charset="0"/>
              </a:rPr>
              <a:t> voltage </a:t>
            </a:r>
            <a:r>
              <a:rPr lang="en-US" sz="2400" dirty="0" err="1">
                <a:latin typeface="Times New Roman" pitchFamily="18" charset="0"/>
                <a:cs typeface="Times New Roman" pitchFamily="18" charset="0"/>
              </a:rPr>
              <a:t>phasor</a:t>
            </a:r>
            <a:r>
              <a:rPr lang="en-US" sz="2400" dirty="0">
                <a:latin typeface="Times New Roman" pitchFamily="18" charset="0"/>
                <a:cs typeface="Times New Roman" pitchFamily="18" charset="0"/>
              </a:rPr>
              <a:t> diagrams for this connection are shown in Figure </a:t>
            </a:r>
            <a:r>
              <a:rPr lang="en-US" sz="2400" dirty="0" smtClean="0">
                <a:latin typeface="Times New Roman" pitchFamily="18" charset="0"/>
                <a:cs typeface="Times New Roman" pitchFamily="18" charset="0"/>
              </a:rPr>
              <a:t>22.0. </a:t>
            </a:r>
            <a:endParaRPr lang="en-US" sz="2400" dirty="0">
              <a:latin typeface="Times New Roman" pitchFamily="18" charset="0"/>
              <a:cs typeface="Times New Roman" pitchFamily="18" charset="0"/>
            </a:endParaRPr>
          </a:p>
          <a:p>
            <a:endParaRPr lang="en-US" dirty="0" smtClean="0"/>
          </a:p>
          <a:p>
            <a:pPr marL="457200" indent="-457200">
              <a:buFont typeface="Arial" pitchFamily="34" charset="0"/>
              <a:buChar char="•"/>
            </a:pPr>
            <a:endParaRPr lang="en-US" dirty="0"/>
          </a:p>
          <a:p>
            <a:pPr marL="457200" indent="-457200">
              <a:buFont typeface="Arial" pitchFamily="34" charset="0"/>
              <a:buChar char="•"/>
            </a:pPr>
            <a:endParaRPr lang="en-US" dirty="0" smtClean="0"/>
          </a:p>
          <a:p>
            <a:pPr marL="457200" indent="-457200">
              <a:buFont typeface="Arial" pitchFamily="34" charset="0"/>
              <a:buChar char="•"/>
            </a:pPr>
            <a:endParaRPr lang="en-US" dirty="0"/>
          </a:p>
          <a:p>
            <a:pPr marL="457200" indent="-457200">
              <a:buFont typeface="Arial" pitchFamily="34" charset="0"/>
              <a:buChar char="•"/>
            </a:pPr>
            <a:endParaRPr lang="en-US" dirty="0" smtClean="0"/>
          </a:p>
          <a:p>
            <a:pPr marL="457200" indent="-457200">
              <a:buFont typeface="Arial" pitchFamily="34" charset="0"/>
              <a:buChar char="•"/>
            </a:pPr>
            <a:endParaRPr lang="en-US" dirty="0"/>
          </a:p>
          <a:p>
            <a:endParaRPr lang="en-US" dirty="0"/>
          </a:p>
          <a:p>
            <a:pPr lvl="8"/>
            <a:r>
              <a:rPr lang="en-US" dirty="0" smtClean="0"/>
              <a:t>			</a:t>
            </a:r>
            <a:r>
              <a:rPr lang="en-US" sz="2400" b="1" dirty="0" smtClean="0">
                <a:latin typeface="Times New Roman" pitchFamily="18" charset="0"/>
                <a:cs typeface="Times New Roman" pitchFamily="18" charset="0"/>
              </a:rPr>
              <a:t>Figure 22.0</a:t>
            </a:r>
          </a:p>
          <a:p>
            <a:pPr marL="457200" indent="-457200">
              <a:buFont typeface="Arial" pitchFamily="34" charset="0"/>
              <a:buChar char="•"/>
            </a:pPr>
            <a:endParaRPr lang="en-US" dirty="0"/>
          </a:p>
          <a:p>
            <a:pPr marL="457200" indent="-457200">
              <a:buFont typeface="Arial" pitchFamily="34" charset="0"/>
              <a:buChar char="•"/>
            </a:pP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4180344"/>
            <a:ext cx="4648200" cy="2347342"/>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251</a:t>
            </a:fld>
            <a:endParaRPr lang="en-US"/>
          </a:p>
        </p:txBody>
      </p:sp>
      <p:sp>
        <p:nvSpPr>
          <p:cNvPr id="7" name="TextBox 6"/>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algn="ctr"/>
            <a:r>
              <a:rPr lang="en-US" sz="3200" dirty="0" smtClean="0">
                <a:latin typeface="Times New Roman" pitchFamily="18" charset="0"/>
                <a:cs typeface="Times New Roman" pitchFamily="18" charset="0"/>
              </a:rPr>
              <a:t>Lagging </a:t>
            </a:r>
            <a:r>
              <a:rPr lang="en-US" sz="3200" dirty="0">
                <a:latin typeface="Times New Roman" pitchFamily="18" charset="0"/>
                <a:cs typeface="Times New Roman" pitchFamily="18" charset="0"/>
              </a:rPr>
              <a:t>Open Wye-Open Delta Connection</a:t>
            </a:r>
          </a:p>
        </p:txBody>
      </p:sp>
    </p:spTree>
    <p:extLst>
      <p:ext uri="{BB962C8B-B14F-4D97-AF65-F5344CB8AC3E}">
        <p14:creationId xmlns:p14="http://schemas.microsoft.com/office/powerpoint/2010/main" val="3410128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843655"/>
                <a:ext cx="8153400" cy="4557145"/>
              </a:xfrm>
              <a:prstGeom prst="rect">
                <a:avLst/>
              </a:prstGeom>
              <a:noFill/>
            </p:spPr>
            <p:txBody>
              <a:bodyPr wrap="square" rtlCol="0">
                <a:spAutoFit/>
              </a:bodyPr>
              <a:lstStyle/>
              <a:p>
                <a:pPr marL="342900" indent="-342900">
                  <a:buFont typeface="Wingdings" pitchFamily="2" charset="2"/>
                  <a:buChar char="Ø"/>
                </a:pPr>
                <a:r>
                  <a:rPr lang="en-US" sz="2000" dirty="0" smtClean="0">
                    <a:latin typeface="Times New Roman" pitchFamily="18" charset="0"/>
                    <a:cs typeface="Times New Roman" pitchFamily="18" charset="0"/>
                  </a:rPr>
                  <a:t>With </a:t>
                </a:r>
                <a:r>
                  <a:rPr lang="en-US" sz="2000" dirty="0">
                    <a:latin typeface="Times New Roman" pitchFamily="18" charset="0"/>
                    <a:cs typeface="Times New Roman" pitchFamily="18" charset="0"/>
                  </a:rPr>
                  <a:t>this connection, the phasing of the secondary will remain the same as the leading connection. Hence the definition of the </a:t>
                </a:r>
                <a14:m>
                  <m:oMath xmlns:m="http://schemas.openxmlformats.org/officeDocument/2006/math">
                    <m:r>
                      <a:rPr lang="en-US" sz="2000" i="1" dirty="0">
                        <a:latin typeface="Cambria Math"/>
                      </a:rPr>
                      <m:t>[</m:t>
                    </m:r>
                    <m:r>
                      <a:rPr lang="en-US" sz="2000" i="1" dirty="0">
                        <a:latin typeface="Cambria Math"/>
                      </a:rPr>
                      <m:t>𝐷𝐼</m:t>
                    </m:r>
                    <m:r>
                      <a:rPr lang="en-US" sz="2000" i="1" dirty="0">
                        <a:latin typeface="Cambria Math"/>
                      </a:rPr>
                      <m:t>] </m:t>
                    </m:r>
                  </m:oMath>
                </a14:m>
                <a:r>
                  <a:rPr lang="en-US" sz="2000" dirty="0">
                    <a:latin typeface="Times New Roman" pitchFamily="18" charset="0"/>
                    <a:cs typeface="Times New Roman" pitchFamily="18" charset="0"/>
                  </a:rPr>
                  <a:t>matrix will remain the same as equation </a:t>
                </a:r>
                <a:r>
                  <a:rPr lang="en-US" sz="2000" dirty="0" smtClean="0">
                    <a:latin typeface="Times New Roman" pitchFamily="18" charset="0"/>
                    <a:cs typeface="Times New Roman" pitchFamily="18" charset="0"/>
                  </a:rPr>
                  <a:t>(200).</a:t>
                </a:r>
                <a:endParaRPr lang="en-US" sz="2000" dirty="0">
                  <a:latin typeface="Times New Roman" pitchFamily="18" charset="0"/>
                  <a:cs typeface="Times New Roman" pitchFamily="18" charset="0"/>
                </a:endParaRPr>
              </a:p>
              <a:p>
                <a:pPr marL="342900" indent="-342900">
                  <a:buFont typeface="Wingdings" pitchFamily="2" charset="2"/>
                  <a:buChar char="Ø"/>
                </a:pPr>
                <a:endParaRPr lang="en-US" sz="2000" dirty="0" smtClean="0">
                  <a:latin typeface="Times New Roman" pitchFamily="18" charset="0"/>
                  <a:cs typeface="Times New Roman" pitchFamily="18" charset="0"/>
                </a:endParaRPr>
              </a:p>
              <a:p>
                <a:pPr marL="342900" indent="-342900">
                  <a:buFont typeface="Wingdings" pitchFamily="2" charset="2"/>
                  <a:buChar char="Ø"/>
                </a:pPr>
                <a:r>
                  <a:rPr lang="en-US" sz="2000" dirty="0" smtClean="0">
                    <a:latin typeface="Times New Roman" pitchFamily="18" charset="0"/>
                    <a:cs typeface="Times New Roman" pitchFamily="18" charset="0"/>
                  </a:rPr>
                  <a:t>The primary and the secondary ideal transformer voltages going from the secondary to the primary are related by</a:t>
                </a:r>
              </a:p>
              <a:p>
                <a:pPr marL="342900" indent="-342900">
                  <a:buFont typeface="Wingdings" pitchFamily="2" charset="2"/>
                  <a:buChar char="Ø"/>
                </a:pPr>
                <a:endParaRPr lang="en-US" sz="2000" dirty="0" smtClean="0">
                  <a:latin typeface="Times New Roman" pitchFamily="18" charset="0"/>
                  <a:cs typeface="Times New Roman" pitchFamily="18" charset="0"/>
                </a:endParaRPr>
              </a:p>
              <a:p>
                <a:pPr algn="just"/>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𝑉𝑇</m:t>
                                  </m:r>
                                </m:e>
                                <m:sub>
                                  <m:r>
                                    <a:rPr lang="en-US" sz="2000" i="1">
                                      <a:latin typeface="Cambria Math"/>
                                    </a:rPr>
                                    <m:t>𝐴𝑁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𝐵𝑁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𝐶𝑁</m:t>
                                  </m:r>
                                </m:sub>
                              </m:sSub>
                            </m:e>
                          </m:mr>
                        </m:m>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0</m:t>
                              </m:r>
                            </m:e>
                            <m:e>
                              <m:r>
                                <a:rPr lang="en-US" sz="2000" i="1">
                                  <a:latin typeface="Cambria Math"/>
                                </a:rPr>
                                <m:t>0.5</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1</m:t>
                              </m:r>
                            </m:e>
                            <m:e>
                              <m:r>
                                <a:rPr lang="en-US" sz="2000" i="1">
                                  <a:latin typeface="Cambria Math"/>
                                </a:rPr>
                                <m:t>0</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𝑎𝑛</m:t>
                                  </m:r>
                                </m:sub>
                              </m:sSub>
                            </m:e>
                          </m:mr>
                          <m:mr>
                            <m:e>
                              <m:sSub>
                                <m:sSubPr>
                                  <m:ctrlPr>
                                    <a:rPr lang="en-US" sz="2000" i="1">
                                      <a:latin typeface="Cambria Math"/>
                                    </a:rPr>
                                  </m:ctrlPr>
                                </m:sSubPr>
                                <m:e>
                                  <m:r>
                                    <a:rPr lang="en-US" sz="2000" i="1">
                                      <a:latin typeface="Cambria Math"/>
                                    </a:rPr>
                                    <m:t>𝑉𝑡</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mr>
                        </m:m>
                      </m:e>
                    </m:d>
                  </m:oMath>
                </a14:m>
                <a:endParaRPr lang="en-US" sz="2000" dirty="0" smtClean="0"/>
              </a:p>
              <a:p>
                <a:pPr algn="just"/>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𝐷𝑇</m:t>
                        </m:r>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0</m:t>
                              </m:r>
                            </m:e>
                            <m:e>
                              <m:r>
                                <a:rPr lang="en-US" sz="2000" i="1">
                                  <a:latin typeface="Cambria Math"/>
                                </a:rPr>
                                <m:t>0.5</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1</m:t>
                              </m:r>
                            </m:e>
                            <m:e>
                              <m:r>
                                <a:rPr lang="en-US" sz="2000" i="1">
                                  <a:latin typeface="Cambria Math"/>
                                </a:rPr>
                                <m:t>0</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(205)</a:t>
                </a:r>
                <a:endParaRPr lang="en-US" sz="2000" dirty="0">
                  <a:latin typeface="Times New Roman" pitchFamily="18" charset="0"/>
                  <a:cs typeface="Times New Roman" pitchFamily="18" charset="0"/>
                </a:endParaRPr>
              </a:p>
              <a:p>
                <a:pPr marL="342900" lvl="2" indent="-342900"/>
                <a:endParaRPr lang="en-US" sz="20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533400" y="1843655"/>
                <a:ext cx="8153400" cy="4557145"/>
              </a:xfrm>
              <a:prstGeom prst="rect">
                <a:avLst/>
              </a:prstGeom>
              <a:blipFill rotWithShape="1">
                <a:blip r:embed="rId3"/>
                <a:stretch>
                  <a:fillRect l="-673" t="-668" r="-119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252</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algn="ctr"/>
            <a:r>
              <a:rPr lang="en-US" sz="3200" dirty="0" smtClean="0">
                <a:latin typeface="Times New Roman" pitchFamily="18" charset="0"/>
                <a:cs typeface="Times New Roman" pitchFamily="18" charset="0"/>
              </a:rPr>
              <a:t>Lagging </a:t>
            </a:r>
            <a:r>
              <a:rPr lang="en-US" sz="3200" dirty="0">
                <a:latin typeface="Times New Roman" pitchFamily="18" charset="0"/>
                <a:cs typeface="Times New Roman" pitchFamily="18" charset="0"/>
              </a:rPr>
              <a:t>Open Wye-Open Delta Connection</a:t>
            </a:r>
          </a:p>
        </p:txBody>
      </p:sp>
    </p:spTree>
    <p:extLst>
      <p:ext uri="{BB962C8B-B14F-4D97-AF65-F5344CB8AC3E}">
        <p14:creationId xmlns:p14="http://schemas.microsoft.com/office/powerpoint/2010/main" val="1167745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609600" y="1939295"/>
                <a:ext cx="7848600" cy="4766305"/>
              </a:xfrm>
              <a:prstGeom prst="rect">
                <a:avLst/>
              </a:prstGeom>
              <a:noFill/>
            </p:spPr>
            <p:txBody>
              <a:bodyPr wrap="square" rtlCol="0">
                <a:spAutoFit/>
              </a:bodyPr>
              <a:lstStyle/>
              <a:p>
                <a:r>
                  <a:rPr lang="en-US" dirty="0"/>
                  <a:t>		</a:t>
                </a:r>
                <a:r>
                  <a:rPr lang="en-US" dirty="0" smtClean="0"/>
                  <a:t>	</a:t>
                </a:r>
              </a:p>
              <a:p>
                <a:pPr marL="342900"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primary </a:t>
                </a:r>
                <a:r>
                  <a:rPr lang="en-US" sz="2400" dirty="0" smtClean="0">
                    <a:latin typeface="Times New Roman" pitchFamily="18" charset="0"/>
                    <a:cs typeface="Times New Roman" pitchFamily="18" charset="0"/>
                  </a:rPr>
                  <a:t>and transformer secondary currents are related by:</a:t>
                </a:r>
              </a:p>
              <a:p>
                <a:pPr marL="285750" indent="-28575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0</m:t>
                              </m:r>
                            </m:e>
                            <m:e>
                              <m:r>
                                <a:rPr lang="en-US" sz="2000" i="1">
                                  <a:latin typeface="Cambria Math"/>
                                </a:rPr>
                                <m:t>2</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1</m:t>
                              </m:r>
                            </m:e>
                            <m:e>
                              <m:r>
                                <a:rPr lang="en-US" sz="2000" i="1">
                                  <a:latin typeface="Cambria Math"/>
                                </a:rPr>
                                <m:t>1</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𝑎𝑛</m:t>
                                  </m:r>
                                </m:sub>
                              </m:sSub>
                            </m:e>
                          </m:mr>
                          <m:mr>
                            <m:e>
                              <m:sSub>
                                <m:sSubPr>
                                  <m:ctrlPr>
                                    <a:rPr lang="en-US" sz="2000" i="1">
                                      <a:latin typeface="Cambria Math"/>
                                    </a:rPr>
                                  </m:ctrlPr>
                                </m:sSubPr>
                                <m:e>
                                  <m:r>
                                    <a:rPr lang="en-US" sz="2000" i="1">
                                      <a:latin typeface="Cambria Math"/>
                                    </a:rPr>
                                    <m:t>𝐼</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mr>
                        </m:m>
                      </m:e>
                    </m:d>
                  </m:oMath>
                </a14:m>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𝑁</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0</m:t>
                              </m:r>
                            </m:e>
                            <m:e>
                              <m:r>
                                <a:rPr lang="en-US" sz="2000" i="1">
                                  <a:latin typeface="Cambria Math"/>
                                </a:rPr>
                                <m:t>2</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1</m:t>
                              </m:r>
                            </m:e>
                            <m:e>
                              <m:r>
                                <a:rPr lang="en-US" sz="2000" i="1">
                                  <a:latin typeface="Cambria Math"/>
                                </a:rPr>
                                <m:t>1</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m:t>
                              </m:r>
                            </m:e>
                          </m:mr>
                        </m:m>
                      </m:e>
                    </m:d>
                  </m:oMath>
                </a14:m>
                <a:r>
                  <a:rPr lang="en-US" sz="2000" dirty="0" smtClean="0">
                    <a:latin typeface="Times New Roman" pitchFamily="18" charset="0"/>
                    <a:cs typeface="Times New Roman" pitchFamily="18" charset="0"/>
                  </a:rPr>
                  <a:t>			(206)</a:t>
                </a:r>
                <a:endParaRPr lang="en-US" sz="2000" dirty="0">
                  <a:latin typeface="Times New Roman" pitchFamily="18" charset="0"/>
                  <a:cs typeface="Times New Roman" pitchFamily="18" charset="0"/>
                </a:endParaRPr>
              </a:p>
              <a:p>
                <a:pPr marL="285750" indent="-285750">
                  <a:buFont typeface="Arial" pitchFamily="34" charset="0"/>
                  <a:buChar char="•"/>
                </a:pPr>
                <a:endParaRPr lang="en-US" dirty="0" smtClean="0"/>
              </a:p>
              <a:p>
                <a:pPr marL="457200" lvl="4"/>
                <a:endParaRPr lang="en-US" sz="2800" dirty="0" smtClean="0"/>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609600" y="1939295"/>
                <a:ext cx="7848600" cy="4766305"/>
              </a:xfrm>
              <a:prstGeom prst="rect">
                <a:avLst/>
              </a:prstGeom>
              <a:blipFill rotWithShape="1">
                <a:blip r:embed="rId3"/>
                <a:stretch>
                  <a:fillRect l="-1009" r="-108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253</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algn="ctr"/>
            <a:r>
              <a:rPr lang="en-US" sz="3200" dirty="0" smtClean="0">
                <a:latin typeface="Times New Roman" pitchFamily="18" charset="0"/>
                <a:cs typeface="Times New Roman" pitchFamily="18" charset="0"/>
              </a:rPr>
              <a:t>Lagging </a:t>
            </a:r>
            <a:r>
              <a:rPr lang="en-US" sz="3200" dirty="0">
                <a:latin typeface="Times New Roman" pitchFamily="18" charset="0"/>
                <a:cs typeface="Times New Roman" pitchFamily="18" charset="0"/>
              </a:rPr>
              <a:t>Open Wye-Open Delta Connection</a:t>
            </a:r>
          </a:p>
        </p:txBody>
      </p:sp>
    </p:spTree>
    <p:extLst>
      <p:ext uri="{BB962C8B-B14F-4D97-AF65-F5344CB8AC3E}">
        <p14:creationId xmlns:p14="http://schemas.microsoft.com/office/powerpoint/2010/main" val="3886572126"/>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457200" y="1752600"/>
                <a:ext cx="8305800" cy="4840108"/>
              </a:xfrm>
              <a:prstGeom prst="rect">
                <a:avLst/>
              </a:prstGeom>
            </p:spPr>
            <p:txBody>
              <a:bodyPr wrap="square">
                <a:spAutoFit/>
              </a:bodyPr>
              <a:lstStyle/>
              <a:p>
                <a:pPr marL="285750" indent="-285750">
                  <a:buFont typeface="Arial" pitchFamily="34" charset="0"/>
                  <a:buChar char="•"/>
                </a:pPr>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Going </a:t>
                </a:r>
                <a:r>
                  <a:rPr lang="en-US" sz="2400" dirty="0">
                    <a:latin typeface="Times New Roman" pitchFamily="18" charset="0"/>
                    <a:cs typeface="Times New Roman" pitchFamily="18" charset="0"/>
                  </a:rPr>
                  <a:t>from the primary ideal transformer voltages to the secondary ideal voltages (forward sweep) the voltages are related by</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a:p>
                <a:pPr algn="just"/>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𝑎𝑛</m:t>
                                    </m:r>
                                  </m:sub>
                                </m:sSub>
                              </m:e>
                            </m:mr>
                            <m:mr>
                              <m:e>
                                <m:sSub>
                                  <m:sSubPr>
                                    <m:ctrlPr>
                                      <a:rPr lang="en-US" sz="2000" i="1">
                                        <a:latin typeface="Cambria Math"/>
                                      </a:rPr>
                                    </m:ctrlPr>
                                  </m:sSubPr>
                                  <m:e>
                                    <m:r>
                                      <a:rPr lang="en-US" sz="2000" i="1">
                                        <a:latin typeface="Cambria Math"/>
                                      </a:rPr>
                                      <m:t>𝑉𝑡</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mr>
                          </m:m>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2</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𝑉𝑇</m:t>
                                    </m:r>
                                  </m:e>
                                  <m:sub>
                                    <m:r>
                                      <a:rPr lang="en-US" sz="2000" i="1">
                                        <a:latin typeface="Cambria Math"/>
                                      </a:rPr>
                                      <m:t>𝐴𝑁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𝐵𝑁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𝐶𝑁</m:t>
                                    </m:r>
                                  </m:sub>
                                </m:sSub>
                              </m:e>
                            </m:mr>
                          </m:m>
                        </m:e>
                      </m:d>
                    </m:oMath>
                  </m:oMathPara>
                </a14:m>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𝐷𝑡</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2</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e>
                    </m:d>
                  </m:oMath>
                </a14:m>
                <a:r>
                  <a:rPr lang="en-US" sz="2000" dirty="0" smtClean="0">
                    <a:latin typeface="Times New Roman" pitchFamily="18" charset="0"/>
                    <a:cs typeface="Times New Roman" pitchFamily="18" charset="0"/>
                  </a:rPr>
                  <a:t>			(207)</a:t>
                </a:r>
                <a:endParaRPr lang="en-US" sz="2000" b="1" dirty="0">
                  <a:solidFill>
                    <a:srgbClr val="FF0000"/>
                  </a:solidFill>
                  <a:latin typeface="Times New Roman" pitchFamily="18" charset="0"/>
                  <a:cs typeface="Times New Roman" pitchFamily="18" charset="0"/>
                </a:endParaRPr>
              </a:p>
              <a:p>
                <a:r>
                  <a:rPr lang="en-US" sz="2400" dirty="0">
                    <a:latin typeface="Times New Roman" pitchFamily="18" charset="0"/>
                    <a:cs typeface="Times New Roman" pitchFamily="18" charset="0"/>
                  </a:rPr>
                  <a:t>	</a:t>
                </a:r>
              </a:p>
            </p:txBody>
          </p:sp>
        </mc:Choice>
        <mc:Fallback xmlns="">
          <p:sp>
            <p:nvSpPr>
              <p:cNvPr id="2" name="Rectangle 1"/>
              <p:cNvSpPr>
                <a:spLocks noRot="1" noChangeAspect="1" noMove="1" noResize="1" noEditPoints="1" noAdjustHandles="1" noChangeArrowheads="1" noChangeShapeType="1" noTextEdit="1"/>
              </p:cNvSpPr>
              <p:nvPr/>
            </p:nvSpPr>
            <p:spPr>
              <a:xfrm>
                <a:off x="457200" y="1752600"/>
                <a:ext cx="8305800" cy="4840108"/>
              </a:xfrm>
              <a:prstGeom prst="rect">
                <a:avLst/>
              </a:prstGeom>
              <a:blipFill rotWithShape="1">
                <a:blip r:embed="rId2"/>
                <a:stretch>
                  <a:fillRect l="-9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254</a:t>
            </a:fld>
            <a:endParaRPr lang="en-US"/>
          </a:p>
        </p:txBody>
      </p:sp>
      <p:sp>
        <p:nvSpPr>
          <p:cNvPr id="6" name="TextBox 5"/>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algn="ctr"/>
            <a:r>
              <a:rPr lang="en-US" sz="3200" dirty="0" smtClean="0">
                <a:latin typeface="Times New Roman" pitchFamily="18" charset="0"/>
                <a:cs typeface="Times New Roman" pitchFamily="18" charset="0"/>
              </a:rPr>
              <a:t>Lagging </a:t>
            </a:r>
            <a:r>
              <a:rPr lang="en-US" sz="3200" dirty="0">
                <a:latin typeface="Times New Roman" pitchFamily="18" charset="0"/>
                <a:cs typeface="Times New Roman" pitchFamily="18" charset="0"/>
              </a:rPr>
              <a:t>Open Wye-Open Delta Connection</a:t>
            </a:r>
          </a:p>
        </p:txBody>
      </p:sp>
    </p:spTree>
    <p:extLst>
      <p:ext uri="{BB962C8B-B14F-4D97-AF65-F5344CB8AC3E}">
        <p14:creationId xmlns:p14="http://schemas.microsoft.com/office/powerpoint/2010/main" val="3546537618"/>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685800" y="1515718"/>
                <a:ext cx="8305800" cy="5189882"/>
              </a:xfrm>
              <a:prstGeom prst="rect">
                <a:avLst/>
              </a:prstGeom>
            </p:spPr>
            <p:txBody>
              <a:bodyPr wrap="square">
                <a:spAutoFit/>
              </a:bodyPr>
              <a:lstStyle/>
              <a:p>
                <a:pPr marL="285750" indent="-285750">
                  <a:buFont typeface="Arial" pitchFamily="34" charset="0"/>
                  <a:buChar char="•"/>
                </a:pPr>
                <a:endParaRPr lang="en-US" dirty="0" smtClean="0"/>
              </a:p>
              <a:p>
                <a:pPr marL="285750" indent="-285750">
                  <a:buFont typeface="Arial" pitchFamily="34" charset="0"/>
                  <a:buChar char="•"/>
                </a:pPr>
                <a:endParaRPr lang="en-US" dirty="0"/>
              </a:p>
              <a:p>
                <a:pPr marL="342900"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this open wye-open delta connection, the transformer impedance matrix are defined as:</a:t>
                </a: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m:t>
                                  </m:r>
                                </m:e>
                                <m:sub>
                                  <m:r>
                                    <a:rPr lang="en-US" sz="2000" i="1">
                                      <a:latin typeface="Cambria Math"/>
                                    </a:rPr>
                                    <m:t>0</m:t>
                                  </m:r>
                                </m:sub>
                              </m:sSub>
                            </m:e>
                          </m:mr>
                        </m:m>
                      </m:e>
                    </m:d>
                  </m:oMath>
                </a14:m>
                <a:endParaRPr lang="en-US" sz="2000" dirty="0" smtClean="0">
                  <a:latin typeface="Times New Roman" pitchFamily="18" charset="0"/>
                  <a:cs typeface="Times New Roman" pitchFamily="18" charset="0"/>
                </a:endParaRPr>
              </a:p>
              <a:p>
                <a:pPr algn="just"/>
                <a:endParaRPr lang="en-US" sz="2000"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12</m:t>
                            </m:r>
                            <m:r>
                              <a:rPr lang="en-US" sz="2000" i="1">
                                <a:latin typeface="Cambria Math"/>
                              </a:rPr>
                              <m:t>𝑏𝑐</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1</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m:t>
                                  </m:r>
                                </m:e>
                                <m:sub>
                                  <m:r>
                                    <a:rPr lang="en-US" sz="2000" i="1">
                                      <a:latin typeface="Cambria Math"/>
                                    </a:rPr>
                                    <m:t>2</m:t>
                                  </m:r>
                                </m:sub>
                              </m:sSub>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2"/>
                                  <m:mcJc m:val="center"/>
                                </m:mcPr>
                              </m:mc>
                            </m:mcs>
                            <m:ctrlPr>
                              <a:rPr lang="en-US" sz="2000" i="1">
                                <a:latin typeface="Cambria Math"/>
                              </a:rPr>
                            </m:ctrlPr>
                          </m:mPr>
                          <m:mr>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𝑏</m:t>
                                        </m:r>
                                      </m:sub>
                                    </m:sSub>
                                  </m:e>
                                </m:mr>
                                <m:mr>
                                  <m:e>
                                    <m:r>
                                      <a:rPr lang="en-US" sz="2000" i="1">
                                        <a:latin typeface="Cambria Math"/>
                                      </a:rPr>
                                      <m:t>0</m:t>
                                    </m:r>
                                  </m:e>
                                </m:mr>
                              </m:m>
                            </m:e>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e>
                    </m:d>
                  </m:oMath>
                </a14:m>
                <a:r>
                  <a:rPr lang="en-US" sz="2000" dirty="0" smtClean="0">
                    <a:latin typeface="Times New Roman" pitchFamily="18" charset="0"/>
                    <a:cs typeface="Times New Roman" pitchFamily="18" charset="0"/>
                  </a:rPr>
                  <a:t>		(208)</a:t>
                </a:r>
              </a:p>
              <a:p>
                <a:pPr marL="285750" lvl="2" indent="-28575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Equation</a:t>
                </a:r>
                <a:r>
                  <a:rPr lang="en-US" sz="2400" dirty="0" smtClean="0">
                    <a:latin typeface="Times New Roman" pitchFamily="18" charset="0"/>
                    <a:cs typeface="Times New Roman" pitchFamily="18" charset="0"/>
                  </a:rPr>
                  <a:t> (199) is </a:t>
                </a:r>
                <a:r>
                  <a:rPr lang="en-US" sz="2400" dirty="0">
                    <a:latin typeface="Times New Roman" pitchFamily="18" charset="0"/>
                    <a:cs typeface="Times New Roman" pitchFamily="18" charset="0"/>
                  </a:rPr>
                  <a:t>again used to determine the forward and backward </a:t>
                </a:r>
                <a:r>
                  <a:rPr lang="en-US" sz="2400" dirty="0" smtClean="0">
                    <a:latin typeface="Times New Roman" pitchFamily="18" charset="0"/>
                    <a:cs typeface="Times New Roman" pitchFamily="18" charset="0"/>
                  </a:rPr>
                  <a:t>matrices.</a:t>
                </a:r>
                <a:endParaRPr lang="en-US" sz="2400" dirty="0">
                  <a:latin typeface="Times New Roman" pitchFamily="18" charset="0"/>
                  <a:cs typeface="Times New Roman" pitchFamily="18" charset="0"/>
                </a:endParaRPr>
              </a:p>
              <a:p>
                <a:r>
                  <a:rPr lang="en-US" dirty="0"/>
                  <a:t>	</a:t>
                </a:r>
                <a:endParaRPr lang="en-US" sz="4400" dirty="0"/>
              </a:p>
            </p:txBody>
          </p:sp>
        </mc:Choice>
        <mc:Fallback xmlns="">
          <p:sp>
            <p:nvSpPr>
              <p:cNvPr id="2" name="Rectangle 1"/>
              <p:cNvSpPr>
                <a:spLocks noRot="1" noChangeAspect="1" noMove="1" noResize="1" noEditPoints="1" noAdjustHandles="1" noChangeArrowheads="1" noChangeShapeType="1" noTextEdit="1"/>
              </p:cNvSpPr>
              <p:nvPr/>
            </p:nvSpPr>
            <p:spPr>
              <a:xfrm>
                <a:off x="685800" y="1515718"/>
                <a:ext cx="8305800" cy="5189882"/>
              </a:xfrm>
              <a:prstGeom prst="rect">
                <a:avLst/>
              </a:prstGeom>
              <a:blipFill rotWithShape="1">
                <a:blip r:embed="rId2"/>
                <a:stretch>
                  <a:fillRect l="-102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255</a:t>
            </a:fld>
            <a:endParaRPr lang="en-US"/>
          </a:p>
        </p:txBody>
      </p:sp>
      <p:sp>
        <p:nvSpPr>
          <p:cNvPr id="6" name="TextBox 5"/>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algn="ctr"/>
            <a:r>
              <a:rPr lang="en-US" sz="3200" dirty="0" smtClean="0">
                <a:latin typeface="Times New Roman" pitchFamily="18" charset="0"/>
                <a:cs typeface="Times New Roman" pitchFamily="18" charset="0"/>
              </a:rPr>
              <a:t>Lagging </a:t>
            </a:r>
            <a:r>
              <a:rPr lang="en-US" sz="3200" dirty="0">
                <a:latin typeface="Times New Roman" pitchFamily="18" charset="0"/>
                <a:cs typeface="Times New Roman" pitchFamily="18" charset="0"/>
              </a:rPr>
              <a:t>Open Wye-Open Delta Connection</a:t>
            </a:r>
          </a:p>
        </p:txBody>
      </p:sp>
    </p:spTree>
    <p:extLst>
      <p:ext uri="{BB962C8B-B14F-4D97-AF65-F5344CB8AC3E}">
        <p14:creationId xmlns:p14="http://schemas.microsoft.com/office/powerpoint/2010/main" val="316963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600" dirty="0" smtClean="0"/>
              <a:t>Center </a:t>
            </a:r>
            <a:r>
              <a:rPr lang="en-US" sz="2600" dirty="0"/>
              <a:t>–Tapped Transformers and </a:t>
            </a:r>
            <a:r>
              <a:rPr lang="en-US" sz="2600" dirty="0" err="1"/>
              <a:t>Secondaries</a:t>
            </a:r>
            <a:endParaRPr lang="en-US" sz="2600" dirty="0"/>
          </a:p>
          <a:p>
            <a:pPr lvl="1"/>
            <a:r>
              <a:rPr lang="en-US" sz="2400" dirty="0" smtClean="0"/>
              <a:t>Center-Tapped </a:t>
            </a:r>
            <a:r>
              <a:rPr lang="en-US" sz="2400" dirty="0"/>
              <a:t>Single-Phase Transformer</a:t>
            </a:r>
          </a:p>
          <a:p>
            <a:pPr lvl="2"/>
            <a:r>
              <a:rPr lang="en-US" sz="2400" dirty="0"/>
              <a:t>Matrix Equations</a:t>
            </a:r>
          </a:p>
          <a:p>
            <a:pPr lvl="2"/>
            <a:r>
              <a:rPr lang="en-US" sz="2400" dirty="0"/>
              <a:t>Center-Tapped Transformer Serving Loads through a Triplex Secondary</a:t>
            </a:r>
          </a:p>
          <a:p>
            <a:pPr lvl="1"/>
            <a:r>
              <a:rPr lang="en-US" sz="2400" dirty="0" smtClean="0"/>
              <a:t>Underground </a:t>
            </a:r>
            <a:r>
              <a:rPr lang="en-US" sz="2400" dirty="0"/>
              <a:t>Wye-Delta Transformer Bank with a Center Tapped</a:t>
            </a:r>
            <a:r>
              <a:rPr lang="en-US" sz="2400" b="1" u="sng" dirty="0"/>
              <a:t> </a:t>
            </a:r>
            <a:r>
              <a:rPr lang="en-US" sz="2400" dirty="0"/>
              <a:t>Transformer </a:t>
            </a:r>
            <a:endParaRPr lang="en-US" sz="2400" dirty="0" smtClean="0"/>
          </a:p>
          <a:p>
            <a:pPr lvl="1"/>
            <a:r>
              <a:rPr lang="en-US" sz="2400" dirty="0" smtClean="0"/>
              <a:t>Leading </a:t>
            </a:r>
            <a:r>
              <a:rPr lang="en-US" sz="2400" dirty="0"/>
              <a:t>Open Wye-Open Delta Transformer </a:t>
            </a:r>
            <a:r>
              <a:rPr lang="en-US" sz="2400" dirty="0" smtClean="0"/>
              <a:t>Connection</a:t>
            </a:r>
          </a:p>
          <a:p>
            <a:pPr lvl="1"/>
            <a:r>
              <a:rPr lang="en-US" sz="2400" dirty="0"/>
              <a:t>Lagging Open Wye-Open Delta Connection</a:t>
            </a:r>
          </a:p>
          <a:p>
            <a:pPr lvl="1"/>
            <a:r>
              <a:rPr lang="en-US" sz="2400" b="1" u="sng" dirty="0"/>
              <a:t>Four 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256</a:t>
            </a:fld>
            <a:endParaRPr lang="en-US"/>
          </a:p>
        </p:txBody>
      </p:sp>
    </p:spTree>
    <p:extLst>
      <p:ext uri="{BB962C8B-B14F-4D97-AF65-F5344CB8AC3E}">
        <p14:creationId xmlns:p14="http://schemas.microsoft.com/office/powerpoint/2010/main" val="273957034"/>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8382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656576"/>
            <a:ext cx="8229600" cy="5201424"/>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Typically a combination of single-phase and three-phase loads will be connected to transformer through a length of open four-wire secondary or a </a:t>
            </a:r>
            <a:r>
              <a:rPr lang="en-US" sz="2400" dirty="0" err="1" smtClean="0">
                <a:latin typeface="Times New Roman" pitchFamily="18" charset="0"/>
                <a:cs typeface="Times New Roman" pitchFamily="18" charset="0"/>
              </a:rPr>
              <a:t>quadraplex</a:t>
            </a:r>
            <a:r>
              <a:rPr lang="en-US" sz="2400" dirty="0" smtClean="0">
                <a:latin typeface="Times New Roman" pitchFamily="18" charset="0"/>
                <a:cs typeface="Times New Roman" pitchFamily="18" charset="0"/>
              </a:rPr>
              <a:t> cable secondary.</a:t>
            </a:r>
          </a:p>
          <a:p>
            <a:endParaRPr lang="en-US" dirty="0"/>
          </a:p>
          <a:p>
            <a:pPr lvl="1"/>
            <a:endParaRPr lang="en-US" sz="2800" dirty="0" smtClean="0"/>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2970530"/>
            <a:ext cx="7467600" cy="3049270"/>
          </a:xfrm>
          <a:prstGeom prst="rect">
            <a:avLst/>
          </a:prstGeom>
        </p:spPr>
      </p:pic>
      <p:sp>
        <p:nvSpPr>
          <p:cNvPr id="5" name="TextBox 4"/>
          <p:cNvSpPr txBox="1"/>
          <p:nvPr/>
        </p:nvSpPr>
        <p:spPr>
          <a:xfrm>
            <a:off x="6019800" y="6000690"/>
            <a:ext cx="1752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23.0</a:t>
            </a:r>
            <a:endParaRPr lang="en-US" sz="2000"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257</a:t>
            </a:fld>
            <a:endParaRPr lang="en-US"/>
          </a:p>
        </p:txBody>
      </p:sp>
      <p:sp>
        <p:nvSpPr>
          <p:cNvPr id="9" name="TextBox 8"/>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lvl="1" algn="ctr"/>
            <a:r>
              <a:rPr lang="en-US" sz="3200" dirty="0">
                <a:latin typeface="Times New Roman" pitchFamily="18" charset="0"/>
                <a:cs typeface="Times New Roman" pitchFamily="18" charset="0"/>
              </a:rPr>
              <a:t>Four Wire Secondary</a:t>
            </a:r>
          </a:p>
        </p:txBody>
      </p:sp>
    </p:spTree>
    <p:extLst>
      <p:ext uri="{BB962C8B-B14F-4D97-AF65-F5344CB8AC3E}">
        <p14:creationId xmlns:p14="http://schemas.microsoft.com/office/powerpoint/2010/main" val="3745796711"/>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533400" y="1521797"/>
                <a:ext cx="8153400" cy="4955203"/>
              </a:xfrm>
              <a:prstGeom prst="rect">
                <a:avLst/>
              </a:prstGeom>
            </p:spPr>
            <p:txBody>
              <a:bodyPr wrap="square">
                <a:spAutoFit/>
              </a:bodyPr>
              <a:lstStyle/>
              <a:p>
                <a:pPr marL="285750" indent="-285750">
                  <a:buFont typeface="Arial" pitchFamily="34" charset="0"/>
                  <a:buChar char="•"/>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self and mutual impedances of the four-wire secondary are calculated using Carson’s equations and </a:t>
                </a:r>
                <a:r>
                  <a:rPr lang="en-US" sz="2400" dirty="0" err="1">
                    <a:latin typeface="Times New Roman" pitchFamily="18" charset="0"/>
                    <a:cs typeface="Times New Roman" pitchFamily="18" charset="0"/>
                  </a:rPr>
                  <a:t>Kron</a:t>
                </a:r>
                <a:r>
                  <a:rPr lang="en-US" sz="2400" dirty="0">
                    <a:latin typeface="Times New Roman" pitchFamily="18" charset="0"/>
                    <a:cs typeface="Times New Roman" pitchFamily="18" charset="0"/>
                  </a:rPr>
                  <a:t> reduction, thus giving </a:t>
                </a:r>
                <a:r>
                  <a:rPr lang="en-US" sz="2400">
                    <a:latin typeface="Times New Roman" pitchFamily="18" charset="0"/>
                    <a:cs typeface="Times New Roman" pitchFamily="18" charset="0"/>
                  </a:rPr>
                  <a:t>a </a:t>
                </a:r>
                <a:r>
                  <a:rPr lang="en-US" sz="2400" smtClean="0">
                    <a:latin typeface="Times New Roman" pitchFamily="18" charset="0"/>
                    <a:cs typeface="Times New Roman" pitchFamily="18" charset="0"/>
                  </a:rPr>
                  <a:t>3x3 </a:t>
                </a:r>
                <a:r>
                  <a:rPr lang="en-US" sz="2400" dirty="0">
                    <a:latin typeface="Times New Roman" pitchFamily="18" charset="0"/>
                    <a:cs typeface="Times New Roman" pitchFamily="18" charset="0"/>
                  </a:rPr>
                  <a:t>impedance </a:t>
                </a:r>
                <a:r>
                  <a:rPr lang="en-US" sz="2400" dirty="0" smtClean="0">
                    <a:latin typeface="Times New Roman" pitchFamily="18" charset="0"/>
                    <a:cs typeface="Times New Roman" pitchFamily="18" charset="0"/>
                  </a:rPr>
                  <a:t>matrix.</a:t>
                </a:r>
                <a:endParaRPr lang="en-US" sz="2400" dirty="0">
                  <a:latin typeface="Times New Roman" pitchFamily="18" charset="0"/>
                  <a:cs typeface="Times New Roman" pitchFamily="18" charset="0"/>
                </a:endParaRPr>
              </a:p>
              <a:p>
                <a:pPr marL="742950" lvl="5" indent="-285750">
                  <a:buFont typeface="Arial" pitchFamily="34" charset="0"/>
                  <a:buChar char="•"/>
                </a:pPr>
                <a:endParaRPr lang="en-US" sz="2400" b="1" dirty="0">
                  <a:solidFill>
                    <a:srgbClr val="FF0000"/>
                  </a:solidFill>
                  <a:latin typeface="Times New Roman" pitchFamily="18" charset="0"/>
                  <a:cs typeface="Times New Roman" pitchFamily="18" charset="0"/>
                </a:endParaRPr>
              </a:p>
              <a:p>
                <a:pPr marL="285750" indent="-285750">
                  <a:buFont typeface="Arial" pitchFamily="34" charset="0"/>
                  <a:buChar char="•"/>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voltage drops on the three line conductors are</a:t>
                </a:r>
                <a:r>
                  <a:rPr lang="en-US" sz="2400" dirty="0" smtClean="0">
                    <a:latin typeface="Times New Roman" pitchFamily="18" charset="0"/>
                    <a:cs typeface="Times New Roman" pitchFamily="18" charset="0"/>
                  </a:rPr>
                  <a:t>:</a:t>
                </a:r>
              </a:p>
              <a:p>
                <a:pPr marL="285750" indent="-285750">
                  <a:buFont typeface="Arial" pitchFamily="34" charset="0"/>
                  <a:buChar char="•"/>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𝑣</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𝑣</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𝑏𝑏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a14:m>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𝑣</m:t>
                        </m:r>
                      </m:e>
                      <m:sub>
                        <m:r>
                          <a:rPr lang="en-US" sz="2000" i="1">
                            <a:latin typeface="Cambria Math"/>
                          </a:rPr>
                          <m:t>𝑐</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(209)</a:t>
                </a:r>
                <a:endParaRPr lang="en-US" sz="2000" dirty="0">
                  <a:latin typeface="Times New Roman" pitchFamily="18" charset="0"/>
                  <a:cs typeface="Times New Roman" pitchFamily="18" charset="0"/>
                </a:endParaRPr>
              </a:p>
              <a:p>
                <a:pPr marL="457200" lvl="4"/>
                <a:endParaRPr lang="en-US" sz="20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533400" y="1521797"/>
                <a:ext cx="8153400" cy="4955203"/>
              </a:xfrm>
              <a:prstGeom prst="rect">
                <a:avLst/>
              </a:prstGeom>
              <a:blipFill rotWithShape="1">
                <a:blip r:embed="rId2"/>
                <a:stretch>
                  <a:fillRect l="-104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258</a:t>
            </a:fld>
            <a:endParaRPr lang="en-US"/>
          </a:p>
        </p:txBody>
      </p:sp>
      <p:sp>
        <p:nvSpPr>
          <p:cNvPr id="6" name="TextBox 5"/>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lvl="1" algn="ctr"/>
            <a:r>
              <a:rPr lang="en-US" sz="3200" dirty="0">
                <a:latin typeface="Times New Roman" pitchFamily="18" charset="0"/>
                <a:cs typeface="Times New Roman" pitchFamily="18" charset="0"/>
              </a:rPr>
              <a:t>Four Wire Secondary</a:t>
            </a:r>
          </a:p>
        </p:txBody>
      </p:sp>
    </p:spTree>
    <p:extLst>
      <p:ext uri="{BB962C8B-B14F-4D97-AF65-F5344CB8AC3E}">
        <p14:creationId xmlns:p14="http://schemas.microsoft.com/office/powerpoint/2010/main" val="289634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457200" y="1981200"/>
                <a:ext cx="8382000" cy="3693319"/>
              </a:xfrm>
              <a:prstGeom prst="rect">
                <a:avLst/>
              </a:prstGeom>
            </p:spPr>
            <p:txBody>
              <a:bodyPr wrap="square">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Write </a:t>
                </a:r>
                <a:r>
                  <a:rPr lang="en-US" sz="2400" dirty="0">
                    <a:latin typeface="Times New Roman" pitchFamily="18" charset="0"/>
                    <a:cs typeface="Times New Roman" pitchFamily="18" charset="0"/>
                  </a:rPr>
                  <a:t>the KVL around the three “window” loops and the outside loop in Figure </a:t>
                </a:r>
                <a:r>
                  <a:rPr lang="en-US" sz="2400" dirty="0" smtClean="0">
                    <a:latin typeface="Times New Roman" pitchFamily="18" charset="0"/>
                    <a:cs typeface="Times New Roman" pitchFamily="18" charset="0"/>
                  </a:rPr>
                  <a:t>21.0.</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𝑎𝑛</m:t>
                        </m:r>
                      </m:sub>
                    </m:sSub>
                    <m:r>
                      <a:rPr lang="en-US" sz="2000" i="1">
                        <a:latin typeface="Cambria Math"/>
                      </a:rPr>
                      <m:t>=</m:t>
                    </m:r>
                    <m:sSub>
                      <m:sSubPr>
                        <m:ctrlPr>
                          <a:rPr lang="en-US" sz="2000" i="1">
                            <a:latin typeface="Cambria Math"/>
                          </a:rPr>
                        </m:ctrlPr>
                      </m:sSubPr>
                      <m:e>
                        <m:r>
                          <a:rPr lang="en-US" sz="2000" i="1">
                            <a:latin typeface="Cambria Math"/>
                          </a:rPr>
                          <m:t>𝑉𝐿</m:t>
                        </m:r>
                      </m:e>
                      <m:sub>
                        <m:r>
                          <a:rPr lang="en-US" sz="2000" i="1">
                            <a:latin typeface="Cambria Math"/>
                          </a:rPr>
                          <m:t>𝑎𝑛</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𝑎</m:t>
                        </m:r>
                      </m:sub>
                    </m:sSub>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𝑛𝑏</m:t>
                        </m:r>
                      </m:sub>
                    </m:sSub>
                    <m:r>
                      <a:rPr lang="en-US" sz="2000" i="1">
                        <a:latin typeface="Cambria Math"/>
                      </a:rPr>
                      <m:t>=</m:t>
                    </m:r>
                    <m:sSub>
                      <m:sSubPr>
                        <m:ctrlPr>
                          <a:rPr lang="en-US" sz="2000" i="1">
                            <a:latin typeface="Cambria Math"/>
                          </a:rPr>
                        </m:ctrlPr>
                      </m:sSubPr>
                      <m:e>
                        <m:r>
                          <a:rPr lang="en-US" sz="2000" i="1">
                            <a:latin typeface="Cambria Math"/>
                          </a:rPr>
                          <m:t>𝑉𝐿</m:t>
                        </m:r>
                      </m:e>
                      <m:sub>
                        <m:r>
                          <a:rPr lang="en-US" sz="2000" i="1">
                            <a:latin typeface="Cambria Math"/>
                          </a:rPr>
                          <m:t>𝑛𝑏</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𝑏</m:t>
                        </m:r>
                      </m:sub>
                    </m:sSub>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𝑉𝐿</m:t>
                        </m:r>
                      </m:e>
                      <m:sub>
                        <m:r>
                          <a:rPr lang="en-US" sz="2000" i="1">
                            <a:latin typeface="Cambria Math"/>
                          </a:rPr>
                          <m:t>𝑛𝑏</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𝑐</m:t>
                        </m:r>
                      </m:sub>
                    </m:sSub>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𝑉𝐿</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𝑐</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𝑎</m:t>
                        </m:r>
                      </m:sub>
                    </m:sSub>
                  </m:oMath>
                </a14:m>
                <a:r>
                  <a:rPr lang="en-US" sz="2000" dirty="0" smtClean="0">
                    <a:latin typeface="Times New Roman" pitchFamily="18" charset="0"/>
                    <a:cs typeface="Times New Roman" pitchFamily="18" charset="0"/>
                  </a:rPr>
                  <a:t>				(210)</a:t>
                </a:r>
                <a:endParaRPr lang="en-US" sz="2000" dirty="0">
                  <a:latin typeface="Times New Roman" pitchFamily="18" charset="0"/>
                  <a:cs typeface="Times New Roman" pitchFamily="18" charset="0"/>
                </a:endParaRPr>
              </a:p>
              <a:p>
                <a:pPr lvl="1"/>
                <a:endParaRPr lang="en-US" b="1" dirty="0">
                  <a:solidFill>
                    <a:srgbClr val="FF0000"/>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457200" y="1981200"/>
                <a:ext cx="8382000" cy="3693319"/>
              </a:xfrm>
              <a:prstGeom prst="rect">
                <a:avLst/>
              </a:prstGeom>
              <a:blipFill rotWithShape="1">
                <a:blip r:embed="rId2"/>
                <a:stretch>
                  <a:fillRect l="-945" t="-13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259</a:t>
            </a:fld>
            <a:endParaRPr lang="en-US"/>
          </a:p>
        </p:txBody>
      </p:sp>
      <p:sp>
        <p:nvSpPr>
          <p:cNvPr id="6" name="TextBox 5"/>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lvl="1" algn="ctr"/>
            <a:r>
              <a:rPr lang="en-US" sz="3200" dirty="0">
                <a:latin typeface="Times New Roman" pitchFamily="18" charset="0"/>
                <a:cs typeface="Times New Roman" pitchFamily="18" charset="0"/>
              </a:rPr>
              <a:t>Four Wire Secondary</a:t>
            </a:r>
          </a:p>
        </p:txBody>
      </p:sp>
    </p:spTree>
    <p:extLst>
      <p:ext uri="{BB962C8B-B14F-4D97-AF65-F5344CB8AC3E}">
        <p14:creationId xmlns:p14="http://schemas.microsoft.com/office/powerpoint/2010/main" val="11380397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81000" y="1828800"/>
                <a:ext cx="8763000" cy="4403257"/>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Assume:</a:t>
                </a:r>
              </a:p>
              <a:p>
                <a:r>
                  <a:rPr lang="en-US" sz="2400" dirty="0">
                    <a:latin typeface="Times New Roman" pitchFamily="18" charset="0"/>
                    <a:cs typeface="Times New Roman" pitchFamily="18" charset="0"/>
                  </a:rPr>
                  <a:t>	</a:t>
                </a:r>
                <a14:m>
                  <m:oMath xmlns:m="http://schemas.openxmlformats.org/officeDocument/2006/math">
                    <m:r>
                      <a:rPr lang="en-US" sz="2400" i="1">
                        <a:latin typeface="Cambria Math"/>
                      </a:rPr>
                      <m:t>𝑓</m:t>
                    </m:r>
                    <m:r>
                      <a:rPr lang="en-US" sz="2400" i="1">
                        <a:latin typeface="Cambria Math"/>
                      </a:rPr>
                      <m:t>=</m:t>
                    </m:r>
                  </m:oMath>
                </a14:m>
                <a:r>
                  <a:rPr lang="en-US" sz="2400" dirty="0">
                    <a:latin typeface="Times New Roman" pitchFamily="18" charset="0"/>
                    <a:cs typeface="Times New Roman" pitchFamily="18" charset="0"/>
                  </a:rPr>
                  <a:t>  frequency = 60 Hertz</a:t>
                </a:r>
              </a:p>
              <a:p>
                <a:r>
                  <a:rPr lang="en-US" sz="2400" dirty="0">
                    <a:latin typeface="Times New Roman" pitchFamily="18" charset="0"/>
                    <a:cs typeface="Times New Roman" pitchFamily="18" charset="0"/>
                  </a:rPr>
                  <a:t>	</a:t>
                </a:r>
                <a14:m>
                  <m:oMath xmlns:m="http://schemas.openxmlformats.org/officeDocument/2006/math">
                    <m:r>
                      <a:rPr lang="en-US" sz="2400" i="1">
                        <a:latin typeface="Cambria Math"/>
                      </a:rPr>
                      <m:t>𝜌</m:t>
                    </m:r>
                    <m:r>
                      <a:rPr lang="en-US" sz="2400" i="1">
                        <a:latin typeface="Cambria Math"/>
                      </a:rPr>
                      <m:t>=</m:t>
                    </m:r>
                  </m:oMath>
                </a14:m>
                <a:r>
                  <a:rPr lang="en-US" sz="2400" dirty="0">
                    <a:latin typeface="Times New Roman" pitchFamily="18" charset="0"/>
                    <a:cs typeface="Times New Roman" pitchFamily="18" charset="0"/>
                  </a:rPr>
                  <a:t>  earth resistivity = 1000 </a:t>
                </a:r>
                <a:r>
                  <a:rPr lang="en-US" sz="2400" dirty="0" smtClean="0">
                    <a:latin typeface="Times New Roman" pitchFamily="18" charset="0"/>
                    <a:cs typeface="Times New Roman" pitchFamily="18" charset="0"/>
                  </a:rPr>
                  <a:t>Ohm-meters</a:t>
                </a: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Hence the Modified Carson’s equations are:</a:t>
                </a:r>
                <a:endParaRPr lang="en-US" sz="2400" dirty="0">
                  <a:latin typeface="Times New Roman" pitchFamily="18" charset="0"/>
                  <a:cs typeface="Times New Roman" pitchFamily="18" charset="0"/>
                </a:endParaRPr>
              </a:p>
              <a:p>
                <a:endParaRPr lang="en-US" sz="2400" dirty="0"/>
              </a:p>
              <a:p>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r>
                              <a:rPr lang="en-US" sz="2000" i="1">
                                <a:latin typeface="Cambria Math"/>
                              </a:rPr>
                              <m:t>+7.93402</m:t>
                            </m:r>
                          </m:e>
                        </m:func>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(30)</a:t>
                </a:r>
              </a:p>
              <a:p>
                <a:r>
                  <a:rPr lang="en-US" sz="2000" dirty="0">
                    <a:latin typeface="Times New Roman" pitchFamily="18" charset="0"/>
                    <a:cs typeface="Times New Roman" pitchFamily="18" charset="0"/>
                  </a:rPr>
                  <a:t>	</a:t>
                </a:r>
                <a:endParaRPr lang="en-US" sz="2000" dirty="0">
                  <a:solidFill>
                    <a:srgbClr val="FF0000"/>
                  </a:solidFill>
                  <a:latin typeface="Times New Roman" pitchFamily="18" charset="0"/>
                  <a:cs typeface="Times New Roman" pitchFamily="18" charset="0"/>
                </a:endParaRPr>
              </a:p>
              <a:p>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b="0" i="1" smtClean="0">
                                    <a:latin typeface="Cambria Math"/>
                                  </a:rPr>
                                  <m:t>1</m:t>
                                </m:r>
                              </m:num>
                              <m:den>
                                <m:sSub>
                                  <m:sSubPr>
                                    <m:ctrlPr>
                                      <a:rPr lang="en-US" sz="2000" i="1">
                                        <a:latin typeface="Cambria Math"/>
                                      </a:rPr>
                                    </m:ctrlPr>
                                  </m:sSubPr>
                                  <m:e>
                                    <m:r>
                                      <a:rPr lang="en-US" sz="2000" b="0" i="1" smtClean="0">
                                        <a:latin typeface="Cambria Math"/>
                                      </a:rPr>
                                      <m:t>𝐷</m:t>
                                    </m:r>
                                  </m:e>
                                  <m:sub>
                                    <m:r>
                                      <a:rPr lang="en-US" sz="2000" b="0" i="1" smtClean="0">
                                        <a:latin typeface="Cambria Math"/>
                                      </a:rPr>
                                      <m:t>𝑖𝑗</m:t>
                                    </m:r>
                                  </m:sub>
                                </m:sSub>
                              </m:den>
                            </m:f>
                          </m:e>
                        </m:func>
                        <m:r>
                          <a:rPr lang="en-US" sz="2000" i="1">
                            <a:latin typeface="Cambria Math"/>
                          </a:rPr>
                          <m:t>+7.93402</m:t>
                        </m:r>
                      </m:e>
                    </m:d>
                  </m:oMath>
                </a14:m>
                <a:r>
                  <a:rPr lang="en-US" sz="2000" dirty="0">
                    <a:latin typeface="Times New Roman" pitchFamily="18" charset="0"/>
                    <a:cs typeface="Times New Roman" pitchFamily="18" charset="0"/>
                  </a:rPr>
                  <a:t>  Ω/mile	</a:t>
                </a:r>
                <a:r>
                  <a:rPr lang="en-US" sz="2000" dirty="0" smtClean="0">
                    <a:latin typeface="Times New Roman" pitchFamily="18" charset="0"/>
                    <a:cs typeface="Times New Roman" pitchFamily="18" charset="0"/>
                  </a:rPr>
                  <a:t>          (31)</a:t>
                </a:r>
                <a:r>
                  <a:rPr lang="en-US" sz="2000" dirty="0">
                    <a:latin typeface="Times New Roman" pitchFamily="18" charset="0"/>
                    <a:cs typeface="Times New Roman" pitchFamily="18" charset="0"/>
                  </a:rPr>
                  <a:t>	</a:t>
                </a:r>
                <a:endParaRPr lang="en-US" sz="2000" dirty="0">
                  <a:solidFill>
                    <a:srgbClr val="FF0000"/>
                  </a:solidFill>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381000" y="1828800"/>
                <a:ext cx="8763000" cy="4403257"/>
              </a:xfrm>
              <a:prstGeom prst="rect">
                <a:avLst/>
              </a:prstGeom>
              <a:blipFill rotWithShape="1">
                <a:blip r:embed="rId3"/>
                <a:stretch>
                  <a:fillRect l="-974" t="-110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26</a:t>
            </a:fld>
            <a:endParaRPr lang="en-US" dirty="0"/>
          </a:p>
        </p:txBody>
      </p:sp>
      <p:sp>
        <p:nvSpPr>
          <p:cNvPr id="6" name="TextBox 5"/>
          <p:cNvSpPr txBox="1"/>
          <p:nvPr/>
        </p:nvSpPr>
        <p:spPr>
          <a:xfrm>
            <a:off x="0" y="294382"/>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smtClean="0">
                <a:latin typeface="Times New Roman" pitchFamily="18" charset="0"/>
                <a:cs typeface="Times New Roman" pitchFamily="18" charset="0"/>
              </a:rPr>
              <a:t>Modified Carson’s Equations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57335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609599" y="2168506"/>
                <a:ext cx="8077201" cy="2629118"/>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(109)</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into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(210).</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𝑎𝑛</m:t>
                                    </m:r>
                                  </m:sub>
                                </m:sSub>
                              </m:e>
                            </m:mr>
                            <m:mr>
                              <m:e>
                                <m:sSub>
                                  <m:sSubPr>
                                    <m:ctrlPr>
                                      <a:rPr lang="en-US" sz="2000" i="1">
                                        <a:latin typeface="Cambria Math"/>
                                      </a:rPr>
                                    </m:ctrlPr>
                                  </m:sSubPr>
                                  <m:e>
                                    <m:r>
                                      <a:rPr lang="en-US" sz="2000" i="1">
                                        <a:latin typeface="Cambria Math"/>
                                      </a:rPr>
                                      <m:t>𝑉</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m:t>
                                    </m:r>
                                  </m:e>
                                  <m:sub>
                                    <m:r>
                                      <a:rPr lang="en-US" sz="2000" i="1">
                                        <a:latin typeface="Cambria Math"/>
                                      </a:rPr>
                                      <m:t>𝑎𝑛</m:t>
                                    </m:r>
                                  </m:sub>
                                </m:sSub>
                              </m:e>
                            </m:mr>
                            <m:mr>
                              <m:e>
                                <m:sSub>
                                  <m:sSubPr>
                                    <m:ctrlPr>
                                      <a:rPr lang="en-US" sz="2000" i="1">
                                        <a:latin typeface="Cambria Math"/>
                                      </a:rPr>
                                    </m:ctrlPr>
                                  </m:sSubPr>
                                  <m:e>
                                    <m:r>
                                      <a:rPr lang="en-US" sz="2000" i="1">
                                        <a:latin typeface="Cambria Math"/>
                                      </a:rPr>
                                      <m:t>𝑉𝐿</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𝑉𝐿</m:t>
                                          </m:r>
                                        </m:e>
                                        <m:sub>
                                          <m:r>
                                            <a:rPr lang="en-US" sz="2000" i="1">
                                              <a:latin typeface="Cambria Math"/>
                                            </a:rPr>
                                            <m:t>𝑐𝑎</m:t>
                                          </m:r>
                                        </m:sub>
                                      </m:sSub>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𝑎𝑎</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𝑐𝑎</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𝑎𝑎</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𝑎𝑏</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𝑐𝑏</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𝑎𝑏</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𝑎𝑐</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𝑐𝑐</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𝑐𝑐</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𝑎𝑐</m:t>
                                          </m:r>
                                        </m:sub>
                                      </m:sSub>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m:oMathPara>
                </a14:m>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𝑍𝑠</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(211)</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609599" y="2168506"/>
                <a:ext cx="8077201" cy="2629118"/>
              </a:xfrm>
              <a:prstGeom prst="rect">
                <a:avLst/>
              </a:prstGeom>
              <a:blipFill rotWithShape="1">
                <a:blip r:embed="rId2"/>
                <a:stretch>
                  <a:fillRect l="-981" t="-1856" r="-302" b="-32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260</a:t>
            </a:fld>
            <a:endParaRPr lang="en-US"/>
          </a:p>
        </p:txBody>
      </p:sp>
      <p:sp>
        <p:nvSpPr>
          <p:cNvPr id="6" name="TextBox 5"/>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lvl="1" algn="ctr"/>
            <a:r>
              <a:rPr lang="en-US" sz="3200" dirty="0">
                <a:latin typeface="Times New Roman" pitchFamily="18" charset="0"/>
                <a:cs typeface="Times New Roman" pitchFamily="18" charset="0"/>
              </a:rPr>
              <a:t>Four Wire Secondary</a:t>
            </a:r>
          </a:p>
        </p:txBody>
      </p:sp>
    </p:spTree>
    <p:extLst>
      <p:ext uri="{BB962C8B-B14F-4D97-AF65-F5344CB8AC3E}">
        <p14:creationId xmlns:p14="http://schemas.microsoft.com/office/powerpoint/2010/main" val="3588069813"/>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p:cNvSpPr/>
              <p:nvPr/>
            </p:nvSpPr>
            <p:spPr>
              <a:xfrm>
                <a:off x="533400" y="1902095"/>
                <a:ext cx="8229600" cy="4193905"/>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(211) </a:t>
                </a:r>
                <a:r>
                  <a:rPr lang="en-US" sz="2400" dirty="0">
                    <a:latin typeface="Times New Roman" pitchFamily="18" charset="0"/>
                    <a:cs typeface="Times New Roman" pitchFamily="18" charset="0"/>
                  </a:rPr>
                  <a:t>is in the form of</a:t>
                </a:r>
                <a:r>
                  <a:rPr lang="en-US" sz="2400" dirty="0" smtClean="0">
                    <a:latin typeface="Times New Roman" pitchFamily="18" charset="0"/>
                    <a:cs typeface="Times New Roman" pitchFamily="18" charset="0"/>
                  </a:rPr>
                  <a:t>:</a:t>
                </a:r>
              </a:p>
              <a:p>
                <a:pPr marL="285750" indent="-28575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𝑠</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𝑠</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endParaRPr lang="en-US" sz="2400" dirty="0" smtClean="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r>
                  <a:rPr lang="en-US" sz="24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2"/>
                                  <m:mcJc m:val="center"/>
                                </m:mcPr>
                              </m:mc>
                            </m:mcs>
                            <m:ctrlPr>
                              <a:rPr lang="en-US" sz="2000" i="1">
                                <a:latin typeface="Cambria Math"/>
                              </a:rPr>
                            </m:ctrlPr>
                          </m:mPr>
                          <m:mr>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0</m:t>
                                    </m:r>
                                  </m:e>
                                </m:mr>
                              </m:m>
                            </m:e>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1</m:t>
                                    </m:r>
                                  </m:e>
                                </m:mr>
                              </m:m>
                            </m:e>
                          </m:mr>
                        </m:m>
                      </m:e>
                    </m:d>
                  </m:oMath>
                </a14:m>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𝑎𝑎</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𝑐𝑎</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𝑎𝑎</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𝑎𝑏</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𝑐𝑏</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𝑎𝑏</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𝑎𝑐</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𝑐𝑐</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𝑐𝑐</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𝑎𝑐</m:t>
                                        </m:r>
                                      </m:sub>
                                    </m:sSub>
                                  </m:e>
                                </m:mr>
                              </m:m>
                            </m:e>
                          </m:mr>
                        </m:m>
                      </m:e>
                    </m:d>
                  </m:oMath>
                </a14:m>
                <a:r>
                  <a:rPr lang="en-US" sz="2000" dirty="0" smtClean="0">
                    <a:latin typeface="Times New Roman" pitchFamily="18" charset="0"/>
                    <a:cs typeface="Times New Roman" pitchFamily="18" charset="0"/>
                  </a:rPr>
                  <a:t>	(212)</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533400" y="1902095"/>
                <a:ext cx="8229600" cy="4193905"/>
              </a:xfrm>
              <a:prstGeom prst="rect">
                <a:avLst/>
              </a:prstGeom>
              <a:blipFill rotWithShape="1">
                <a:blip r:embed="rId2"/>
                <a:stretch>
                  <a:fillRect l="-1037" t="-1163"/>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261</a:t>
            </a:fld>
            <a:endParaRPr lang="en-US"/>
          </a:p>
        </p:txBody>
      </p:sp>
      <p:sp>
        <p:nvSpPr>
          <p:cNvPr id="6" name="TextBox 5"/>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lvl="1" algn="ctr"/>
            <a:r>
              <a:rPr lang="en-US" sz="3200" dirty="0">
                <a:latin typeface="Times New Roman" pitchFamily="18" charset="0"/>
                <a:cs typeface="Times New Roman" pitchFamily="18" charset="0"/>
              </a:rPr>
              <a:t>Four Wire Secondary</a:t>
            </a:r>
          </a:p>
        </p:txBody>
      </p:sp>
    </p:spTree>
    <p:extLst>
      <p:ext uri="{BB962C8B-B14F-4D97-AF65-F5344CB8AC3E}">
        <p14:creationId xmlns:p14="http://schemas.microsoft.com/office/powerpoint/2010/main" val="2141995538"/>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8382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506651"/>
                <a:ext cx="8229600" cy="5122749"/>
              </a:xfrm>
              <a:prstGeom prst="rect">
                <a:avLst/>
              </a:prstGeom>
              <a:noFill/>
            </p:spPr>
            <p:txBody>
              <a:bodyPr wrap="square" rtlCol="0">
                <a:spAutoFit/>
              </a:bodyPr>
              <a:lstStyle/>
              <a:p>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Since there are no shunt devices between the transformer and the loads, the currents leaving the transformer are equal to the line currents serving the loads. Thus</a:t>
                </a:r>
              </a:p>
              <a:p>
                <a:pPr marL="285750" indent="-285750">
                  <a:buFont typeface="Arial" pitchFamily="34" charset="0"/>
                  <a:buChar char="•"/>
                </a:pPr>
                <a:endParaRPr lang="en-US" sz="2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1</m:t>
                              </m:r>
                            </m:e>
                          </m:mr>
                        </m:m>
                      </m:e>
                    </m:d>
                  </m:oMath>
                </a14:m>
                <a:r>
                  <a:rPr lang="en-US" sz="2000" dirty="0" smtClean="0">
                    <a:latin typeface="Times New Roman" pitchFamily="18" charset="0"/>
                    <a:cs typeface="Times New Roman" pitchFamily="18" charset="0"/>
                  </a:rPr>
                  <a:t>		(213)</a:t>
                </a:r>
                <a:endParaRPr lang="en-US" sz="2000" dirty="0">
                  <a:latin typeface="Times New Roman" pitchFamily="18" charset="0"/>
                  <a:cs typeface="Times New Roman" pitchFamily="18" charset="0"/>
                </a:endParaRPr>
              </a:p>
              <a:p>
                <a:pPr marL="742950" lvl="2" indent="-285750">
                  <a:buFont typeface="Arial" pitchFamily="34" charset="0"/>
                  <a:buChar char="•"/>
                </a:pPr>
                <a:endParaRPr lang="en-US" sz="2400" b="1" dirty="0">
                  <a:solidFill>
                    <a:srgbClr val="FF0000"/>
                  </a:solidFill>
                  <a:latin typeface="Times New Roman" pitchFamily="18" charset="0"/>
                  <a:cs typeface="Times New Roman" pitchFamily="18" charset="0"/>
                </a:endParaRPr>
              </a:p>
              <a:p>
                <a:pPr marL="342900" lvl="1" indent="-342900">
                  <a:buFont typeface="Wingdings" pitchFamily="2" charset="2"/>
                  <a:buChar char="Ø"/>
                </a:pPr>
                <a:r>
                  <a:rPr lang="en-US" sz="2400" dirty="0">
                    <a:latin typeface="Times New Roman" pitchFamily="18" charset="0"/>
                    <a:cs typeface="Times New Roman" pitchFamily="18" charset="0"/>
                  </a:rPr>
                  <a:t>The matrices for the forward sweep are</a:t>
                </a:r>
                <a:r>
                  <a:rPr lang="en-US" sz="2400" dirty="0" smtClean="0">
                    <a:latin typeface="Times New Roman" pitchFamily="18" charset="0"/>
                    <a:cs typeface="Times New Roman" pitchFamily="18" charset="0"/>
                  </a:rPr>
                  <a:t>:</a:t>
                </a:r>
              </a:p>
              <a:p>
                <a:pPr marL="285750" lvl="1" indent="-28575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𝑠</m:t>
                            </m:r>
                          </m:sub>
                        </m:sSub>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𝑠</m:t>
                            </m:r>
                          </m:sub>
                        </m:sSub>
                      </m:e>
                    </m:d>
                  </m:oMath>
                </a14:m>
                <a:r>
                  <a:rPr lang="en-US" sz="2000" dirty="0" smtClean="0">
                    <a:latin typeface="Times New Roman" pitchFamily="18" charset="0"/>
                    <a:cs typeface="Times New Roman" pitchFamily="18" charset="0"/>
                  </a:rPr>
                  <a:t>			(214)</a:t>
                </a:r>
                <a:endParaRPr lang="en-US" sz="20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33400" y="1506651"/>
                <a:ext cx="8229600" cy="5122749"/>
              </a:xfrm>
              <a:prstGeom prst="rect">
                <a:avLst/>
              </a:prstGeom>
              <a:blipFill rotWithShape="1">
                <a:blip r:embed="rId3"/>
                <a:stretch>
                  <a:fillRect l="-103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262</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lvl="1" algn="ctr"/>
            <a:r>
              <a:rPr lang="en-US" sz="3200" dirty="0">
                <a:latin typeface="Times New Roman" pitchFamily="18" charset="0"/>
                <a:cs typeface="Times New Roman" pitchFamily="18" charset="0"/>
              </a:rPr>
              <a:t>Four Wire Secondary</a:t>
            </a:r>
          </a:p>
        </p:txBody>
      </p:sp>
    </p:spTree>
    <p:extLst>
      <p:ext uri="{BB962C8B-B14F-4D97-AF65-F5344CB8AC3E}">
        <p14:creationId xmlns:p14="http://schemas.microsoft.com/office/powerpoint/2010/main" val="292270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a:t>
            </a:r>
            <a:r>
              <a:rPr lang="en-US" dirty="0" smtClean="0"/>
              <a:t>4: </a:t>
            </a:r>
            <a:r>
              <a:rPr lang="en-US" dirty="0"/>
              <a:t>IEEE Test Systems</a:t>
            </a:r>
            <a:br>
              <a:rPr lang="en-US" dirty="0"/>
            </a:br>
            <a:endParaRPr lang="en-US" dirty="0"/>
          </a:p>
        </p:txBody>
      </p:sp>
      <p:sp>
        <p:nvSpPr>
          <p:cNvPr id="3" name="Content Placeholder 2"/>
          <p:cNvSpPr>
            <a:spLocks noGrp="1"/>
          </p:cNvSpPr>
          <p:nvPr>
            <p:ph idx="1"/>
          </p:nvPr>
        </p:nvSpPr>
        <p:spPr/>
        <p:txBody>
          <a:bodyPr>
            <a:normAutofit/>
          </a:bodyPr>
          <a:lstStyle/>
          <a:p>
            <a:pPr marL="342900" lvl="1" indent="-342900"/>
            <a:endParaRPr lang="en-US" sz="2400" dirty="0" smtClean="0"/>
          </a:p>
          <a:p>
            <a:pPr marL="342900" lvl="1" indent="-342900"/>
            <a:r>
              <a:rPr lang="en-US" sz="2400" dirty="0" smtClean="0"/>
              <a:t>IEEE </a:t>
            </a:r>
            <a:r>
              <a:rPr lang="en-US" sz="2400" dirty="0"/>
              <a:t>4 Bus System</a:t>
            </a:r>
          </a:p>
          <a:p>
            <a:pPr marL="342900" lvl="1" indent="-342900"/>
            <a:endParaRPr lang="en-US" sz="2400" dirty="0" smtClean="0"/>
          </a:p>
          <a:p>
            <a:pPr marL="342900" lvl="1" indent="-342900"/>
            <a:r>
              <a:rPr lang="en-US" sz="2400" dirty="0" smtClean="0"/>
              <a:t>IEEE </a:t>
            </a:r>
            <a:r>
              <a:rPr lang="en-US" sz="2400" dirty="0"/>
              <a:t>13 Bus System</a:t>
            </a:r>
          </a:p>
          <a:p>
            <a:pPr marL="342900" lvl="1" indent="-342900"/>
            <a:endParaRPr lang="en-US" sz="2400" dirty="0" smtClean="0"/>
          </a:p>
          <a:p>
            <a:pPr marL="342900" lvl="1" indent="-342900"/>
            <a:r>
              <a:rPr lang="en-US" sz="2400" dirty="0" smtClean="0"/>
              <a:t>IEEE </a:t>
            </a:r>
            <a:r>
              <a:rPr lang="en-US" sz="2400" dirty="0"/>
              <a:t>37 Bus System</a:t>
            </a:r>
          </a:p>
          <a:p>
            <a:pPr marL="342900" lvl="1" indent="-342900"/>
            <a:endParaRPr lang="en-US" sz="2400" dirty="0" smtClean="0"/>
          </a:p>
          <a:p>
            <a:pPr marL="342900" lvl="1" indent="-342900"/>
            <a:r>
              <a:rPr lang="en-US" sz="2400" dirty="0" smtClean="0"/>
              <a:t>IEEE </a:t>
            </a:r>
            <a:r>
              <a:rPr lang="en-US" sz="2400" dirty="0"/>
              <a:t>8500 Node System</a:t>
            </a:r>
          </a:p>
          <a:p>
            <a:endParaRPr lang="en-US" dirty="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263</a:t>
            </a:fld>
            <a:endParaRPr lang="en-US"/>
          </a:p>
        </p:txBody>
      </p:sp>
    </p:spTree>
    <p:extLst>
      <p:ext uri="{BB962C8B-B14F-4D97-AF65-F5344CB8AC3E}">
        <p14:creationId xmlns:p14="http://schemas.microsoft.com/office/powerpoint/2010/main" val="1308673626"/>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3816429"/>
          </a:xfrm>
          <a:prstGeom prst="rect">
            <a:avLst/>
          </a:prstGeom>
          <a:noFill/>
        </p:spPr>
        <p:txBody>
          <a:bodyPr wrap="square" rtlCol="0">
            <a:spAutoFit/>
          </a:bodyPr>
          <a:lstStyle/>
          <a:p>
            <a:pPr lvl="1"/>
            <a:endParaRPr lang="en-US" sz="2800" dirty="0" smtClean="0"/>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6" name="TextBox 5"/>
          <p:cNvSpPr txBox="1"/>
          <p:nvPr/>
        </p:nvSpPr>
        <p:spPr>
          <a:xfrm>
            <a:off x="0" y="0"/>
            <a:ext cx="9144000" cy="646331"/>
          </a:xfrm>
          <a:prstGeom prst="rect">
            <a:avLst/>
          </a:prstGeom>
          <a:noFill/>
        </p:spPr>
        <p:txBody>
          <a:bodyPr wrap="square" rtlCol="0">
            <a:spAutoFit/>
          </a:bodyPr>
          <a:lstStyle/>
          <a:p>
            <a:pPr marL="0" lvl="1" algn="ctr"/>
            <a:r>
              <a:rPr lang="en-US" sz="3600" dirty="0" smtClean="0">
                <a:solidFill>
                  <a:srgbClr val="FF0000"/>
                </a:solidFill>
              </a:rPr>
              <a:t>IEEE Test Systems</a:t>
            </a:r>
          </a:p>
        </p:txBody>
      </p:sp>
      <p:sp>
        <p:nvSpPr>
          <p:cNvPr id="9" name="TextBox 8"/>
          <p:cNvSpPr txBox="1"/>
          <p:nvPr/>
        </p:nvSpPr>
        <p:spPr>
          <a:xfrm>
            <a:off x="0" y="685800"/>
            <a:ext cx="9144000" cy="4247317"/>
          </a:xfrm>
          <a:prstGeom prst="rect">
            <a:avLst/>
          </a:prstGeom>
          <a:noFill/>
        </p:spPr>
        <p:txBody>
          <a:bodyPr wrap="square" rtlCol="0">
            <a:spAutoFit/>
          </a:bodyPr>
          <a:lstStyle/>
          <a:p>
            <a:pPr lvl="1"/>
            <a:r>
              <a:rPr lang="en-US" sz="2800" dirty="0" smtClean="0"/>
              <a:t>IEEE 4 Bus System</a:t>
            </a:r>
          </a:p>
          <a:p>
            <a:pPr lvl="1"/>
            <a:endParaRPr lang="en-US" sz="2800" dirty="0" smtClean="0"/>
          </a:p>
          <a:p>
            <a:pPr lvl="1"/>
            <a:r>
              <a:rPr lang="en-US" sz="2800" dirty="0" smtClean="0">
                <a:solidFill>
                  <a:srgbClr val="FF0000"/>
                </a:solidFill>
              </a:rPr>
              <a:t>	</a:t>
            </a:r>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3" name="Slide Number Placeholder 2"/>
          <p:cNvSpPr>
            <a:spLocks noGrp="1"/>
          </p:cNvSpPr>
          <p:nvPr>
            <p:ph type="sldNum" sz="quarter" idx="12"/>
          </p:nvPr>
        </p:nvSpPr>
        <p:spPr/>
        <p:txBody>
          <a:bodyPr/>
          <a:lstStyle/>
          <a:p>
            <a:fld id="{B6F15528-21DE-4FAA-801E-634DDDAF4B2B}" type="slidenum">
              <a:rPr lang="en-US" smtClean="0"/>
              <a:pPr/>
              <a:t>264</a:t>
            </a:fld>
            <a:endParaRPr lang="en-US"/>
          </a:p>
        </p:txBody>
      </p:sp>
    </p:spTree>
    <p:extLst>
      <p:ext uri="{BB962C8B-B14F-4D97-AF65-F5344CB8AC3E}">
        <p14:creationId xmlns:p14="http://schemas.microsoft.com/office/powerpoint/2010/main" val="1836504755"/>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3816429"/>
          </a:xfrm>
          <a:prstGeom prst="rect">
            <a:avLst/>
          </a:prstGeom>
          <a:noFill/>
        </p:spPr>
        <p:txBody>
          <a:bodyPr wrap="square" rtlCol="0">
            <a:spAutoFit/>
          </a:bodyPr>
          <a:lstStyle/>
          <a:p>
            <a:pPr lvl="1"/>
            <a:endParaRPr lang="en-US" sz="2800" dirty="0" smtClean="0"/>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6" name="TextBox 5"/>
          <p:cNvSpPr txBox="1"/>
          <p:nvPr/>
        </p:nvSpPr>
        <p:spPr>
          <a:xfrm>
            <a:off x="0" y="0"/>
            <a:ext cx="9144000" cy="646331"/>
          </a:xfrm>
          <a:prstGeom prst="rect">
            <a:avLst/>
          </a:prstGeom>
          <a:noFill/>
        </p:spPr>
        <p:txBody>
          <a:bodyPr wrap="square" rtlCol="0">
            <a:spAutoFit/>
          </a:bodyPr>
          <a:lstStyle/>
          <a:p>
            <a:pPr marL="0" lvl="1" algn="ctr"/>
            <a:r>
              <a:rPr lang="en-US" sz="3600" dirty="0" smtClean="0">
                <a:solidFill>
                  <a:srgbClr val="FF0000"/>
                </a:solidFill>
              </a:rPr>
              <a:t>IEEE Test Systems</a:t>
            </a:r>
          </a:p>
        </p:txBody>
      </p:sp>
      <p:sp>
        <p:nvSpPr>
          <p:cNvPr id="9" name="TextBox 8"/>
          <p:cNvSpPr txBox="1"/>
          <p:nvPr/>
        </p:nvSpPr>
        <p:spPr>
          <a:xfrm>
            <a:off x="0" y="685800"/>
            <a:ext cx="9144000" cy="3816429"/>
          </a:xfrm>
          <a:prstGeom prst="rect">
            <a:avLst/>
          </a:prstGeom>
          <a:noFill/>
        </p:spPr>
        <p:txBody>
          <a:bodyPr wrap="square" rtlCol="0">
            <a:spAutoFit/>
          </a:bodyPr>
          <a:lstStyle/>
          <a:p>
            <a:pPr lvl="1"/>
            <a:r>
              <a:rPr lang="en-US" sz="2800" dirty="0" smtClean="0"/>
              <a:t>IEEE 13 Bus System</a:t>
            </a:r>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3" name="Slide Number Placeholder 2"/>
          <p:cNvSpPr>
            <a:spLocks noGrp="1"/>
          </p:cNvSpPr>
          <p:nvPr>
            <p:ph type="sldNum" sz="quarter" idx="12"/>
          </p:nvPr>
        </p:nvSpPr>
        <p:spPr/>
        <p:txBody>
          <a:bodyPr/>
          <a:lstStyle/>
          <a:p>
            <a:fld id="{B6F15528-21DE-4FAA-801E-634DDDAF4B2B}" type="slidenum">
              <a:rPr lang="en-US" smtClean="0"/>
              <a:pPr/>
              <a:t>265</a:t>
            </a:fld>
            <a:endParaRPr lang="en-US"/>
          </a:p>
        </p:txBody>
      </p:sp>
    </p:spTree>
    <p:extLst>
      <p:ext uri="{BB962C8B-B14F-4D97-AF65-F5344CB8AC3E}">
        <p14:creationId xmlns:p14="http://schemas.microsoft.com/office/powerpoint/2010/main" val="1192024030"/>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3816429"/>
          </a:xfrm>
          <a:prstGeom prst="rect">
            <a:avLst/>
          </a:prstGeom>
          <a:noFill/>
        </p:spPr>
        <p:txBody>
          <a:bodyPr wrap="square" rtlCol="0">
            <a:spAutoFit/>
          </a:bodyPr>
          <a:lstStyle/>
          <a:p>
            <a:pPr lvl="1"/>
            <a:endParaRPr lang="en-US" sz="2800" dirty="0" smtClean="0"/>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6" name="TextBox 5"/>
          <p:cNvSpPr txBox="1"/>
          <p:nvPr/>
        </p:nvSpPr>
        <p:spPr>
          <a:xfrm>
            <a:off x="0" y="0"/>
            <a:ext cx="9144000" cy="646331"/>
          </a:xfrm>
          <a:prstGeom prst="rect">
            <a:avLst/>
          </a:prstGeom>
          <a:noFill/>
        </p:spPr>
        <p:txBody>
          <a:bodyPr wrap="square" rtlCol="0">
            <a:spAutoFit/>
          </a:bodyPr>
          <a:lstStyle/>
          <a:p>
            <a:pPr marL="0" lvl="1" algn="ctr"/>
            <a:r>
              <a:rPr lang="en-US" sz="3600" dirty="0" smtClean="0">
                <a:solidFill>
                  <a:srgbClr val="FF0000"/>
                </a:solidFill>
              </a:rPr>
              <a:t>IEEE Test Systems</a:t>
            </a:r>
          </a:p>
        </p:txBody>
      </p:sp>
      <p:sp>
        <p:nvSpPr>
          <p:cNvPr id="9" name="TextBox 8"/>
          <p:cNvSpPr txBox="1"/>
          <p:nvPr/>
        </p:nvSpPr>
        <p:spPr>
          <a:xfrm>
            <a:off x="0" y="685800"/>
            <a:ext cx="9144000" cy="3816429"/>
          </a:xfrm>
          <a:prstGeom prst="rect">
            <a:avLst/>
          </a:prstGeom>
          <a:noFill/>
        </p:spPr>
        <p:txBody>
          <a:bodyPr wrap="square" rtlCol="0">
            <a:spAutoFit/>
          </a:bodyPr>
          <a:lstStyle/>
          <a:p>
            <a:pPr lvl="1"/>
            <a:r>
              <a:rPr lang="en-US" sz="2800" dirty="0" smtClean="0"/>
              <a:t>IEEE 37 Bus System</a:t>
            </a:r>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3" name="Slide Number Placeholder 2"/>
          <p:cNvSpPr>
            <a:spLocks noGrp="1"/>
          </p:cNvSpPr>
          <p:nvPr>
            <p:ph type="sldNum" sz="quarter" idx="12"/>
          </p:nvPr>
        </p:nvSpPr>
        <p:spPr/>
        <p:txBody>
          <a:bodyPr/>
          <a:lstStyle/>
          <a:p>
            <a:fld id="{B6F15528-21DE-4FAA-801E-634DDDAF4B2B}" type="slidenum">
              <a:rPr lang="en-US" smtClean="0"/>
              <a:pPr/>
              <a:t>266</a:t>
            </a:fld>
            <a:endParaRPr lang="en-US"/>
          </a:p>
        </p:txBody>
      </p:sp>
    </p:spTree>
    <p:extLst>
      <p:ext uri="{BB962C8B-B14F-4D97-AF65-F5344CB8AC3E}">
        <p14:creationId xmlns:p14="http://schemas.microsoft.com/office/powerpoint/2010/main" val="738177351"/>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3816429"/>
          </a:xfrm>
          <a:prstGeom prst="rect">
            <a:avLst/>
          </a:prstGeom>
          <a:noFill/>
        </p:spPr>
        <p:txBody>
          <a:bodyPr wrap="square" rtlCol="0">
            <a:spAutoFit/>
          </a:bodyPr>
          <a:lstStyle/>
          <a:p>
            <a:pPr lvl="1"/>
            <a:endParaRPr lang="en-US" sz="2800" dirty="0" smtClean="0"/>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6" name="TextBox 5"/>
          <p:cNvSpPr txBox="1"/>
          <p:nvPr/>
        </p:nvSpPr>
        <p:spPr>
          <a:xfrm>
            <a:off x="0" y="0"/>
            <a:ext cx="9144000" cy="646331"/>
          </a:xfrm>
          <a:prstGeom prst="rect">
            <a:avLst/>
          </a:prstGeom>
          <a:noFill/>
        </p:spPr>
        <p:txBody>
          <a:bodyPr wrap="square" rtlCol="0">
            <a:spAutoFit/>
          </a:bodyPr>
          <a:lstStyle/>
          <a:p>
            <a:pPr marL="0" lvl="1" algn="ctr"/>
            <a:r>
              <a:rPr lang="en-US" sz="3600" dirty="0" smtClean="0">
                <a:solidFill>
                  <a:srgbClr val="FF0000"/>
                </a:solidFill>
              </a:rPr>
              <a:t>IEEE Test Systems</a:t>
            </a:r>
          </a:p>
        </p:txBody>
      </p:sp>
      <p:sp>
        <p:nvSpPr>
          <p:cNvPr id="9" name="TextBox 8"/>
          <p:cNvSpPr txBox="1"/>
          <p:nvPr/>
        </p:nvSpPr>
        <p:spPr>
          <a:xfrm>
            <a:off x="0" y="685800"/>
            <a:ext cx="9144000" cy="3816429"/>
          </a:xfrm>
          <a:prstGeom prst="rect">
            <a:avLst/>
          </a:prstGeom>
          <a:noFill/>
        </p:spPr>
        <p:txBody>
          <a:bodyPr wrap="square" rtlCol="0">
            <a:spAutoFit/>
          </a:bodyPr>
          <a:lstStyle/>
          <a:p>
            <a:pPr lvl="1"/>
            <a:r>
              <a:rPr lang="en-US" sz="2800" dirty="0" smtClean="0"/>
              <a:t>IEEE 8500 Node System</a:t>
            </a:r>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sp>
        <p:nvSpPr>
          <p:cNvPr id="3" name="Slide Number Placeholder 2"/>
          <p:cNvSpPr>
            <a:spLocks noGrp="1"/>
          </p:cNvSpPr>
          <p:nvPr>
            <p:ph type="sldNum" sz="quarter" idx="12"/>
          </p:nvPr>
        </p:nvSpPr>
        <p:spPr/>
        <p:txBody>
          <a:bodyPr/>
          <a:lstStyle/>
          <a:p>
            <a:fld id="{B6F15528-21DE-4FAA-801E-634DDDAF4B2B}" type="slidenum">
              <a:rPr lang="en-US" smtClean="0"/>
              <a:pPr/>
              <a:t>267</a:t>
            </a:fld>
            <a:endParaRPr lang="en-US"/>
          </a:p>
        </p:txBody>
      </p:sp>
    </p:spTree>
    <p:extLst>
      <p:ext uri="{BB962C8B-B14F-4D97-AF65-F5344CB8AC3E}">
        <p14:creationId xmlns:p14="http://schemas.microsoft.com/office/powerpoint/2010/main" val="671093324"/>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smtClean="0"/>
              <a:t>Module 2 </a:t>
            </a:r>
            <a:r>
              <a:rPr lang="en-US" dirty="0" smtClean="0"/>
              <a:t>Concluding Comments</a:t>
            </a:r>
            <a:endParaRPr lang="en-US" dirty="0"/>
          </a:p>
        </p:txBody>
      </p:sp>
      <p:sp>
        <p:nvSpPr>
          <p:cNvPr id="43011" name="Rectangle 3"/>
          <p:cNvSpPr>
            <a:spLocks noGrp="1" noChangeArrowheads="1"/>
          </p:cNvSpPr>
          <p:nvPr>
            <p:ph type="body" idx="1"/>
          </p:nvPr>
        </p:nvSpPr>
        <p:spPr>
          <a:xfrm>
            <a:off x="379143" y="1295400"/>
            <a:ext cx="8612457" cy="4953000"/>
          </a:xfrm>
        </p:spPr>
        <p:txBody>
          <a:bodyPr>
            <a:normAutofit/>
          </a:bodyPr>
          <a:lstStyle/>
          <a:p>
            <a:pPr>
              <a:lnSpc>
                <a:spcPct val="100000"/>
              </a:lnSpc>
              <a:spcBef>
                <a:spcPts val="900"/>
              </a:spcBef>
            </a:pPr>
            <a:r>
              <a:rPr lang="en-US" sz="2200" dirty="0" smtClean="0"/>
              <a:t>1</a:t>
            </a:r>
          </a:p>
          <a:p>
            <a:pPr>
              <a:lnSpc>
                <a:spcPct val="100000"/>
              </a:lnSpc>
              <a:spcBef>
                <a:spcPts val="900"/>
              </a:spcBef>
            </a:pPr>
            <a:r>
              <a:rPr lang="en-US" sz="2200" dirty="0" smtClean="0"/>
              <a:t>2</a:t>
            </a:r>
          </a:p>
          <a:p>
            <a:pPr>
              <a:lnSpc>
                <a:spcPct val="100000"/>
              </a:lnSpc>
              <a:spcBef>
                <a:spcPts val="900"/>
              </a:spcBef>
            </a:pPr>
            <a:r>
              <a:rPr lang="en-US" sz="2200" dirty="0" smtClean="0"/>
              <a:t>3</a:t>
            </a:r>
          </a:p>
          <a:p>
            <a:pPr>
              <a:lnSpc>
                <a:spcPct val="100000"/>
              </a:lnSpc>
              <a:spcBef>
                <a:spcPts val="900"/>
              </a:spcBef>
            </a:pPr>
            <a:r>
              <a:rPr lang="en-US" sz="2200" smtClean="0"/>
              <a:t>4</a:t>
            </a:r>
          </a:p>
          <a:p>
            <a:pPr>
              <a:lnSpc>
                <a:spcPct val="100000"/>
              </a:lnSpc>
              <a:spcBef>
                <a:spcPts val="900"/>
              </a:spcBef>
            </a:pPr>
            <a:endParaRPr lang="en-US" sz="22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268</a:t>
            </a:fld>
            <a:endParaRPr lang="en-US"/>
          </a:p>
        </p:txBody>
      </p:sp>
    </p:spTree>
    <p:extLst>
      <p:ext uri="{BB962C8B-B14F-4D97-AF65-F5344CB8AC3E}">
        <p14:creationId xmlns:p14="http://schemas.microsoft.com/office/powerpoint/2010/main" val="6908008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381000" y="4114800"/>
            <a:ext cx="8915400" cy="1971822"/>
            <a:chOff x="228600" y="4076467"/>
            <a:chExt cx="8915400" cy="1971822"/>
          </a:xfrm>
        </p:grpSpPr>
        <mc:AlternateContent xmlns:mc="http://schemas.openxmlformats.org/markup-compatibility/2006" xmlns:a14="http://schemas.microsoft.com/office/drawing/2010/main">
          <mc:Choice Requires="a14">
            <p:sp>
              <p:nvSpPr>
                <p:cNvPr id="6" name="Rectangle 5"/>
                <p:cNvSpPr/>
                <p:nvPr/>
              </p:nvSpPr>
              <p:spPr>
                <a:xfrm>
                  <a:off x="228600" y="4538132"/>
                  <a:ext cx="8915400" cy="1510157"/>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e>
                          </m:func>
                          <m:r>
                            <a:rPr lang="en-US" sz="2000" i="1">
                              <a:latin typeface="Cambria Math"/>
                            </a:rPr>
                            <m:t>+7.93402</m:t>
                          </m:r>
                        </m:e>
                      </m:d>
                    </m:oMath>
                  </a14:m>
                  <a:r>
                    <a:rPr lang="en-US" sz="2000" dirty="0" smtClean="0"/>
                    <a:t>	</a:t>
                  </a:r>
                  <a:r>
                    <a:rPr lang="en-US" sz="2000" dirty="0" smtClean="0">
                      <a:latin typeface="Times New Roman" pitchFamily="18" charset="0"/>
                      <a:cs typeface="Times New Roman" pitchFamily="18" charset="0"/>
                    </a:rPr>
                    <a:t>(30)</a:t>
                  </a:r>
                </a:p>
                <a:p>
                  <a:pPr algn="just"/>
                  <a:endParaRPr lang="en-US" sz="2000" dirty="0">
                    <a:latin typeface="Times New Roman" pitchFamily="18" charset="0"/>
                    <a:cs typeface="Times New Roman" pitchFamily="18" charset="0"/>
                  </a:endParaRPr>
                </a:p>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+7.93402</m:t>
                          </m:r>
                        </m:e>
                      </m:d>
                    </m:oMath>
                  </a14:m>
                  <a:r>
                    <a:rPr lang="en-US" sz="2000" dirty="0" smtClean="0"/>
                    <a:t>		</a:t>
                  </a:r>
                  <a:r>
                    <a:rPr lang="en-US" sz="2000" dirty="0" smtClean="0">
                      <a:latin typeface="Times New Roman" pitchFamily="18" charset="0"/>
                      <a:cs typeface="Times New Roman" pitchFamily="18" charset="0"/>
                    </a:rPr>
                    <a:t>(31)</a:t>
                  </a:r>
                  <a:endParaRPr lang="en-US" sz="2000"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228600" y="4538132"/>
                  <a:ext cx="8915400" cy="1510157"/>
                </a:xfrm>
                <a:prstGeom prst="rect">
                  <a:avLst/>
                </a:prstGeom>
                <a:blipFill rotWithShape="1">
                  <a:blip r:embed="rId3"/>
                  <a:stretch>
                    <a:fillRect/>
                  </a:stretch>
                </a:blipFill>
              </p:spPr>
              <p:txBody>
                <a:bodyPr/>
                <a:lstStyle/>
                <a:p>
                  <a:r>
                    <a:rPr lang="en-US">
                      <a:noFill/>
                    </a:rPr>
                    <a:t> </a:t>
                  </a:r>
                </a:p>
              </p:txBody>
            </p:sp>
          </mc:Fallback>
        </mc:AlternateContent>
        <p:sp>
          <p:nvSpPr>
            <p:cNvPr id="7" name="TextBox 6"/>
            <p:cNvSpPr txBox="1"/>
            <p:nvPr/>
          </p:nvSpPr>
          <p:spPr>
            <a:xfrm>
              <a:off x="381000" y="4076467"/>
              <a:ext cx="47244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Modified Carson’s:</a:t>
              </a:r>
              <a:endParaRPr lang="en-US" sz="2400" dirty="0">
                <a:latin typeface="Times New Roman" pitchFamily="18" charset="0"/>
                <a:cs typeface="Times New Roman" pitchFamily="18" charset="0"/>
              </a:endParaRPr>
            </a:p>
          </p:txBody>
        </p:sp>
      </p:grpSp>
      <p:grpSp>
        <p:nvGrpSpPr>
          <p:cNvPr id="10" name="Group 9"/>
          <p:cNvGrpSpPr/>
          <p:nvPr/>
        </p:nvGrpSpPr>
        <p:grpSpPr>
          <a:xfrm>
            <a:off x="381000" y="1868239"/>
            <a:ext cx="8915400" cy="1941761"/>
            <a:chOff x="228600" y="1510834"/>
            <a:chExt cx="8915400" cy="1941761"/>
          </a:xfrm>
        </p:grpSpPr>
        <mc:AlternateContent xmlns:mc="http://schemas.openxmlformats.org/markup-compatibility/2006" xmlns:a14="http://schemas.microsoft.com/office/drawing/2010/main">
          <mc:Choice Requires="a14">
            <p:sp>
              <p:nvSpPr>
                <p:cNvPr id="4" name="Rectangle 3"/>
                <p:cNvSpPr/>
                <p:nvPr/>
              </p:nvSpPr>
              <p:spPr>
                <a:xfrm>
                  <a:off x="228600" y="1942438"/>
                  <a:ext cx="8915400" cy="1510157"/>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𝑑</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𝑖𝑑</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𝑑𝑗</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𝑑</m:t>
                                      </m:r>
                                    </m:sub>
                                  </m:sSub>
                                </m:den>
                              </m:f>
                            </m:e>
                          </m:func>
                        </m:e>
                      </m:d>
                    </m:oMath>
                  </a14:m>
                  <a:r>
                    <a:rPr lang="en-US" sz="2000" dirty="0" smtClean="0"/>
                    <a:t>		</a:t>
                  </a:r>
                  <a:r>
                    <a:rPr lang="en-US" sz="2000" dirty="0" smtClean="0">
                      <a:latin typeface="Times New Roman" pitchFamily="18" charset="0"/>
                      <a:cs typeface="Times New Roman" pitchFamily="18" charset="0"/>
                    </a:rPr>
                    <a:t>(13)</a:t>
                  </a:r>
                </a:p>
                <a:p>
                  <a:pPr algn="just"/>
                  <a:endParaRPr lang="en-US" sz="2000" dirty="0">
                    <a:latin typeface="Times New Roman" pitchFamily="18" charset="0"/>
                    <a:cs typeface="Times New Roman" pitchFamily="18" charset="0"/>
                  </a:endParaRPr>
                </a:p>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𝑑</m:t>
                          </m:r>
                        </m:sub>
                      </m:sSub>
                      <m:r>
                        <a:rPr lang="en-US" sz="2000" i="1">
                          <a:latin typeface="Cambria Math"/>
                        </a:rPr>
                        <m:t>+</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𝑑𝑖</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𝑗𝑑</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𝑑</m:t>
                                      </m:r>
                                    </m:sub>
                                  </m:sSub>
                                </m:den>
                              </m:f>
                            </m:e>
                          </m:func>
                        </m:e>
                      </m:d>
                    </m:oMath>
                  </a14:m>
                  <a:r>
                    <a:rPr lang="en-US" sz="2000" dirty="0" smtClean="0"/>
                    <a:t>			</a:t>
                  </a:r>
                  <a:r>
                    <a:rPr lang="en-US" sz="2000" dirty="0" smtClean="0">
                      <a:latin typeface="Times New Roman" pitchFamily="18" charset="0"/>
                      <a:cs typeface="Times New Roman" pitchFamily="18" charset="0"/>
                    </a:rPr>
                    <a:t>(14)</a:t>
                  </a:r>
                  <a:endParaRPr lang="en-US" sz="20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228600" y="1942438"/>
                  <a:ext cx="8915400" cy="1510157"/>
                </a:xfrm>
                <a:prstGeom prst="rect">
                  <a:avLst/>
                </a:prstGeom>
                <a:blipFill rotWithShape="1">
                  <a:blip r:embed="rId4"/>
                  <a:stretch>
                    <a:fillRect/>
                  </a:stretch>
                </a:blipFill>
              </p:spPr>
              <p:txBody>
                <a:bodyPr/>
                <a:lstStyle/>
                <a:p>
                  <a:r>
                    <a:rPr lang="en-US">
                      <a:noFill/>
                    </a:rPr>
                    <a:t> </a:t>
                  </a:r>
                </a:p>
              </p:txBody>
            </p:sp>
          </mc:Fallback>
        </mc:AlternateContent>
        <p:sp>
          <p:nvSpPr>
            <p:cNvPr id="8" name="TextBox 7"/>
            <p:cNvSpPr txBox="1"/>
            <p:nvPr/>
          </p:nvSpPr>
          <p:spPr>
            <a:xfrm>
              <a:off x="381000" y="1510834"/>
              <a:ext cx="39624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Primitive Impedance:</a:t>
              </a:r>
              <a:endParaRPr lang="en-US" sz="2400" dirty="0">
                <a:latin typeface="Times New Roman" pitchFamily="18" charset="0"/>
                <a:cs typeface="Times New Roman" pitchFamily="18" charset="0"/>
              </a:endParaRPr>
            </a:p>
          </p:txBody>
        </p:sp>
      </p:grpSp>
      <p:sp>
        <p:nvSpPr>
          <p:cNvPr id="5" name="Slide Number Placeholder 4"/>
          <p:cNvSpPr>
            <a:spLocks noGrp="1"/>
          </p:cNvSpPr>
          <p:nvPr>
            <p:ph type="sldNum" sz="quarter" idx="12"/>
          </p:nvPr>
        </p:nvSpPr>
        <p:spPr/>
        <p:txBody>
          <a:bodyPr/>
          <a:lstStyle/>
          <a:p>
            <a:fld id="{B6F15528-21DE-4FAA-801E-634DDDAF4B2B}" type="slidenum">
              <a:rPr lang="en-US" smtClean="0"/>
              <a:pPr/>
              <a:t>27</a:t>
            </a:fld>
            <a:endParaRPr lang="en-US"/>
          </a:p>
        </p:txBody>
      </p:sp>
      <p:sp>
        <p:nvSpPr>
          <p:cNvPr id="9" name="TextBox 8"/>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a:latin typeface="Times New Roman" pitchFamily="18" charset="0"/>
                <a:cs typeface="Times New Roman" pitchFamily="18" charset="0"/>
              </a:rPr>
              <a:t>Comparing</a:t>
            </a:r>
            <a:r>
              <a:rPr lang="en-US" sz="3200" b="1" dirty="0">
                <a:latin typeface="Times New Roman" pitchFamily="18" charset="0"/>
                <a:cs typeface="Times New Roman" pitchFamily="18" charset="0"/>
              </a:rPr>
              <a:t> </a:t>
            </a:r>
            <a:r>
              <a:rPr lang="en-US" sz="3200" dirty="0">
                <a:latin typeface="Times New Roman" pitchFamily="18" charset="0"/>
                <a:cs typeface="Times New Roman" pitchFamily="18" charset="0"/>
              </a:rPr>
              <a:t>Equations</a:t>
            </a:r>
          </a:p>
        </p:txBody>
      </p:sp>
    </p:spTree>
    <p:extLst>
      <p:ext uri="{BB962C8B-B14F-4D97-AF65-F5344CB8AC3E}">
        <p14:creationId xmlns:p14="http://schemas.microsoft.com/office/powerpoint/2010/main" val="29096759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b="1" u="sng"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5216073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304800" y="1809452"/>
                <a:ext cx="8534400" cy="2000548"/>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The Modified Carson’s Equations (30 &amp; 31) are used to compute the elements of the “primitive impedance matrix”.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primitive impedance matrix for a three-phase line consisting of </a:t>
                </a:r>
                <a14:m>
                  <m:oMath xmlns:m="http://schemas.openxmlformats.org/officeDocument/2006/math">
                    <m:r>
                      <a:rPr lang="en-US" sz="2400" i="1" dirty="0" smtClean="0">
                        <a:latin typeface="Cambria Math"/>
                        <a:cs typeface="Times New Roman" pitchFamily="18" charset="0"/>
                      </a:rPr>
                      <m:t>𝑚</m:t>
                    </m:r>
                  </m:oMath>
                </a14:m>
                <a:r>
                  <a:rPr lang="en-US" sz="2400" dirty="0" smtClean="0">
                    <a:latin typeface="Times New Roman" pitchFamily="18" charset="0"/>
                    <a:cs typeface="Times New Roman" pitchFamily="18" charset="0"/>
                  </a:rPr>
                  <a:t> neutrals will be of the form:</a:t>
                </a:r>
                <a:endParaRPr lang="en-US" sz="2400" dirty="0">
                  <a:latin typeface="Times New Roman" pitchFamily="18" charset="0"/>
                  <a:cs typeface="Times New Roman"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04800" y="1809452"/>
                <a:ext cx="8534400" cy="2000548"/>
              </a:xfrm>
              <a:prstGeom prst="rect">
                <a:avLst/>
              </a:prstGeom>
              <a:blipFill rotWithShape="1">
                <a:blip r:embed="rId3"/>
                <a:stretch>
                  <a:fillRect l="-929" t="-2439" r="-571" b="-3049"/>
                </a:stretch>
              </a:blipFill>
            </p:spPr>
            <p:txBody>
              <a:bodyPr/>
              <a:lstStyle/>
              <a:p>
                <a:r>
                  <a:rPr lang="en-US">
                    <a:noFill/>
                  </a:rPr>
                  <a:t> </a:t>
                </a:r>
              </a:p>
            </p:txBody>
          </p:sp>
        </mc:Fallback>
      </mc:AlternateContent>
      <p:grpSp>
        <p:nvGrpSpPr>
          <p:cNvPr id="16" name="Group 15"/>
          <p:cNvGrpSpPr/>
          <p:nvPr/>
        </p:nvGrpSpPr>
        <p:grpSpPr>
          <a:xfrm>
            <a:off x="609600" y="4226218"/>
            <a:ext cx="9144000" cy="1945982"/>
            <a:chOff x="762000" y="3962400"/>
            <a:chExt cx="9144000" cy="1945982"/>
          </a:xfrm>
        </p:grpSpPr>
        <mc:AlternateContent xmlns:mc="http://schemas.openxmlformats.org/markup-compatibility/2006" xmlns:a14="http://schemas.microsoft.com/office/drawing/2010/main">
          <mc:Choice Requires="a14">
            <p:sp>
              <p:nvSpPr>
                <p:cNvPr id="4" name="Rectangle 3"/>
                <p:cNvSpPr/>
                <p:nvPr/>
              </p:nvSpPr>
              <p:spPr>
                <a:xfrm>
                  <a:off x="762000" y="3962400"/>
                  <a:ext cx="9144000" cy="1945982"/>
                </a:xfrm>
                <a:prstGeom prst="rect">
                  <a:avLst/>
                </a:prstGeom>
              </p:spPr>
              <p:txBody>
                <a:bodyPr wrap="square">
                  <a:spAutoFit/>
                </a:bodyPr>
                <a:lstStyle/>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𝑝𝑟𝑖𝑚𝑖𝑡𝑖𝑣𝑒</m:t>
                              </m:r>
                            </m:sub>
                          </m:sSub>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𝑎𝑎</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𝑐𝑎</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𝑎</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𝑛𝑚𝑎</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𝑎𝑏</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𝑐𝑏</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𝑏</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𝑛𝑚𝑏</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𝑎𝑐</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𝑐𝑐</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𝑐</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𝑛𝑚𝑐</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𝑎𝑛</m:t>
                                    </m:r>
                                    <m:r>
                                      <a:rPr lang="en-US" sz="2000" i="1">
                                        <a:latin typeface="Cambria Math"/>
                                      </a:rPr>
                                      <m:t>1</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𝑏𝑛</m:t>
                                    </m:r>
                                    <m:r>
                                      <a:rPr lang="en-US" sz="2000" i="1">
                                        <a:latin typeface="Cambria Math"/>
                                      </a:rPr>
                                      <m:t>1</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𝑐𝑛</m:t>
                                          </m:r>
                                          <m:r>
                                            <a:rPr lang="en-US" sz="2000" i="1">
                                              <a:latin typeface="Cambria Math"/>
                                            </a:rPr>
                                            <m:t>1</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𝑛</m:t>
                                          </m:r>
                                          <m:r>
                                            <a:rPr lang="en-US" sz="2000" i="1">
                                              <a:latin typeface="Cambria Math"/>
                                            </a:rPr>
                                            <m:t>1</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𝑛</m:t>
                                                </m:r>
                                                <m:r>
                                                  <a:rPr lang="en-US" sz="2000" i="1">
                                                    <a:latin typeface="Cambria Math"/>
                                                  </a:rPr>
                                                  <m:t>1</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𝑛𝑚𝑛</m:t>
                                                </m:r>
                                                <m:r>
                                                  <a:rPr lang="en-US" sz="2000" i="1">
                                                    <a:latin typeface="Cambria Math"/>
                                                  </a:rPr>
                                                  <m:t>1</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𝑎𝑛</m:t>
                                    </m:r>
                                    <m:r>
                                      <a:rPr lang="en-US" sz="2000" i="1">
                                        <a:latin typeface="Cambria Math"/>
                                      </a:rPr>
                                      <m:t>2</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𝑏𝑛</m:t>
                                    </m:r>
                                    <m:r>
                                      <a:rPr lang="en-US" sz="2000" i="1">
                                        <a:latin typeface="Cambria Math"/>
                                      </a:rPr>
                                      <m:t>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𝑐𝑛</m:t>
                                          </m:r>
                                          <m:r>
                                            <a:rPr lang="en-US" sz="2000" i="1">
                                              <a:latin typeface="Cambria Math"/>
                                            </a:rPr>
                                            <m:t>2</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𝑛</m:t>
                                          </m:r>
                                          <m:r>
                                            <a:rPr lang="en-US" sz="2000" i="1">
                                              <a:latin typeface="Cambria Math"/>
                                            </a:rPr>
                                            <m:t>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𝑛</m:t>
                                                </m:r>
                                                <m:r>
                                                  <a:rPr lang="en-US" sz="2000" i="1">
                                                    <a:latin typeface="Cambria Math"/>
                                                  </a:rPr>
                                                  <m:t>2</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𝑛𝑚𝑛</m:t>
                                                </m:r>
                                                <m:r>
                                                  <a:rPr lang="en-US" sz="2000" i="1">
                                                    <a:latin typeface="Cambria Math"/>
                                                  </a:rPr>
                                                  <m:t>2</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𝑎𝑛𝑚</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𝑏𝑛𝑚</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𝑐𝑛𝑚</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𝑛𝑚</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𝑛𝑚</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𝑛𝑚𝑛𝑚</m:t>
                                                </m:r>
                                              </m:sub>
                                            </m:sSub>
                                          </m:e>
                                        </m:mr>
                                      </m:m>
                                    </m:e>
                                  </m:mr>
                                </m:m>
                              </m:e>
                            </m:mr>
                          </m:m>
                        </m:e>
                      </m:d>
                    </m:oMath>
                  </a14:m>
                  <a:r>
                    <a:rPr lang="en-US" sz="2000" dirty="0" smtClean="0">
                      <a:latin typeface="Times New Roman" pitchFamily="18" charset="0"/>
                      <a:cs typeface="Times New Roman" pitchFamily="18" charset="0"/>
                    </a:rPr>
                    <a:t>	  (32)</a:t>
                  </a:r>
                  <a:r>
                    <a:rPr lang="en-US" sz="2000" dirty="0" smtClean="0"/>
                    <a:t>	</a:t>
                  </a:r>
                  <a:endParaRPr lang="en-US" sz="2000" dirty="0"/>
                </a:p>
              </p:txBody>
            </p:sp>
          </mc:Choice>
          <mc:Fallback xmlns="">
            <p:sp>
              <p:nvSpPr>
                <p:cNvPr id="4" name="Rectangle 3"/>
                <p:cNvSpPr>
                  <a:spLocks noRot="1" noChangeAspect="1" noMove="1" noResize="1" noEditPoints="1" noAdjustHandles="1" noChangeArrowheads="1" noChangeShapeType="1" noTextEdit="1"/>
                </p:cNvSpPr>
                <p:nvPr/>
              </p:nvSpPr>
              <p:spPr>
                <a:xfrm>
                  <a:off x="762000" y="3962400"/>
                  <a:ext cx="9144000" cy="1945982"/>
                </a:xfrm>
                <a:prstGeom prst="rect">
                  <a:avLst/>
                </a:prstGeom>
                <a:blipFill rotWithShape="1">
                  <a:blip r:embed="rId4"/>
                  <a:stretch>
                    <a:fillRect/>
                  </a:stretch>
                </a:blipFill>
              </p:spPr>
              <p:txBody>
                <a:bodyPr/>
                <a:lstStyle/>
                <a:p>
                  <a:r>
                    <a:rPr lang="en-US">
                      <a:noFill/>
                    </a:rPr>
                    <a:t> </a:t>
                  </a:r>
                </a:p>
              </p:txBody>
            </p:sp>
          </mc:Fallback>
        </mc:AlternateContent>
        <p:cxnSp>
          <p:nvCxnSpPr>
            <p:cNvPr id="8" name="Straight Connector 7"/>
            <p:cNvCxnSpPr/>
            <p:nvPr/>
          </p:nvCxnSpPr>
          <p:spPr>
            <a:xfrm>
              <a:off x="4572000" y="4114800"/>
              <a:ext cx="0" cy="1676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2514600" y="4953000"/>
              <a:ext cx="4648200" cy="0"/>
            </a:xfrm>
            <a:prstGeom prst="line">
              <a:avLst/>
            </a:prstGeom>
            <a:noFill/>
            <a:ln w="9525" cap="flat" cmpd="sng" algn="ctr">
              <a:solidFill>
                <a:sysClr val="windowText" lastClr="000000"/>
              </a:solidFill>
              <a:prstDash val="dash"/>
            </a:ln>
            <a:effectLst/>
          </p:spPr>
        </p:cxnSp>
      </p:grpSp>
      <p:sp>
        <p:nvSpPr>
          <p:cNvPr id="10" name="Rectangle 2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 name="Rectangle 22"/>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29</a:t>
            </a:fld>
            <a:endParaRPr lang="en-US"/>
          </a:p>
        </p:txBody>
      </p:sp>
      <p:sp>
        <p:nvSpPr>
          <p:cNvPr id="12" name="TextBox 11"/>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a:latin typeface="Times New Roman" pitchFamily="18" charset="0"/>
                <a:cs typeface="Times New Roman" pitchFamily="18" charset="0"/>
              </a:rPr>
              <a:t>Primitive Impedance Matrix for Overhead Lines</a:t>
            </a:r>
          </a:p>
        </p:txBody>
      </p:sp>
    </p:spTree>
    <p:extLst>
      <p:ext uri="{BB962C8B-B14F-4D97-AF65-F5344CB8AC3E}">
        <p14:creationId xmlns:p14="http://schemas.microsoft.com/office/powerpoint/2010/main" val="1764789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a:t>
            </a:r>
            <a:r>
              <a:rPr lang="en-US" sz="3100" dirty="0" smtClean="0"/>
              <a:t>mpedance </a:t>
            </a:r>
            <a:r>
              <a:rPr lang="en-US" sz="3100" dirty="0"/>
              <a:t>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sz="3100" b="1" dirty="0">
              <a:solidFill>
                <a:srgbClr val="FF0000"/>
              </a:solidFill>
            </a:endParaRP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223992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514600"/>
            <a:ext cx="87630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In partitioned form, Equation (32) becomes:</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Rectangle 3"/>
              <p:cNvSpPr/>
              <p:nvPr/>
            </p:nvSpPr>
            <p:spPr>
              <a:xfrm>
                <a:off x="2133600" y="3581400"/>
                <a:ext cx="6172200" cy="890565"/>
              </a:xfrm>
              <a:prstGeom prst="rect">
                <a:avLst/>
              </a:prstGeom>
            </p:spPr>
            <p:txBody>
              <a:bodyPr wrap="square">
                <a:spAutoFit/>
              </a:bodyPr>
              <a:lstStyle/>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𝑝𝑟𝑖𝑚𝑖𝑡𝑖𝑣𝑒</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e>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e>
                          </m:mr>
                          <m:m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e>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mr>
                        </m:m>
                      </m:e>
                    </m:d>
                  </m:oMath>
                </a14:m>
                <a:r>
                  <a:rPr lang="en-US" sz="2000" dirty="0"/>
                  <a:t>  </a:t>
                </a:r>
                <a:r>
                  <a:rPr lang="en-US" sz="2000" dirty="0" smtClean="0"/>
                  <a:t>		</a:t>
                </a:r>
                <a:r>
                  <a:rPr lang="en-US" sz="2000" dirty="0" smtClean="0">
                    <a:latin typeface="Times New Roman" pitchFamily="18" charset="0"/>
                    <a:cs typeface="Times New Roman" pitchFamily="18" charset="0"/>
                  </a:rPr>
                  <a:t>(33)</a:t>
                </a:r>
                <a:endParaRPr lang="en-US" sz="20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2133600" y="3581400"/>
                <a:ext cx="6172200" cy="890565"/>
              </a:xfrm>
              <a:prstGeom prst="rect">
                <a:avLst/>
              </a:prstGeom>
              <a:blipFill rotWithShape="1">
                <a:blip r:embed="rId3"/>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30</a:t>
            </a:fld>
            <a:endParaRPr lang="en-US"/>
          </a:p>
        </p:txBody>
      </p:sp>
      <p:sp>
        <p:nvSpPr>
          <p:cNvPr id="6" name="TextBox 5"/>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a:latin typeface="Times New Roman" pitchFamily="18" charset="0"/>
                <a:cs typeface="Times New Roman" pitchFamily="18" charset="0"/>
              </a:rPr>
              <a:t>Primitive Impedance Matrix for Overhead Lines</a:t>
            </a:r>
          </a:p>
        </p:txBody>
      </p:sp>
    </p:spTree>
    <p:extLst>
      <p:ext uri="{BB962C8B-B14F-4D97-AF65-F5344CB8AC3E}">
        <p14:creationId xmlns:p14="http://schemas.microsoft.com/office/powerpoint/2010/main" val="25873930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b="1" u="sng"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21626070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1676400"/>
            <a:ext cx="8305800" cy="1631216"/>
          </a:xfrm>
          <a:prstGeom prst="rect">
            <a:avLst/>
          </a:prstGeom>
        </p:spPr>
        <p:txBody>
          <a:bodyPr wrap="square">
            <a:spAutoFit/>
          </a:bodyPr>
          <a:lstStyle/>
          <a:p>
            <a:pPr marL="342900" indent="-342900" algn="just">
              <a:buFont typeface="Wingdings" pitchFamily="2" charset="2"/>
              <a:buChar char="Ø"/>
            </a:pPr>
            <a:r>
              <a:rPr lang="en-US" sz="2000" dirty="0" smtClean="0">
                <a:latin typeface="Times New Roman" pitchFamily="18" charset="0"/>
                <a:cs typeface="Times New Roman" pitchFamily="18" charset="0"/>
              </a:rPr>
              <a:t>For most applications, the primitive impedance matrix needs to be reduced to a </a:t>
            </a:r>
            <a:r>
              <a:rPr lang="en-US" sz="2000" dirty="0" smtClean="0">
                <a:latin typeface="Times New Roman" pitchFamily="18" charset="0"/>
                <a:cs typeface="Times New Roman" pitchFamily="18" charset="0"/>
              </a:rPr>
              <a:t>3x3 </a:t>
            </a:r>
            <a:r>
              <a:rPr lang="en-US" sz="2000" dirty="0" smtClean="0">
                <a:latin typeface="Times New Roman" pitchFamily="18" charset="0"/>
                <a:cs typeface="Times New Roman" pitchFamily="18" charset="0"/>
              </a:rPr>
              <a:t>“phase frame” matrix consisting of the self and mutual equivalent impedances for the three phases. Figure 5.0 shows a four-wire grounded neutral line segment</a:t>
            </a:r>
          </a:p>
          <a:p>
            <a:endParaRPr lang="en-US" sz="2000" dirty="0">
              <a:latin typeface="Times New Roman" pitchFamily="18" charset="0"/>
              <a:cs typeface="Times New Roman" pitchFamily="18"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9631" y="3256295"/>
            <a:ext cx="6160937" cy="2996019"/>
          </a:xfrm>
          <a:prstGeom prst="rect">
            <a:avLst/>
          </a:prstGeom>
        </p:spPr>
      </p:pic>
      <p:sp>
        <p:nvSpPr>
          <p:cNvPr id="5" name="TextBox 4"/>
          <p:cNvSpPr txBox="1"/>
          <p:nvPr/>
        </p:nvSpPr>
        <p:spPr>
          <a:xfrm>
            <a:off x="6553200" y="6391870"/>
            <a:ext cx="1273029"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5.0</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a:p>
        </p:txBody>
      </p:sp>
      <p:sp>
        <p:nvSpPr>
          <p:cNvPr id="8" name="TextBox 7"/>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a:latin typeface="Times New Roman" pitchFamily="18" charset="0"/>
                <a:cs typeface="Times New Roman" pitchFamily="18" charset="0"/>
              </a:rPr>
              <a:t>Phase Impedance Matrix for Overhead Lines</a:t>
            </a:r>
          </a:p>
        </p:txBody>
      </p:sp>
    </p:spTree>
    <p:extLst>
      <p:ext uri="{BB962C8B-B14F-4D97-AF65-F5344CB8AC3E}">
        <p14:creationId xmlns:p14="http://schemas.microsoft.com/office/powerpoint/2010/main" val="929103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536" y="807184"/>
            <a:ext cx="9314561" cy="707886"/>
          </a:xfrm>
          <a:prstGeom prst="rect">
            <a:avLst/>
          </a:prstGeom>
        </p:spPr>
        <p:txBody>
          <a:bodyPr wrap="square">
            <a:spAutoFit/>
          </a:bodyPr>
          <a:lstStyle/>
          <a:p>
            <a:endParaRPr lang="en-US" sz="2000" dirty="0" smtClean="0"/>
          </a:p>
          <a:p>
            <a:endParaRPr lang="en-US" sz="2000" dirty="0"/>
          </a:p>
        </p:txBody>
      </p:sp>
      <mc:AlternateContent xmlns:mc="http://schemas.openxmlformats.org/markup-compatibility/2006" xmlns:a14="http://schemas.microsoft.com/office/drawing/2010/main">
        <mc:Choice Requires="a14">
          <p:sp>
            <p:nvSpPr>
              <p:cNvPr id="5" name="Rectangle 4"/>
              <p:cNvSpPr/>
              <p:nvPr/>
            </p:nvSpPr>
            <p:spPr>
              <a:xfrm>
                <a:off x="1447800" y="5112382"/>
                <a:ext cx="7696200" cy="1517018"/>
              </a:xfrm>
              <a:prstGeom prst="rect">
                <a:avLst/>
              </a:prstGeom>
            </p:spPr>
            <p:txBody>
              <a:bodyPr wrap="square">
                <a:spAutoFit/>
              </a:bodyPr>
              <a:lstStyle/>
              <a:p>
                <a:pPr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r>
                                  <m:e>
                                    <m:sSub>
                                      <m:sSubPr>
                                        <m:ctrlPr>
                                          <a:rPr lang="en-US" sz="2000" i="1">
                                            <a:latin typeface="Cambria Math"/>
                                          </a:rPr>
                                        </m:ctrlPr>
                                      </m:sSubPr>
                                      <m:e>
                                        <m:r>
                                          <a:rPr lang="en-US" sz="2000" i="1">
                                            <a:latin typeface="Cambria Math"/>
                                          </a:rPr>
                                          <m:t>𝑉</m:t>
                                        </m:r>
                                      </m:e>
                                      <m:sub>
                                        <m:r>
                                          <a:rPr lang="en-US" sz="2000" i="1">
                                            <a:latin typeface="Cambria Math"/>
                                          </a:rPr>
                                          <m:t>𝑛𝑔</m:t>
                                        </m:r>
                                      </m:sub>
                                    </m:sSub>
                                  </m:e>
                                </m:mr>
                              </m:m>
                            </m:e>
                          </m:mr>
                        </m:m>
                      </m:e>
                    </m:d>
                  </m:oMath>
                </a14:m>
                <a:r>
                  <a:rPr lang="en-US" sz="2000" dirty="0"/>
                  <a:t>  =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𝑎𝑔</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𝑐𝑔</m:t>
                                        </m:r>
                                      </m:sub>
                                    </m:sSub>
                                  </m:e>
                                </m:mr>
                                <m:m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𝑛𝑔</m:t>
                                        </m:r>
                                      </m:sub>
                                    </m:sSub>
                                  </m:e>
                                </m:mr>
                              </m:m>
                            </m:e>
                          </m:mr>
                        </m:m>
                      </m:e>
                    </m:d>
                  </m:oMath>
                </a14:m>
                <a:r>
                  <a:rPr lang="en-US" sz="2000" dirty="0"/>
                  <a:t>  +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𝑎𝑎</m:t>
                                  </m:r>
                                </m:sub>
                              </m:sSub>
                              <m:r>
                                <a:rPr lang="en-US" sz="2000" i="1">
                                  <a:latin typeface="Cambria Math"/>
                                </a:rPr>
                                <m:t>   </m:t>
                              </m:r>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𝑏𝑎</m:t>
                                  </m:r>
                                </m:sub>
                              </m:sSub>
                              <m:r>
                                <a:rPr lang="en-US" sz="2000" i="1">
                                  <a:latin typeface="Cambria Math"/>
                                </a:rPr>
                                <m:t>    </m:t>
                              </m:r>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𝑐𝑎</m:t>
                                        </m:r>
                                      </m:sub>
                                    </m:sSub>
                                    <m:r>
                                      <a:rPr lang="en-US" sz="2000" i="1">
                                        <a:latin typeface="Cambria Math"/>
                                      </a:rPr>
                                      <m:t>  </m:t>
                                    </m:r>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𝑛𝑎</m:t>
                                        </m:r>
                                        <m:r>
                                          <a:rPr lang="en-US" sz="2000" i="1">
                                            <a:latin typeface="Cambria Math"/>
                                          </a:rPr>
                                          <m:t>  </m:t>
                                        </m:r>
                                      </m:sub>
                                    </m:sSub>
                                  </m:e>
                                </m:mr>
                              </m:m>
                            </m:e>
                          </m:mr>
                        </m:m>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𝑎𝑏</m:t>
                                  </m:r>
                                  <m:r>
                                    <a:rPr lang="en-US" sz="2000" i="1">
                                      <a:latin typeface="Cambria Math"/>
                                    </a:rPr>
                                    <m:t> </m:t>
                                  </m:r>
                                </m:sub>
                              </m:sSub>
                              <m:r>
                                <a:rPr lang="en-US" sz="2000" i="1">
                                  <a:latin typeface="Cambria Math"/>
                                </a:rPr>
                                <m:t>  </m:t>
                              </m:r>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𝑏𝑏</m:t>
                                  </m:r>
                                </m:sub>
                              </m:sSub>
                              <m:r>
                                <a:rPr lang="en-US" sz="2000" i="1">
                                  <a:latin typeface="Cambria Math"/>
                                </a:rPr>
                                <m:t>     </m:t>
                              </m:r>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𝑐𝑏</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𝑛𝑏</m:t>
                                        </m:r>
                                      </m:sub>
                                    </m:sSub>
                                  </m:e>
                                </m:mr>
                              </m:m>
                              <m:r>
                                <a:rPr lang="en-US" sz="2000" i="1">
                                  <a:latin typeface="Cambria Math"/>
                                </a:rPr>
                                <m:t>    </m:t>
                              </m:r>
                            </m:e>
                          </m:mr>
                        </m:m>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𝑎𝑐</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𝑐𝑐</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𝑛𝑐</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 </m:t>
                                      </m:r>
                                      <m:r>
                                        <a:rPr lang="en-US" sz="2000" i="1">
                                          <a:latin typeface="Cambria Math"/>
                                        </a:rPr>
                                        <m:t>𝑧</m:t>
                                      </m:r>
                                    </m:e>
                                  </m:acc>
                                </m:e>
                                <m:sub>
                                  <m:r>
                                    <a:rPr lang="en-US" sz="2000" i="1">
                                      <a:latin typeface="Cambria Math"/>
                                    </a:rPr>
                                    <m:t>𝑎𝑛</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𝑏𝑛</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𝑐𝑛</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mr>
                              </m:m>
                            </m:e>
                          </m:mr>
                        </m:m>
                      </m:e>
                    </m:d>
                    <m:r>
                      <a:rPr lang="en-US" sz="2000" i="1">
                        <a:latin typeface="Cambria Math"/>
                      </a:rPr>
                      <m:t> ∙</m:t>
                    </m:r>
                  </m:oMath>
                </a14:m>
                <a:r>
                  <a:rPr lang="en-US" sz="2000" dirty="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m:t>
                                        </m:r>
                                      </m:sub>
                                    </m:sSub>
                                  </m:e>
                                </m:mr>
                                <m:mr>
                                  <m:e>
                                    <m:sSub>
                                      <m:sSubPr>
                                        <m:ctrlPr>
                                          <a:rPr lang="en-US" sz="2000" i="1">
                                            <a:latin typeface="Cambria Math"/>
                                          </a:rPr>
                                        </m:ctrlPr>
                                      </m:sSubPr>
                                      <m:e>
                                        <m:r>
                                          <a:rPr lang="en-US" sz="2000" i="1">
                                            <a:latin typeface="Cambria Math"/>
                                          </a:rPr>
                                          <m:t>𝐼</m:t>
                                        </m:r>
                                      </m:e>
                                      <m:sub>
                                        <m:r>
                                          <a:rPr lang="en-US" sz="2000" i="1">
                                            <a:latin typeface="Cambria Math"/>
                                          </a:rPr>
                                          <m:t>𝑛</m:t>
                                        </m:r>
                                      </m:sub>
                                    </m:sSub>
                                  </m:e>
                                </m:mr>
                              </m:m>
                            </m:e>
                          </m:mr>
                        </m:m>
                      </m:e>
                    </m:d>
                  </m:oMath>
                </a14:m>
                <a:r>
                  <a:rPr lang="en-US" sz="2000" dirty="0" smtClean="0"/>
                  <a:t>		</a:t>
                </a:r>
                <a:r>
                  <a:rPr lang="en-US" sz="2000" dirty="0" smtClean="0">
                    <a:latin typeface="Times New Roman" pitchFamily="18" charset="0"/>
                    <a:cs typeface="Times New Roman" pitchFamily="18" charset="0"/>
                  </a:rPr>
                  <a:t>(34)</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447800" y="5112382"/>
                <a:ext cx="7696200" cy="1517018"/>
              </a:xfrm>
              <a:prstGeom prst="rect">
                <a:avLst/>
              </a:prstGeom>
              <a:blipFill rotWithShape="1">
                <a:blip r:embed="rId3"/>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49368" y="1828800"/>
            <a:ext cx="5797743" cy="2819400"/>
          </a:xfrm>
          <a:prstGeom prst="rect">
            <a:avLst/>
          </a:prstGeom>
        </p:spPr>
      </p:pic>
      <p:sp>
        <p:nvSpPr>
          <p:cNvPr id="6" name="TextBox 5"/>
          <p:cNvSpPr txBox="1"/>
          <p:nvPr/>
        </p:nvSpPr>
        <p:spPr>
          <a:xfrm>
            <a:off x="7467600" y="4142998"/>
            <a:ext cx="1295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5.0</a:t>
            </a:r>
            <a:endParaRPr lang="en-US" sz="2000"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33</a:t>
            </a:fld>
            <a:endParaRPr lang="en-US"/>
          </a:p>
        </p:txBody>
      </p:sp>
      <p:sp>
        <p:nvSpPr>
          <p:cNvPr id="9" name="TextBox 8"/>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a:latin typeface="Times New Roman" pitchFamily="18" charset="0"/>
                <a:cs typeface="Times New Roman" pitchFamily="18" charset="0"/>
              </a:rPr>
              <a:t>Phase Impedance Matrix for Overhead Lines</a:t>
            </a:r>
          </a:p>
        </p:txBody>
      </p:sp>
    </p:spTree>
    <p:extLst>
      <p:ext uri="{BB962C8B-B14F-4D97-AF65-F5344CB8AC3E}">
        <p14:creationId xmlns:p14="http://schemas.microsoft.com/office/powerpoint/2010/main" val="336917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756827"/>
            <a:ext cx="8382000" cy="1138773"/>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One standard method of reduction is the “Kron” reduction. The Kron reduction method applies KVL to the circuit. </a:t>
            </a:r>
            <a:endParaRPr lang="en-US" sz="2400" dirty="0" smtClean="0">
              <a:solidFill>
                <a:srgbClr val="FF0000"/>
              </a:solidFill>
              <a:latin typeface="Times New Roman" pitchFamily="18" charset="0"/>
              <a:cs typeface="Times New Roman" pitchFamily="18" charset="0"/>
            </a:endParaRPr>
          </a:p>
          <a:p>
            <a:pPr marL="342900" indent="-342900"/>
            <a:r>
              <a:rPr lang="en-US" sz="2000" dirty="0" smtClean="0">
                <a:solidFill>
                  <a:srgbClr val="FF0000"/>
                </a:solidFill>
              </a:rPr>
              <a:t>			</a:t>
            </a:r>
            <a:endParaRPr lang="en-US" sz="2000" dirty="0">
              <a:solidFill>
                <a:srgbClr val="FF0000"/>
              </a:solidFill>
            </a:endParaRPr>
          </a:p>
        </p:txBody>
      </p:sp>
      <mc:AlternateContent xmlns:mc="http://schemas.openxmlformats.org/markup-compatibility/2006" xmlns:a14="http://schemas.microsoft.com/office/drawing/2010/main">
        <mc:Choice Requires="a14">
          <p:sp>
            <p:nvSpPr>
              <p:cNvPr id="4" name="Rectangle 3"/>
              <p:cNvSpPr/>
              <p:nvPr/>
            </p:nvSpPr>
            <p:spPr>
              <a:xfrm>
                <a:off x="304800" y="2850265"/>
                <a:ext cx="8763000" cy="3321935"/>
              </a:xfrm>
              <a:prstGeom prst="rect">
                <a:avLst/>
              </a:prstGeom>
            </p:spPr>
            <p:txBody>
              <a:bodyPr wrap="square">
                <a:spAutoFit/>
              </a:bodyPr>
              <a:lstStyle/>
              <a:p>
                <a:pPr marL="342900" indent="-342900">
                  <a:spcAft>
                    <a:spcPts val="1200"/>
                  </a:spcAft>
                  <a:buFont typeface="Wingdings" pitchFamily="2" charset="2"/>
                  <a:buChar char="Ø"/>
                </a:pPr>
                <a:r>
                  <a:rPr lang="en-US" sz="2400" dirty="0" smtClean="0">
                    <a:latin typeface="Times New Roman" pitchFamily="18" charset="0"/>
                    <a:cs typeface="Times New Roman" pitchFamily="18" charset="0"/>
                  </a:rPr>
                  <a:t>In partitioned form, (34) becomes:       </a:t>
                </a:r>
                <a:endParaRPr lang="en-US" sz="2400" i="1" dirty="0" smtClean="0">
                  <a:latin typeface="Times New Roman" pitchFamily="18" charset="0"/>
                  <a:cs typeface="Times New Roman" pitchFamily="18" charset="0"/>
                </a:endParaRPr>
              </a:p>
              <a:p>
                <a:pPr algn="just">
                  <a:spcAft>
                    <a:spcPts val="1200"/>
                  </a:spcAft>
                </a:pPr>
                <a:r>
                  <a:rPr lang="en-US" sz="24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𝑎𝑏𝑐</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𝑛𝑔</m:t>
                                      </m:r>
                                    </m:sub>
                                  </m:sSub>
                                </m:e>
                              </m:d>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𝑎𝑏𝑐</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𝑛𝑔</m:t>
                                      </m:r>
                                    </m:sub>
                                  </m:sSub>
                                </m:e>
                              </m:d>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e>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e>
                          </m:mr>
                          <m:m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b="0" i="1" smtClean="0">
                                          <a:latin typeface="Cambria Math"/>
                                        </a:rPr>
                                        <m:t>𝑗</m:t>
                                      </m:r>
                                    </m:sub>
                                  </m:sSub>
                                </m:e>
                              </m:d>
                            </m:e>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e>
                          </m:mr>
                        </m:m>
                      </m:e>
                    </m:d>
                  </m:oMath>
                </a14:m>
                <a:r>
                  <a:rPr lang="en-US" sz="2000" dirty="0" smtClean="0"/>
                  <a:t>		</a:t>
                </a:r>
                <a:r>
                  <a:rPr lang="en-US" sz="2000" dirty="0" smtClean="0">
                    <a:latin typeface="Times New Roman" pitchFamily="18" charset="0"/>
                    <a:cs typeface="Times New Roman" pitchFamily="18" charset="0"/>
                  </a:rPr>
                  <a:t>(35)</a:t>
                </a:r>
              </a:p>
              <a:p>
                <a:pPr algn="just">
                  <a:spcAft>
                    <a:spcPts val="1200"/>
                  </a:spcAft>
                </a:pPr>
                <a:endParaRPr lang="en-US" sz="1100" dirty="0" smtClean="0">
                  <a:latin typeface="Times New Roman" pitchFamily="18" charset="0"/>
                  <a:cs typeface="Times New Roman" pitchFamily="18" charset="0"/>
                </a:endParaRPr>
              </a:p>
              <a:p>
                <a:pPr marL="342900" indent="-342900">
                  <a:spcAft>
                    <a:spcPts val="1200"/>
                  </a:spcAft>
                  <a:buFont typeface="Wingdings" pitchFamily="2" charset="2"/>
                  <a:buChar char="Ø"/>
                </a:pPr>
                <a:r>
                  <a:rPr lang="en-US" sz="2400" dirty="0" smtClean="0">
                    <a:latin typeface="Times New Roman" pitchFamily="18" charset="0"/>
                    <a:cs typeface="Times New Roman" pitchFamily="18" charset="0"/>
                  </a:rPr>
                  <a:t>Because </a:t>
                </a:r>
                <a:r>
                  <a:rPr lang="en-US" sz="2400" dirty="0">
                    <a:latin typeface="Times New Roman" pitchFamily="18" charset="0"/>
                    <a:cs typeface="Times New Roman" pitchFamily="18" charset="0"/>
                  </a:rPr>
                  <a:t>the neutral is grounded, voltages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𝑛𝑔</m:t>
                        </m:r>
                        <m:r>
                          <a:rPr lang="en-US" sz="2400" i="1">
                            <a:latin typeface="Cambria Math"/>
                          </a:rPr>
                          <m:t> </m:t>
                        </m:r>
                      </m:sub>
                    </m:sSub>
                  </m:oMath>
                </a14:m>
                <a:r>
                  <a:rPr lang="en-US" sz="2400" dirty="0">
                    <a:latin typeface="Times New Roman" pitchFamily="18" charset="0"/>
                    <a:cs typeface="Times New Roman" pitchFamily="18" charset="0"/>
                  </a:rPr>
                  <a:t>and </a:t>
                </a:r>
                <a14:m>
                  <m:oMath xmlns:m="http://schemas.openxmlformats.org/officeDocument/2006/math">
                    <m:sSub>
                      <m:sSubPr>
                        <m:ctrlPr>
                          <a:rPr lang="en-US" sz="2400" i="1">
                            <a:latin typeface="Cambria Math"/>
                          </a:rPr>
                        </m:ctrlPr>
                      </m:sSubPr>
                      <m:e>
                        <m:r>
                          <a:rPr lang="en-US" sz="2400" i="1">
                            <a:latin typeface="Cambria Math"/>
                          </a:rPr>
                          <m:t>𝑉</m:t>
                        </m:r>
                        <m:r>
                          <a:rPr lang="en-US" sz="2400" i="1">
                            <a:latin typeface="Cambria Math"/>
                          </a:rPr>
                          <m:t>′</m:t>
                        </m:r>
                      </m:e>
                      <m:sub>
                        <m:r>
                          <a:rPr lang="en-US" sz="2400" i="1">
                            <a:latin typeface="Cambria Math"/>
                          </a:rPr>
                          <m:t>𝑛𝑔</m:t>
                        </m:r>
                      </m:sub>
                    </m:sSub>
                  </m:oMath>
                </a14:m>
                <a:r>
                  <a:rPr lang="en-US" sz="2400" dirty="0">
                    <a:latin typeface="Times New Roman" pitchFamily="18" charset="0"/>
                    <a:cs typeface="Times New Roman" pitchFamily="18" charset="0"/>
                  </a:rPr>
                  <a:t> equal 0. </a:t>
                </a:r>
              </a:p>
              <a:p>
                <a:pPr algn="just">
                  <a:spcAft>
                    <a:spcPts val="1200"/>
                  </a:spcAft>
                </a:pPr>
                <a:r>
                  <a:rPr lang="en-US" sz="2400" dirty="0" smtClean="0">
                    <a:latin typeface="Times New Roman" pitchFamily="18" charset="0"/>
                    <a:cs typeface="Times New Roman" pitchFamily="18" charset="0"/>
                  </a:rPr>
                  <a:t>	Thus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oMath>
                </a14:m>
                <a:r>
                  <a:rPr lang="en-US" sz="2000" dirty="0"/>
                  <a:t>  </a:t>
                </a:r>
                <a:r>
                  <a:rPr lang="en-US" sz="2000" dirty="0" smtClean="0"/>
                  <a:t>	</a:t>
                </a:r>
                <a:r>
                  <a:rPr lang="en-US" sz="2000" dirty="0" smtClean="0">
                    <a:latin typeface="Times New Roman" pitchFamily="18" charset="0"/>
                    <a:cs typeface="Times New Roman" pitchFamily="18" charset="0"/>
                  </a:rPr>
                  <a:t>(36)</a:t>
                </a:r>
                <a:r>
                  <a:rPr lang="en-US" sz="2000" dirty="0" smtClean="0"/>
                  <a:t>   </a:t>
                </a:r>
              </a:p>
              <a:p>
                <a:pPr algn="just">
                  <a:spcAft>
                    <a:spcPts val="1200"/>
                  </a:spcAft>
                </a:pP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0</m:t>
                        </m:r>
                      </m:e>
                    </m:d>
                    <m:r>
                      <a:rPr lang="en-US" sz="2000" i="1">
                        <a:latin typeface="Cambria Math"/>
                      </a:rPr>
                      <m:t>=</m:t>
                    </m:r>
                    <m:d>
                      <m:dPr>
                        <m:begChr m:val="["/>
                        <m:endChr m:val="]"/>
                        <m:ctrlPr>
                          <a:rPr lang="en-US" sz="2000" i="1">
                            <a:latin typeface="Cambria Math"/>
                          </a:rPr>
                        </m:ctrlPr>
                      </m:dPr>
                      <m:e>
                        <m:r>
                          <a:rPr lang="en-US" sz="2000" i="1">
                            <a:latin typeface="Cambria Math"/>
                          </a:rPr>
                          <m:t>0</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oMath>
                </a14:m>
                <a:r>
                  <a:rPr lang="en-US" sz="2000" dirty="0" smtClean="0"/>
                  <a:t>		</a:t>
                </a:r>
                <a:r>
                  <a:rPr lang="en-US" sz="2000" dirty="0" smtClean="0">
                    <a:latin typeface="Times New Roman" pitchFamily="18" charset="0"/>
                    <a:cs typeface="Times New Roman" pitchFamily="18" charset="0"/>
                  </a:rPr>
                  <a:t>(37</a:t>
                </a:r>
                <a:r>
                  <a:rPr lang="en-US" sz="2000" dirty="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304800" y="2850265"/>
                <a:ext cx="8763000" cy="3321935"/>
              </a:xfrm>
              <a:prstGeom prst="rect">
                <a:avLst/>
              </a:prstGeom>
              <a:blipFill rotWithShape="1">
                <a:blip r:embed="rId3"/>
                <a:stretch>
                  <a:fillRect l="-904" t="-1468" b="-146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34</a:t>
            </a:fld>
            <a:endParaRPr lang="en-US" dirty="0"/>
          </a:p>
        </p:txBody>
      </p:sp>
      <p:sp>
        <p:nvSpPr>
          <p:cNvPr id="6" name="TextBox 5"/>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a:latin typeface="Times New Roman" pitchFamily="18" charset="0"/>
                <a:cs typeface="Times New Roman" pitchFamily="18" charset="0"/>
              </a:rPr>
              <a:t>Phase Impedance Matrix for Overhead Lines</a:t>
            </a:r>
          </a:p>
        </p:txBody>
      </p:sp>
    </p:spTree>
    <p:extLst>
      <p:ext uri="{BB962C8B-B14F-4D97-AF65-F5344CB8AC3E}">
        <p14:creationId xmlns:p14="http://schemas.microsoft.com/office/powerpoint/2010/main" val="2750541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533400" y="1886902"/>
                <a:ext cx="8610600" cy="3447098"/>
              </a:xfrm>
              <a:prstGeom prst="rect">
                <a:avLst/>
              </a:prstGeom>
            </p:spPr>
            <p:txBody>
              <a:bodyPr wrap="square">
                <a:spAutoFit/>
              </a:bodyPr>
              <a:lstStyle/>
              <a:p>
                <a:pPr marL="285750" indent="-285750">
                  <a:spcAft>
                    <a:spcPts val="1200"/>
                  </a:spcAft>
                  <a:buFont typeface="Wingdings" pitchFamily="2" charset="2"/>
                  <a:buChar char="Ø"/>
                </a:pPr>
                <a:r>
                  <a:rPr lang="en-US" dirty="0" smtClean="0"/>
                  <a:t> </a:t>
                </a:r>
                <a:r>
                  <a:rPr lang="en-US" sz="2400" dirty="0" smtClean="0">
                    <a:latin typeface="Times New Roman" pitchFamily="18" charset="0"/>
                    <a:cs typeface="Times New Roman" pitchFamily="18" charset="0"/>
                  </a:rPr>
                  <a:t>Solve (37) for </a:t>
                </a:r>
                <a14:m>
                  <m:oMath xmlns:m="http://schemas.openxmlformats.org/officeDocument/2006/math">
                    <m:d>
                      <m:dPr>
                        <m:begChr m:val="["/>
                        <m:endChr m:val="]"/>
                        <m:ctrlPr>
                          <a:rPr lang="en-US" sz="2400" i="1" smtClean="0">
                            <a:solidFill>
                              <a:schemeClr val="tx1"/>
                            </a:solidFill>
                            <a:latin typeface="Cambria Math"/>
                          </a:rPr>
                        </m:ctrlPr>
                      </m:dPr>
                      <m:e>
                        <m:sSub>
                          <m:sSubPr>
                            <m:ctrlPr>
                              <a:rPr lang="en-US" sz="2400" i="1">
                                <a:solidFill>
                                  <a:schemeClr val="tx1"/>
                                </a:solidFill>
                                <a:latin typeface="Cambria Math"/>
                              </a:rPr>
                            </m:ctrlPr>
                          </m:sSubPr>
                          <m:e>
                            <m:r>
                              <a:rPr lang="en-US" sz="2400" i="1">
                                <a:solidFill>
                                  <a:schemeClr val="tx1"/>
                                </a:solidFill>
                                <a:latin typeface="Cambria Math"/>
                              </a:rPr>
                              <m:t>𝐼</m:t>
                            </m:r>
                          </m:e>
                          <m:sub>
                            <m:r>
                              <a:rPr lang="en-US" sz="2400" i="1">
                                <a:solidFill>
                                  <a:schemeClr val="tx1"/>
                                </a:solidFill>
                                <a:latin typeface="Cambria Math"/>
                              </a:rPr>
                              <m:t>𝑛</m:t>
                            </m:r>
                          </m:sub>
                        </m:sSub>
                      </m:e>
                    </m:d>
                  </m:oMath>
                </a14:m>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                  </a:t>
                </a:r>
              </a:p>
              <a:p>
                <a:pPr>
                  <a:spcAft>
                    <a:spcPts val="1200"/>
                  </a:spcAft>
                </a:pPr>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(38)</a:t>
                </a:r>
              </a:p>
              <a:p>
                <a:pPr>
                  <a:spcAft>
                    <a:spcPts val="1200"/>
                  </a:spcAft>
                </a:pPr>
                <a:endParaRPr lang="en-US" sz="2400" dirty="0" smtClean="0">
                  <a:latin typeface="Times New Roman" pitchFamily="18" charset="0"/>
                  <a:cs typeface="Times New Roman" pitchFamily="18" charset="0"/>
                </a:endParaRPr>
              </a:p>
              <a:p>
                <a:pPr marL="342900" indent="-342900">
                  <a:spcAft>
                    <a:spcPts val="1200"/>
                  </a:spcAft>
                  <a:buFont typeface="Wingdings" pitchFamily="2" charset="2"/>
                  <a:buChar char="Ø"/>
                </a:pPr>
                <a:r>
                  <a:rPr lang="en-US" sz="2400" dirty="0" smtClean="0">
                    <a:latin typeface="Times New Roman" pitchFamily="18" charset="0"/>
                    <a:cs typeface="Times New Roman" pitchFamily="18" charset="0"/>
                  </a:rPr>
                  <a:t>Substitute (38) into </a:t>
                </a:r>
                <a:r>
                  <a:rPr lang="en-US" sz="2400" dirty="0">
                    <a:latin typeface="Times New Roman" pitchFamily="18" charset="0"/>
                    <a:cs typeface="Times New Roman" pitchFamily="18" charset="0"/>
                  </a:rPr>
                  <a:t>expression </a:t>
                </a:r>
                <a:r>
                  <a:rPr lang="en-US" sz="2400" dirty="0" smtClean="0">
                    <a:latin typeface="Times New Roman" pitchFamily="18" charset="0"/>
                    <a:cs typeface="Times New Roman" pitchFamily="18" charset="0"/>
                  </a:rPr>
                  <a:t>(36):</a:t>
                </a:r>
                <a:endParaRPr lang="en-US" sz="2400" dirty="0">
                  <a:latin typeface="Times New Roman" pitchFamily="18" charset="0"/>
                  <a:cs typeface="Times New Roman" pitchFamily="18" charset="0"/>
                </a:endParaRPr>
              </a:p>
              <a:p>
                <a:pPr>
                  <a:spcAft>
                    <a:spcPts val="1200"/>
                  </a:spcAft>
                </a:pPr>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𝑎𝑏𝑐</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endParaRPr lang="en-US" sz="2000" dirty="0" smtClean="0"/>
              </a:p>
              <a:p>
                <a:pPr>
                  <a:spcAft>
                    <a:spcPts val="1200"/>
                  </a:spcAft>
                </a:pP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(39)</a:t>
                </a:r>
              </a:p>
              <a:p>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533400" y="1886902"/>
                <a:ext cx="8610600" cy="3447098"/>
              </a:xfrm>
              <a:prstGeom prst="rect">
                <a:avLst/>
              </a:prstGeom>
              <a:blipFill rotWithShape="1">
                <a:blip r:embed="rId3"/>
                <a:stretch>
                  <a:fillRect l="-992" t="-14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533400" y="5188803"/>
                <a:ext cx="8610600" cy="830997"/>
              </a:xfrm>
              <a:prstGeom prst="rect">
                <a:avLst/>
              </a:prstGeom>
            </p:spPr>
            <p:txBody>
              <a:bodyPr wrap="square">
                <a:spAutoFit/>
              </a:bodyPr>
              <a:lstStyle/>
              <a:p>
                <a:r>
                  <a:rPr lang="en-US" sz="2400" dirty="0" smtClean="0">
                    <a:latin typeface="Times New Roman" pitchFamily="18" charset="0"/>
                    <a:cs typeface="Times New Roman" pitchFamily="18" charset="0"/>
                  </a:rPr>
                  <a:t> 	where </a:t>
                </a:r>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b="0" i="1" smtClean="0">
                                <a:latin typeface="Cambria Math"/>
                              </a:rPr>
                              <m:t>𝑧</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oMath>
                </a14:m>
                <a:r>
                  <a:rPr lang="en-US" sz="2000" dirty="0" smtClean="0">
                    <a:latin typeface="Times New Roman" pitchFamily="18" charset="0"/>
                    <a:cs typeface="Times New Roman" pitchFamily="18" charset="0"/>
                  </a:rPr>
                  <a:t>				(40)</a:t>
                </a:r>
                <a:endParaRPr lang="en-US" sz="2000"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533400" y="5188803"/>
                <a:ext cx="8610600" cy="830997"/>
              </a:xfrm>
              <a:prstGeom prst="rect">
                <a:avLst/>
              </a:prstGeom>
              <a:blipFill rotWithShape="1">
                <a:blip r:embed="rId4"/>
                <a:stretch>
                  <a:fillRect t="-5839" b="-87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35</a:t>
            </a:fld>
            <a:endParaRPr lang="en-US" dirty="0"/>
          </a:p>
        </p:txBody>
      </p:sp>
      <p:sp>
        <p:nvSpPr>
          <p:cNvPr id="8" name="TextBox 7"/>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a:latin typeface="Times New Roman" pitchFamily="18" charset="0"/>
                <a:cs typeface="Times New Roman" pitchFamily="18" charset="0"/>
              </a:rPr>
              <a:t>Phase Impedance Matrix for Overhead Lines</a:t>
            </a:r>
          </a:p>
        </p:txBody>
      </p:sp>
    </p:spTree>
    <p:extLst>
      <p:ext uri="{BB962C8B-B14F-4D97-AF65-F5344CB8AC3E}">
        <p14:creationId xmlns:p14="http://schemas.microsoft.com/office/powerpoint/2010/main" val="75365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2217003"/>
            <a:ext cx="7620000" cy="830997"/>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After </a:t>
            </a:r>
            <a:r>
              <a:rPr lang="en-US" sz="2400" dirty="0" smtClean="0">
                <a:latin typeface="Times New Roman" pitchFamily="18" charset="0"/>
                <a:cs typeface="Times New Roman" pitchFamily="18" charset="0"/>
              </a:rPr>
              <a:t>having applied the </a:t>
            </a:r>
            <a:r>
              <a:rPr lang="en-US" sz="2400" dirty="0" err="1">
                <a:latin typeface="Times New Roman" pitchFamily="18" charset="0"/>
                <a:cs typeface="Times New Roman" pitchFamily="18" charset="0"/>
              </a:rPr>
              <a:t>Kron</a:t>
            </a:r>
            <a:r>
              <a:rPr lang="en-US" sz="2400" dirty="0">
                <a:latin typeface="Times New Roman" pitchFamily="18" charset="0"/>
                <a:cs typeface="Times New Roman" pitchFamily="18" charset="0"/>
              </a:rPr>
              <a:t> reduction technique, the final phase impedance matrix </a:t>
            </a:r>
            <a:r>
              <a:rPr lang="en-US" sz="2400" dirty="0" smtClean="0">
                <a:latin typeface="Times New Roman" pitchFamily="18" charset="0"/>
                <a:cs typeface="Times New Roman" pitchFamily="18" charset="0"/>
              </a:rPr>
              <a:t>becomes:</a:t>
            </a:r>
            <a:endParaRPr lang="en-US" sz="2400" dirty="0">
              <a:latin typeface="Times New Roman" pitchFamily="18" charset="0"/>
              <a:cs typeface="Times New Roman" pitchFamily="18" charset="0"/>
            </a:endParaRPr>
          </a:p>
        </p:txBody>
      </p:sp>
      <p:grpSp>
        <p:nvGrpSpPr>
          <p:cNvPr id="9" name="Group 8"/>
          <p:cNvGrpSpPr/>
          <p:nvPr/>
        </p:nvGrpSpPr>
        <p:grpSpPr>
          <a:xfrm>
            <a:off x="2413314" y="3743272"/>
            <a:ext cx="5435286" cy="904928"/>
            <a:chOff x="2286000" y="3017157"/>
            <a:chExt cx="5435286" cy="904928"/>
          </a:xfrm>
        </p:grpSpPr>
        <p:sp>
          <p:nvSpPr>
            <p:cNvPr id="4" name="Rectangle 3"/>
            <p:cNvSpPr/>
            <p:nvPr/>
          </p:nvSpPr>
          <p:spPr>
            <a:xfrm>
              <a:off x="6629400" y="3269566"/>
              <a:ext cx="1091886" cy="400110"/>
            </a:xfrm>
            <a:prstGeom prst="rect">
              <a:avLst/>
            </a:prstGeom>
          </p:spPr>
          <p:txBody>
            <a:bodyPr wrap="square">
              <a:spAutoFit/>
            </a:bodyPr>
            <a:lstStyle/>
            <a:p>
              <a:r>
                <a:rPr lang="en-US" sz="2000" dirty="0" smtClean="0">
                  <a:latin typeface="Times New Roman" pitchFamily="18" charset="0"/>
                  <a:cs typeface="Times New Roman" pitchFamily="18" charset="0"/>
                </a:rPr>
                <a:t>      (41)</a:t>
              </a:r>
              <a:endParaRPr lang="en-US" sz="20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2286000" y="3017157"/>
                  <a:ext cx="3727046" cy="904928"/>
                </a:xfrm>
                <a:prstGeom prst="rect">
                  <a:avLst/>
                </a:prstGeom>
              </p:spPr>
              <p:txBody>
                <a:bodyPr wrap="none">
                  <a:spAutoFit/>
                </a:bodyPr>
                <a:lstStyle/>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e>
                                  <m:sub>
                                    <m:r>
                                      <a:rPr lang="en-US" sz="2000" i="1">
                                        <a:latin typeface="Cambria Math"/>
                                      </a:rPr>
                                      <m:t>𝑎𝑎</m:t>
                                    </m:r>
                                  </m:sub>
                                </m:sSub>
                              </m:e>
                              <m:e>
                                <m:sSub>
                                  <m:sSubPr>
                                    <m:ctrlPr>
                                      <a:rPr lang="en-US" sz="2000" i="1">
                                        <a:latin typeface="Cambria Math"/>
                                      </a:rPr>
                                    </m:ctrlPr>
                                  </m:sSubPr>
                                  <m:e>
                                    <m:r>
                                      <a:rPr lang="en-US" sz="2000" i="1">
                                        <a:latin typeface="Cambria Math"/>
                                      </a:rPr>
                                      <m:t>𝑧</m:t>
                                    </m:r>
                                  </m:e>
                                  <m:sub>
                                    <m:r>
                                      <a:rPr lang="en-US" sz="2000" i="1">
                                        <a:latin typeface="Cambria Math"/>
                                      </a:rPr>
                                      <m:t>𝑎𝑏</m:t>
                                    </m:r>
                                  </m:sub>
                                </m:sSub>
                              </m:e>
                              <m:e>
                                <m:sSub>
                                  <m:sSubPr>
                                    <m:ctrlPr>
                                      <a:rPr lang="en-US" sz="2000" i="1">
                                        <a:latin typeface="Cambria Math"/>
                                      </a:rPr>
                                    </m:ctrlPr>
                                  </m:sSubPr>
                                  <m:e>
                                    <m:r>
                                      <a:rPr lang="en-US" sz="2000" i="1">
                                        <a:latin typeface="Cambria Math"/>
                                      </a:rPr>
                                      <m:t>𝑧</m:t>
                                    </m:r>
                                  </m:e>
                                  <m:sub>
                                    <m:r>
                                      <a:rPr lang="en-US" sz="2000" i="1">
                                        <a:latin typeface="Cambria Math"/>
                                      </a:rPr>
                                      <m:t>𝑎𝑐</m:t>
                                    </m:r>
                                  </m:sub>
                                </m:sSub>
                              </m:e>
                            </m:mr>
                            <m:mr>
                              <m:e>
                                <m:sSub>
                                  <m:sSubPr>
                                    <m:ctrlPr>
                                      <a:rPr lang="en-US" sz="2000" i="1">
                                        <a:latin typeface="Cambria Math"/>
                                      </a:rPr>
                                    </m:ctrlPr>
                                  </m:sSubPr>
                                  <m:e>
                                    <m:r>
                                      <a:rPr lang="en-US" sz="2000" i="1">
                                        <a:latin typeface="Cambria Math"/>
                                      </a:rPr>
                                      <m:t>𝑧</m:t>
                                    </m:r>
                                  </m:e>
                                  <m:sub>
                                    <m:r>
                                      <a:rPr lang="en-US" sz="2000" i="1">
                                        <a:latin typeface="Cambria Math"/>
                                      </a:rPr>
                                      <m:t>𝑏𝑎</m:t>
                                    </m:r>
                                  </m:sub>
                                </m:sSub>
                              </m:e>
                              <m:e>
                                <m:sSub>
                                  <m:sSubPr>
                                    <m:ctrlPr>
                                      <a:rPr lang="en-US" sz="2000" i="1">
                                        <a:latin typeface="Cambria Math"/>
                                      </a:rPr>
                                    </m:ctrlPr>
                                  </m:sSubPr>
                                  <m:e>
                                    <m:r>
                                      <a:rPr lang="en-US" sz="2000" i="1">
                                        <a:latin typeface="Cambria Math"/>
                                      </a:rPr>
                                      <m:t>𝑧</m:t>
                                    </m:r>
                                  </m:e>
                                  <m:sub>
                                    <m:r>
                                      <a:rPr lang="en-US" sz="2000" i="1">
                                        <a:latin typeface="Cambria Math"/>
                                      </a:rPr>
                                      <m:t>𝑏𝑏</m:t>
                                    </m:r>
                                  </m:sub>
                                </m:sSub>
                              </m:e>
                              <m:e>
                                <m:sSub>
                                  <m:sSubPr>
                                    <m:ctrlPr>
                                      <a:rPr lang="en-US" sz="2000" i="1">
                                        <a:latin typeface="Cambria Math"/>
                                      </a:rPr>
                                    </m:ctrlPr>
                                  </m:sSubPr>
                                  <m:e>
                                    <m:r>
                                      <a:rPr lang="en-US" sz="2000" i="1">
                                        <a:latin typeface="Cambria Math"/>
                                      </a:rPr>
                                      <m:t>𝑧</m:t>
                                    </m:r>
                                  </m:e>
                                  <m:sub>
                                    <m:r>
                                      <a:rPr lang="en-US" sz="2000" i="1">
                                        <a:latin typeface="Cambria Math"/>
                                      </a:rPr>
                                      <m:t>𝑏𝑐</m:t>
                                    </m:r>
                                  </m:sub>
                                </m:sSub>
                              </m:e>
                            </m:mr>
                            <m:mr>
                              <m:e>
                                <m:sSub>
                                  <m:sSubPr>
                                    <m:ctrlPr>
                                      <a:rPr lang="en-US" sz="2000" i="1">
                                        <a:latin typeface="Cambria Math"/>
                                      </a:rPr>
                                    </m:ctrlPr>
                                  </m:sSubPr>
                                  <m:e>
                                    <m:r>
                                      <a:rPr lang="en-US" sz="2000" i="1">
                                        <a:latin typeface="Cambria Math"/>
                                      </a:rPr>
                                      <m:t>𝑧</m:t>
                                    </m:r>
                                  </m:e>
                                  <m:sub>
                                    <m:r>
                                      <a:rPr lang="en-US" sz="2000" i="1">
                                        <a:latin typeface="Cambria Math"/>
                                      </a:rPr>
                                      <m:t>𝑐𝑎</m:t>
                                    </m:r>
                                  </m:sub>
                                </m:sSub>
                              </m:e>
                              <m:e>
                                <m:sSub>
                                  <m:sSubPr>
                                    <m:ctrlPr>
                                      <a:rPr lang="en-US" sz="2000" i="1">
                                        <a:latin typeface="Cambria Math"/>
                                      </a:rPr>
                                    </m:ctrlPr>
                                  </m:sSubPr>
                                  <m:e>
                                    <m:r>
                                      <a:rPr lang="en-US" sz="2000" i="1">
                                        <a:latin typeface="Cambria Math"/>
                                      </a:rPr>
                                      <m:t>𝑧</m:t>
                                    </m:r>
                                  </m:e>
                                  <m:sub>
                                    <m:r>
                                      <a:rPr lang="en-US" sz="2000" i="1">
                                        <a:latin typeface="Cambria Math"/>
                                      </a:rPr>
                                      <m:t>𝑐𝑏</m:t>
                                    </m:r>
                                  </m:sub>
                                </m:sSub>
                              </m:e>
                              <m:e>
                                <m:sSub>
                                  <m:sSubPr>
                                    <m:ctrlPr>
                                      <a:rPr lang="en-US" sz="2000" i="1">
                                        <a:latin typeface="Cambria Math"/>
                                      </a:rPr>
                                    </m:ctrlPr>
                                  </m:sSubPr>
                                  <m:e>
                                    <m:r>
                                      <a:rPr lang="en-US" sz="2000" i="1">
                                        <a:latin typeface="Cambria Math"/>
                                      </a:rPr>
                                      <m:t>𝑧</m:t>
                                    </m:r>
                                  </m:e>
                                  <m:sub>
                                    <m:r>
                                      <a:rPr lang="en-US" sz="2000" i="1">
                                        <a:latin typeface="Cambria Math"/>
                                      </a:rPr>
                                      <m:t>𝑐𝑐</m:t>
                                    </m:r>
                                  </m:sub>
                                </m:sSub>
                              </m:e>
                            </m:mr>
                          </m:m>
                        </m:e>
                      </m:d>
                    </m:oMath>
                  </a14:m>
                  <a:r>
                    <a:rPr lang="en-US" sz="2000" dirty="0">
                      <a:latin typeface="Times New Roman" pitchFamily="18" charset="0"/>
                      <a:cs typeface="Times New Roman" pitchFamily="18" charset="0"/>
                    </a:rPr>
                    <a:t> Ω/mile</a:t>
                  </a:r>
                </a:p>
              </p:txBody>
            </p:sp>
          </mc:Choice>
          <mc:Fallback xmlns="">
            <p:sp>
              <p:nvSpPr>
                <p:cNvPr id="5" name="Rectangle 4"/>
                <p:cNvSpPr>
                  <a:spLocks noRot="1" noChangeAspect="1" noMove="1" noResize="1" noEditPoints="1" noAdjustHandles="1" noChangeArrowheads="1" noChangeShapeType="1" noTextEdit="1"/>
                </p:cNvSpPr>
                <p:nvPr/>
              </p:nvSpPr>
              <p:spPr>
                <a:xfrm>
                  <a:off x="2286000" y="3017157"/>
                  <a:ext cx="3727046" cy="904928"/>
                </a:xfrm>
                <a:prstGeom prst="rect">
                  <a:avLst/>
                </a:prstGeom>
                <a:blipFill rotWithShape="1">
                  <a:blip r:embed="rId2"/>
                  <a:stretch>
                    <a:fillRect r="-982"/>
                  </a:stretch>
                </a:blipFill>
              </p:spPr>
              <p:txBody>
                <a:bodyPr/>
                <a:lstStyle/>
                <a:p>
                  <a:r>
                    <a:rPr lang="en-US">
                      <a:noFill/>
                    </a:rPr>
                    <a:t> </a:t>
                  </a:r>
                </a:p>
              </p:txBody>
            </p:sp>
          </mc:Fallback>
        </mc:AlternateContent>
      </p:grpSp>
      <p:sp>
        <p:nvSpPr>
          <p:cNvPr id="2" name="Slide Number Placeholder 1"/>
          <p:cNvSpPr>
            <a:spLocks noGrp="1"/>
          </p:cNvSpPr>
          <p:nvPr>
            <p:ph type="sldNum" sz="quarter" idx="12"/>
          </p:nvPr>
        </p:nvSpPr>
        <p:spPr/>
        <p:txBody>
          <a:bodyPr/>
          <a:lstStyle/>
          <a:p>
            <a:fld id="{B6F15528-21DE-4FAA-801E-634DDDAF4B2B}" type="slidenum">
              <a:rPr lang="en-US" smtClean="0"/>
              <a:pPr/>
              <a:t>36</a:t>
            </a:fld>
            <a:endParaRPr lang="en-US"/>
          </a:p>
        </p:txBody>
      </p:sp>
      <p:sp>
        <p:nvSpPr>
          <p:cNvPr id="8" name="TextBox 7"/>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a:latin typeface="Times New Roman" pitchFamily="18" charset="0"/>
                <a:cs typeface="Times New Roman" pitchFamily="18" charset="0"/>
              </a:rPr>
              <a:t>Phase Impedance Matrix for Overhead Lines</a:t>
            </a:r>
          </a:p>
        </p:txBody>
      </p:sp>
    </p:spTree>
    <p:extLst>
      <p:ext uri="{BB962C8B-B14F-4D97-AF65-F5344CB8AC3E}">
        <p14:creationId xmlns:p14="http://schemas.microsoft.com/office/powerpoint/2010/main" val="35494859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828800"/>
            <a:ext cx="8153400" cy="4832092"/>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 phase impedance matrix for a three-wire delta line is determined by the application of Carson’s equations without the Kron reduction step.</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phase impedance matrix can be used to accurately determine the voltage drops on the feeder line segments once the currents have been determined.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Since no  approximations (transpositions for example) have been made regarding the spacing between conductors, the effect of the mutual coupling between the phases is accurately taken into account.</a:t>
            </a:r>
          </a:p>
          <a:p>
            <a:pPr marL="342900" indent="-342900">
              <a:buFont typeface="Arial" pitchFamily="34" charset="0"/>
              <a:buChar char="•"/>
            </a:pPr>
            <a:endParaRPr lang="en-US" sz="2000"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37</a:t>
            </a:fld>
            <a:endParaRPr lang="en-US"/>
          </a:p>
        </p:txBody>
      </p:sp>
      <p:sp>
        <p:nvSpPr>
          <p:cNvPr id="5" name="TextBox 4"/>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a:latin typeface="Times New Roman" pitchFamily="18" charset="0"/>
                <a:cs typeface="Times New Roman" pitchFamily="18" charset="0"/>
              </a:rPr>
              <a:t>Phase Impedance Matrix for Overhead Lines</a:t>
            </a:r>
          </a:p>
        </p:txBody>
      </p:sp>
    </p:spTree>
    <p:extLst>
      <p:ext uri="{BB962C8B-B14F-4D97-AF65-F5344CB8AC3E}">
        <p14:creationId xmlns:p14="http://schemas.microsoft.com/office/powerpoint/2010/main" val="273470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695271"/>
            <a:ext cx="8382000" cy="1200329"/>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The application of the Modified Carson’s equations and the phase frame matrix lead to the most accurate model of a line segment as shown in Figure 6.0.</a:t>
            </a:r>
          </a:p>
        </p:txBody>
      </p:sp>
      <p:grpSp>
        <p:nvGrpSpPr>
          <p:cNvPr id="8" name="Group 7"/>
          <p:cNvGrpSpPr/>
          <p:nvPr/>
        </p:nvGrpSpPr>
        <p:grpSpPr>
          <a:xfrm>
            <a:off x="838200" y="3124200"/>
            <a:ext cx="7122951" cy="3269815"/>
            <a:chOff x="793560" y="2819400"/>
            <a:chExt cx="7316615" cy="3496083"/>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01373" y="2819400"/>
              <a:ext cx="6908802" cy="2928975"/>
            </a:xfrm>
            <a:prstGeom prst="rect">
              <a:avLst/>
            </a:prstGeom>
          </p:spPr>
        </p:pic>
        <p:sp>
          <p:nvSpPr>
            <p:cNvPr id="4" name="TextBox 3"/>
            <p:cNvSpPr txBox="1"/>
            <p:nvPr/>
          </p:nvSpPr>
          <p:spPr>
            <a:xfrm>
              <a:off x="793560" y="5915373"/>
              <a:ext cx="1371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6.0</a:t>
              </a:r>
              <a:endParaRPr lang="en-US" sz="2000" dirty="0">
                <a:latin typeface="Times New Roman" pitchFamily="18" charset="0"/>
                <a:cs typeface="Times New Roman" pitchFamily="18" charset="0"/>
              </a:endParaRPr>
            </a:p>
          </p:txBody>
        </p:sp>
      </p:gr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a:p>
        </p:txBody>
      </p:sp>
      <p:sp>
        <p:nvSpPr>
          <p:cNvPr id="7" name="TextBox 6"/>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a:latin typeface="Times New Roman" pitchFamily="18" charset="0"/>
                <a:cs typeface="Times New Roman" pitchFamily="18" charset="0"/>
              </a:rPr>
              <a:t>Phase Impedance Matrix for Overhead Lines</a:t>
            </a:r>
          </a:p>
        </p:txBody>
      </p:sp>
    </p:spTree>
    <p:extLst>
      <p:ext uri="{BB962C8B-B14F-4D97-AF65-F5344CB8AC3E}">
        <p14:creationId xmlns:p14="http://schemas.microsoft.com/office/powerpoint/2010/main" val="24496541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7258" y="1752600"/>
            <a:ext cx="6691342" cy="2836783"/>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0" y="4950248"/>
                <a:ext cx="9144000" cy="175535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e>
                        <m:sub>
                          <m:r>
                            <a:rPr lang="en-US" sz="2000" i="1">
                              <a:latin typeface="Cambria Math"/>
                            </a:rPr>
                            <m:t>𝑛</m:t>
                          </m:r>
                        </m:sub>
                      </m:sSub>
                      <m:r>
                        <a:rPr lang="en-US" sz="2000" i="1">
                          <a:latin typeface="Cambria Math"/>
                        </a:rPr>
                        <m:t>=  </m:t>
                      </m:r>
                      <m:sSub>
                        <m:sSubPr>
                          <m:ctrlPr>
                            <a:rPr lang="en-US" sz="2000" i="1">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e>
                        <m:sub>
                          <m:r>
                            <a:rPr lang="en-US" sz="2000" i="1">
                              <a:latin typeface="Cambria Math"/>
                            </a:rPr>
                            <m:t>𝑚</m:t>
                          </m:r>
                        </m:sub>
                      </m:sSub>
                      <m:r>
                        <a:rPr lang="en-US" sz="2000" i="1">
                          <a:latin typeface="Cambria Math"/>
                        </a:rPr>
                        <m:t>+   </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e>
                                  <m:sub>
                                    <m:r>
                                      <a:rPr lang="en-US" sz="2000" i="1">
                                        <a:latin typeface="Cambria Math"/>
                                      </a:rPr>
                                      <m:t>𝑎𝑎</m:t>
                                    </m:r>
                                  </m:sub>
                                </m:sSub>
                              </m:e>
                              <m:e>
                                <m:sSub>
                                  <m:sSubPr>
                                    <m:ctrlPr>
                                      <a:rPr lang="en-US" sz="2000" i="1">
                                        <a:latin typeface="Cambria Math"/>
                                      </a:rPr>
                                    </m:ctrlPr>
                                  </m:sSubPr>
                                  <m:e>
                                    <m:r>
                                      <a:rPr lang="en-US" sz="2000" i="1">
                                        <a:latin typeface="Cambria Math"/>
                                      </a:rPr>
                                      <m:t>𝑧</m:t>
                                    </m:r>
                                  </m:e>
                                  <m:sub>
                                    <m:r>
                                      <a:rPr lang="en-US" sz="2000" i="1">
                                        <a:latin typeface="Cambria Math"/>
                                      </a:rPr>
                                      <m:t>𝑎𝑏</m:t>
                                    </m:r>
                                  </m:sub>
                                </m:sSub>
                              </m:e>
                              <m:e>
                                <m:sSub>
                                  <m:sSubPr>
                                    <m:ctrlPr>
                                      <a:rPr lang="en-US" sz="2000" i="1">
                                        <a:latin typeface="Cambria Math"/>
                                      </a:rPr>
                                    </m:ctrlPr>
                                  </m:sSubPr>
                                  <m:e>
                                    <m:r>
                                      <a:rPr lang="en-US" sz="2000" i="1">
                                        <a:latin typeface="Cambria Math"/>
                                      </a:rPr>
                                      <m:t>𝑧</m:t>
                                    </m:r>
                                  </m:e>
                                  <m:sub>
                                    <m:r>
                                      <a:rPr lang="en-US" sz="2000" i="1">
                                        <a:latin typeface="Cambria Math"/>
                                      </a:rPr>
                                      <m:t>𝑎𝑐</m:t>
                                    </m:r>
                                  </m:sub>
                                </m:sSub>
                              </m:e>
                            </m:mr>
                            <m:mr>
                              <m:e>
                                <m:sSub>
                                  <m:sSubPr>
                                    <m:ctrlPr>
                                      <a:rPr lang="en-US" sz="2000" i="1">
                                        <a:latin typeface="Cambria Math"/>
                                      </a:rPr>
                                    </m:ctrlPr>
                                  </m:sSubPr>
                                  <m:e>
                                    <m:r>
                                      <a:rPr lang="en-US" sz="2000" i="1">
                                        <a:latin typeface="Cambria Math"/>
                                      </a:rPr>
                                      <m:t>𝑧</m:t>
                                    </m:r>
                                  </m:e>
                                  <m:sub>
                                    <m:r>
                                      <a:rPr lang="en-US" sz="2000" i="1">
                                        <a:latin typeface="Cambria Math"/>
                                      </a:rPr>
                                      <m:t>𝑏𝑎</m:t>
                                    </m:r>
                                  </m:sub>
                                </m:sSub>
                              </m:e>
                              <m:e>
                                <m:sSub>
                                  <m:sSubPr>
                                    <m:ctrlPr>
                                      <a:rPr lang="en-US" sz="2000" i="1">
                                        <a:latin typeface="Cambria Math"/>
                                      </a:rPr>
                                    </m:ctrlPr>
                                  </m:sSubPr>
                                  <m:e>
                                    <m:r>
                                      <a:rPr lang="en-US" sz="2000" i="1">
                                        <a:latin typeface="Cambria Math"/>
                                      </a:rPr>
                                      <m:t>𝑧</m:t>
                                    </m:r>
                                  </m:e>
                                  <m:sub>
                                    <m:r>
                                      <a:rPr lang="en-US" sz="2000" i="1">
                                        <a:latin typeface="Cambria Math"/>
                                      </a:rPr>
                                      <m:t>𝑏𝑏</m:t>
                                    </m:r>
                                  </m:sub>
                                </m:sSub>
                              </m:e>
                              <m:e>
                                <m:sSub>
                                  <m:sSubPr>
                                    <m:ctrlPr>
                                      <a:rPr lang="en-US" sz="2000" i="1">
                                        <a:latin typeface="Cambria Math"/>
                                      </a:rPr>
                                    </m:ctrlPr>
                                  </m:sSubPr>
                                  <m:e>
                                    <m:r>
                                      <a:rPr lang="en-US" sz="2000" i="1">
                                        <a:latin typeface="Cambria Math"/>
                                      </a:rPr>
                                      <m:t>𝑧</m:t>
                                    </m:r>
                                  </m:e>
                                  <m:sub>
                                    <m:r>
                                      <a:rPr lang="en-US" sz="2000" i="1">
                                        <a:latin typeface="Cambria Math"/>
                                      </a:rPr>
                                      <m:t>𝑏𝑐</m:t>
                                    </m:r>
                                  </m:sub>
                                </m:sSub>
                              </m:e>
                            </m:mr>
                            <m:mr>
                              <m:e>
                                <m:sSub>
                                  <m:sSubPr>
                                    <m:ctrlPr>
                                      <a:rPr lang="en-US" sz="2000" i="1">
                                        <a:latin typeface="Cambria Math"/>
                                      </a:rPr>
                                    </m:ctrlPr>
                                  </m:sSubPr>
                                  <m:e>
                                    <m:r>
                                      <a:rPr lang="en-US" sz="2000" i="1">
                                        <a:latin typeface="Cambria Math"/>
                                      </a:rPr>
                                      <m:t>𝑧</m:t>
                                    </m:r>
                                  </m:e>
                                  <m:sub>
                                    <m:r>
                                      <a:rPr lang="en-US" sz="2000" i="1">
                                        <a:latin typeface="Cambria Math"/>
                                      </a:rPr>
                                      <m:t>𝑐𝑎</m:t>
                                    </m:r>
                                  </m:sub>
                                </m:sSub>
                              </m:e>
                              <m:e>
                                <m:sSub>
                                  <m:sSubPr>
                                    <m:ctrlPr>
                                      <a:rPr lang="en-US" sz="2000" i="1">
                                        <a:latin typeface="Cambria Math"/>
                                      </a:rPr>
                                    </m:ctrlPr>
                                  </m:sSubPr>
                                  <m:e>
                                    <m:r>
                                      <a:rPr lang="en-US" sz="2000" i="1">
                                        <a:latin typeface="Cambria Math"/>
                                      </a:rPr>
                                      <m:t>𝑧</m:t>
                                    </m:r>
                                  </m:e>
                                  <m:sub>
                                    <m:r>
                                      <a:rPr lang="en-US" sz="2000" i="1">
                                        <a:latin typeface="Cambria Math"/>
                                      </a:rPr>
                                      <m:t>𝑐𝑏</m:t>
                                    </m:r>
                                  </m:sub>
                                </m:sSub>
                              </m:e>
                              <m:e>
                                <m:sSub>
                                  <m:sSubPr>
                                    <m:ctrlPr>
                                      <a:rPr lang="en-US" sz="2000" i="1">
                                        <a:latin typeface="Cambria Math"/>
                                      </a:rPr>
                                    </m:ctrlPr>
                                  </m:sSubPr>
                                  <m:e>
                                    <m:r>
                                      <a:rPr lang="en-US" sz="2000" i="1">
                                        <a:latin typeface="Cambria Math"/>
                                      </a:rPr>
                                      <m:t>𝑧</m:t>
                                    </m:r>
                                  </m:e>
                                  <m:sub>
                                    <m:r>
                                      <a:rPr lang="en-US" sz="2000" i="1">
                                        <a:latin typeface="Cambria Math"/>
                                      </a:rPr>
                                      <m:t>𝑐𝑐</m:t>
                                    </m:r>
                                  </m:sub>
                                </m:sSub>
                              </m:e>
                            </m:mr>
                          </m:m>
                        </m:e>
                      </m:d>
                      <m:r>
                        <a:rPr lang="en-US" sz="2000" i="1">
                          <a:latin typeface="Cambria Math"/>
                        </a:rPr>
                        <m:t>∙  </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m:oMathPara>
                </a14:m>
                <a:endParaRPr lang="en-US" sz="2000" dirty="0"/>
              </a:p>
              <a:p>
                <a:r>
                  <a:rPr lang="en-US" sz="2000" dirty="0"/>
                  <a:t> </a:t>
                </a:r>
              </a:p>
              <a:p>
                <a:pPr algn="ct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𝑖𝑗</m:t>
                        </m:r>
                      </m:sub>
                    </m:sSub>
                    <m:r>
                      <a:rPr lang="en-US" sz="2000" i="1">
                        <a:latin typeface="Cambria Math"/>
                      </a:rPr>
                      <m:t>= </m:t>
                    </m:r>
                    <m:sSub>
                      <m:sSubPr>
                        <m:ctrlPr>
                          <a:rPr lang="en-US" sz="2000" i="1">
                            <a:latin typeface="Cambria Math"/>
                          </a:rPr>
                        </m:ctrlPr>
                      </m:sSubPr>
                      <m:e>
                        <m:r>
                          <a:rPr lang="en-US" sz="2000" i="1">
                            <a:latin typeface="Cambria Math"/>
                          </a:rPr>
                          <m:t>𝑧</m:t>
                        </m:r>
                      </m:e>
                      <m:sub>
                        <m:r>
                          <a:rPr lang="en-US" sz="2000" i="1">
                            <a:latin typeface="Cambria Math"/>
                          </a:rPr>
                          <m:t>𝑖𝑗</m:t>
                        </m:r>
                      </m:sub>
                    </m:sSub>
                    <m:r>
                      <a:rPr lang="en-US" sz="2000" i="1">
                        <a:latin typeface="Cambria Math"/>
                      </a:rPr>
                      <m:t>∙ </m:t>
                    </m:r>
                  </m:oMath>
                </a14:m>
                <a:r>
                  <a:rPr lang="en-US" sz="2000" dirty="0" smtClean="0">
                    <a:latin typeface="Times New Roman" pitchFamily="18" charset="0"/>
                    <a:cs typeface="Times New Roman" pitchFamily="18" charset="0"/>
                  </a:rPr>
                  <a:t>length</a:t>
                </a:r>
                <a:r>
                  <a:rPr lang="en-US" sz="2000" dirty="0"/>
                  <a:t> </a:t>
                </a:r>
              </a:p>
            </p:txBody>
          </p:sp>
        </mc:Choice>
        <mc:Fallback xmlns="">
          <p:sp>
            <p:nvSpPr>
              <p:cNvPr id="7" name="Rectangle 6"/>
              <p:cNvSpPr>
                <a:spLocks noRot="1" noChangeAspect="1" noMove="1" noResize="1" noEditPoints="1" noAdjustHandles="1" noChangeArrowheads="1" noChangeShapeType="1" noTextEdit="1"/>
              </p:cNvSpPr>
              <p:nvPr/>
            </p:nvSpPr>
            <p:spPr>
              <a:xfrm>
                <a:off x="0" y="4950248"/>
                <a:ext cx="9144000" cy="1755352"/>
              </a:xfrm>
              <a:prstGeom prst="rect">
                <a:avLst/>
              </a:prstGeom>
              <a:blipFill rotWithShape="1">
                <a:blip r:embed="rId4"/>
                <a:stretch>
                  <a:fillRect b="-381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39</a:t>
            </a:fld>
            <a:endParaRPr lang="en-US"/>
          </a:p>
        </p:txBody>
      </p:sp>
      <p:sp>
        <p:nvSpPr>
          <p:cNvPr id="8" name="TextBox 7"/>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a:latin typeface="Times New Roman" pitchFamily="18" charset="0"/>
                <a:cs typeface="Times New Roman" pitchFamily="18" charset="0"/>
              </a:rPr>
              <a:t>Phase Impedance Matrix for Overhead Lines</a:t>
            </a:r>
          </a:p>
        </p:txBody>
      </p:sp>
    </p:spTree>
    <p:extLst>
      <p:ext uri="{BB962C8B-B14F-4D97-AF65-F5344CB8AC3E}">
        <p14:creationId xmlns:p14="http://schemas.microsoft.com/office/powerpoint/2010/main" val="346814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2057400"/>
            <a:ext cx="8305800" cy="923330"/>
          </a:xfrm>
          <a:prstGeom prst="rect">
            <a:avLst/>
          </a:prstGeom>
          <a:noFill/>
        </p:spPr>
        <p:txBody>
          <a:bodyPr wrap="square" rtlCol="0">
            <a:spAutoFit/>
          </a:bodyPr>
          <a:lstStyle/>
          <a:p>
            <a:pPr lvl="1"/>
            <a:r>
              <a:rPr lang="en-US" dirty="0"/>
              <a:t>	</a:t>
            </a:r>
            <a:r>
              <a:rPr lang="en-US" dirty="0" smtClean="0"/>
              <a:t>	</a:t>
            </a:r>
          </a:p>
          <a:p>
            <a:endParaRPr lang="en-US" dirty="0"/>
          </a:p>
          <a:p>
            <a:endParaRPr lang="en-US" dirty="0"/>
          </a:p>
        </p:txBody>
      </p:sp>
      <p:sp>
        <p:nvSpPr>
          <p:cNvPr id="3" name="TextBox 2"/>
          <p:cNvSpPr txBox="1"/>
          <p:nvPr/>
        </p:nvSpPr>
        <p:spPr>
          <a:xfrm>
            <a:off x="0" y="329625"/>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p:txBody>
      </p:sp>
      <p:sp>
        <p:nvSpPr>
          <p:cNvPr id="5" name="TextBox 4"/>
          <p:cNvSpPr txBox="1"/>
          <p:nvPr/>
        </p:nvSpPr>
        <p:spPr>
          <a:xfrm>
            <a:off x="457200" y="1089422"/>
            <a:ext cx="8229600" cy="5539978"/>
          </a:xfrm>
          <a:prstGeom prst="rect">
            <a:avLst/>
          </a:prstGeom>
          <a:noFill/>
        </p:spPr>
        <p:txBody>
          <a:bodyPr wrap="square" rtlCol="0">
            <a:spAutoFit/>
          </a:bodyPr>
          <a:lstStyle/>
          <a:p>
            <a:pPr marL="342900" indent="-342900">
              <a:buFont typeface="Arial" pitchFamily="34" charset="0"/>
              <a:buChar char="•"/>
            </a:pPr>
            <a:endParaRPr lang="en-US" sz="2000" dirty="0" smtClean="0"/>
          </a:p>
          <a:p>
            <a:pPr marL="342900" indent="-342900">
              <a:buFont typeface="Wingdings" pitchFamily="2" charset="2"/>
              <a:buChar char="Ø"/>
            </a:pPr>
            <a:r>
              <a:rPr lang="en-US" sz="2400" dirty="0" smtClean="0">
                <a:latin typeface="Times New Roman" pitchFamily="18" charset="0"/>
                <a:cs typeface="Times New Roman" pitchFamily="18" charset="0"/>
              </a:rPr>
              <a:t>Critical step before the analysis of the distribution feeder can begin.</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Resistance component of the conductors is typically taken from a look-up table (can be found in Appendix A of the text book)</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reactance comes from the inductive reactance (self and mutual) of the conductors. The inductive reactance is due to the magnetic field surrounding the conductors. </a:t>
            </a:r>
            <a:r>
              <a:rPr lang="en-US" sz="2000" dirty="0" smtClean="0"/>
              <a:t>	</a:t>
            </a:r>
          </a:p>
          <a:p>
            <a:pPr marL="342900" indent="-342900">
              <a:buFont typeface="Arial" pitchFamily="34" charset="0"/>
              <a:buChar char="•"/>
            </a:pPr>
            <a:endParaRPr lang="en-US" sz="2800" dirty="0" smtClean="0"/>
          </a:p>
          <a:p>
            <a:pPr marL="342900" indent="-342900">
              <a:buFont typeface="Arial" pitchFamily="34" charset="0"/>
              <a:buChar char="•"/>
            </a:pP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1400599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b="1" u="sng"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40</a:t>
            </a:fld>
            <a:endParaRPr lang="en-US"/>
          </a:p>
        </p:txBody>
      </p:sp>
    </p:spTree>
    <p:extLst>
      <p:ext uri="{BB962C8B-B14F-4D97-AF65-F5344CB8AC3E}">
        <p14:creationId xmlns:p14="http://schemas.microsoft.com/office/powerpoint/2010/main" val="97459671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524000"/>
            <a:ext cx="8458200" cy="3754874"/>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Many times the analysis of a feeder will use only the positive and zero sequence impedances for the line segments.  There are two methods for obtaining these impedances.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first method uses the Modified Carson’s Equations and the Kron reduction to obtain the phase impedance matrix.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definition of line-to-ground phase voltages as a function of the line-to-ground sequence voltages is given by: </a:t>
            </a:r>
            <a:endParaRPr lang="en-US" dirty="0" smtClean="0"/>
          </a:p>
          <a:p>
            <a:pPr marL="342900" indent="-342900">
              <a:buFont typeface="Arial" pitchFamily="34" charset="0"/>
              <a:buChar char="•"/>
            </a:pPr>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2667000" y="5029200"/>
                <a:ext cx="6324600" cy="1688989"/>
              </a:xfrm>
              <a:prstGeom prst="rect">
                <a:avLst/>
              </a:prstGeom>
              <a:noFill/>
            </p:spPr>
            <p:txBody>
              <a:bodyPr wrap="square" rtlCol="0">
                <a:spAutoFit/>
              </a:bodyPr>
              <a:lstStyle/>
              <a:p>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e>
                              <m:sSub>
                                <m:sSubPr>
                                  <m:ctrlPr>
                                    <a:rPr lang="en-US" sz="2000" i="1">
                                      <a:latin typeface="Cambria Math"/>
                                    </a:rPr>
                                  </m:ctrlPr>
                                </m:sSubPr>
                                <m:e>
                                  <m:r>
                                    <a:rPr lang="en-US" sz="2000" i="1">
                                      <a:latin typeface="Cambria Math"/>
                                    </a:rPr>
                                    <m:t>𝑎</m:t>
                                  </m:r>
                                </m:e>
                                <m:sub>
                                  <m:r>
                                    <a:rPr lang="en-US" sz="2000" i="1">
                                      <a:latin typeface="Cambria Math"/>
                                    </a:rPr>
                                    <m:t>𝑠</m:t>
                                  </m:r>
                                </m:sub>
                              </m:sSub>
                            </m:e>
                          </m:mr>
                          <m:mr>
                            <m:e>
                              <m:r>
                                <a:rPr lang="en-US" sz="2000" i="1">
                                  <a:latin typeface="Cambria Math"/>
                                </a:rPr>
                                <m:t>1</m:t>
                              </m:r>
                            </m:e>
                            <m:e>
                              <m:sSub>
                                <m:sSubPr>
                                  <m:ctrlPr>
                                    <a:rPr lang="en-US" sz="2000" i="1">
                                      <a:latin typeface="Cambria Math"/>
                                    </a:rPr>
                                  </m:ctrlPr>
                                </m:sSubPr>
                                <m:e>
                                  <m:r>
                                    <a:rPr lang="en-US" sz="2000" i="1">
                                      <a:latin typeface="Cambria Math"/>
                                    </a:rPr>
                                    <m:t>𝑎</m:t>
                                  </m:r>
                                </m:e>
                                <m:sub>
                                  <m:r>
                                    <a:rPr lang="en-US" sz="2000" i="1">
                                      <a:latin typeface="Cambria Math"/>
                                    </a:rPr>
                                    <m:t>𝑠</m:t>
                                  </m:r>
                                </m:sub>
                              </m:sSub>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𝑉𝐿𝐺</m:t>
                                  </m:r>
                                </m:e>
                                <m:sub>
                                  <m:r>
                                    <a:rPr lang="en-US" sz="2000" i="1">
                                      <a:latin typeface="Cambria Math"/>
                                    </a:rPr>
                                    <m:t>0</m:t>
                                  </m:r>
                                </m:sub>
                              </m:sSub>
                            </m:e>
                          </m:mr>
                          <m:mr>
                            <m:e>
                              <m:sSub>
                                <m:sSubPr>
                                  <m:ctrlPr>
                                    <a:rPr lang="en-US" sz="2000" i="1">
                                      <a:latin typeface="Cambria Math"/>
                                    </a:rPr>
                                  </m:ctrlPr>
                                </m:sSubPr>
                                <m:e>
                                  <m:r>
                                    <a:rPr lang="en-US" sz="2000" i="1">
                                      <a:latin typeface="Cambria Math"/>
                                    </a:rPr>
                                    <m:t>𝑉𝐿𝐺</m:t>
                                  </m:r>
                                </m:e>
                                <m:sub>
                                  <m:r>
                                    <a:rPr lang="en-US" sz="2000" i="1">
                                      <a:latin typeface="Cambria Math"/>
                                    </a:rPr>
                                    <m:t>1</m:t>
                                  </m:r>
                                </m:sub>
                              </m:sSub>
                            </m:e>
                          </m:mr>
                          <m:mr>
                            <m:e>
                              <m:sSub>
                                <m:sSubPr>
                                  <m:ctrlPr>
                                    <a:rPr lang="en-US" sz="2000" i="1">
                                      <a:latin typeface="Cambria Math"/>
                                    </a:rPr>
                                  </m:ctrlPr>
                                </m:sSubPr>
                                <m:e>
                                  <m:r>
                                    <a:rPr lang="en-US" sz="2000" i="1">
                                      <a:latin typeface="Cambria Math"/>
                                    </a:rPr>
                                    <m:t>𝑉𝐿𝐺</m:t>
                                  </m:r>
                                </m:e>
                                <m:sub>
                                  <m:r>
                                    <a:rPr lang="en-US" sz="2000" i="1">
                                      <a:latin typeface="Cambria Math"/>
                                    </a:rPr>
                                    <m:t>2</m:t>
                                  </m:r>
                                </m:sub>
                              </m:sSub>
                            </m:e>
                          </m:mr>
                        </m:m>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(42)</a:t>
                </a:r>
              </a:p>
              <a:p>
                <a:endParaRPr lang="en-US" sz="2000" dirty="0" smtClean="0">
                  <a:latin typeface="Times New Roman" pitchFamily="18" charset="0"/>
                  <a:cs typeface="Times New Roman" pitchFamily="18" charset="0"/>
                </a:endParaRPr>
              </a:p>
              <a:p>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sSub>
                      <m:sSubPr>
                        <m:ctrlPr>
                          <a:rPr lang="en-US" sz="2000" i="1">
                            <a:latin typeface="Cambria Math"/>
                          </a:rPr>
                        </m:ctrlPr>
                      </m:sSubPr>
                      <m:e>
                        <m:r>
                          <a:rPr lang="en-US" sz="2000" i="1">
                            <a:latin typeface="Cambria Math"/>
                          </a:rPr>
                          <m:t>𝑎</m:t>
                        </m:r>
                      </m:e>
                      <m:sub>
                        <m:r>
                          <a:rPr lang="en-US" sz="2000" i="1">
                            <a:latin typeface="Cambria Math"/>
                          </a:rPr>
                          <m:t>𝑠</m:t>
                        </m:r>
                      </m:sub>
                    </m:sSub>
                    <m:r>
                      <a:rPr lang="en-US" sz="2000" i="1">
                        <a:latin typeface="Cambria Math"/>
                      </a:rPr>
                      <m:t>=1.0∠120</m:t>
                    </m:r>
                  </m:oMath>
                </a14:m>
                <a:endParaRPr lang="en-US" sz="2000" dirty="0">
                  <a:latin typeface="Times New Roman" pitchFamily="18" charset="0"/>
                  <a:cs typeface="Times New Roman"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667000" y="5029200"/>
                <a:ext cx="6324600" cy="1688989"/>
              </a:xfrm>
              <a:prstGeom prst="rect">
                <a:avLst/>
              </a:prstGeom>
              <a:blipFill rotWithShape="1">
                <a:blip r:embed="rId3"/>
                <a:stretch>
                  <a:fillRect l="-1061" b="-577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41</a:t>
            </a:fld>
            <a:endParaRPr lang="en-US"/>
          </a:p>
        </p:txBody>
      </p:sp>
      <p:sp>
        <p:nvSpPr>
          <p:cNvPr id="6" name="TextBox 5"/>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a:latin typeface="Times New Roman" pitchFamily="18" charset="0"/>
                <a:cs typeface="Times New Roman" pitchFamily="18" charset="0"/>
              </a:rPr>
              <a:t>Sequence Impedances</a:t>
            </a:r>
          </a:p>
        </p:txBody>
      </p:sp>
    </p:spTree>
    <p:extLst>
      <p:ext uri="{BB962C8B-B14F-4D97-AF65-F5344CB8AC3E}">
        <p14:creationId xmlns:p14="http://schemas.microsoft.com/office/powerpoint/2010/main" val="2263955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609600" y="1696999"/>
                <a:ext cx="7924800" cy="4856201"/>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In condensed form Equation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42) becomes:</a:t>
                </a:r>
                <a:endParaRPr lang="en-US" sz="2400" dirty="0">
                  <a:latin typeface="Times New Roman" pitchFamily="18" charset="0"/>
                  <a:cs typeface="Times New Roman" pitchFamily="18" charset="0"/>
                </a:endParaRPr>
              </a:p>
              <a:p>
                <a:pPr marL="342900" indent="-342900">
                  <a:buFont typeface="Arial" pitchFamily="34" charset="0"/>
                  <a:buChar char="•"/>
                </a:pPr>
                <a:endParaRPr lang="en-US" dirty="0" smtClean="0"/>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oMath>
                </a14:m>
                <a:r>
                  <a:rPr lang="en-US" sz="2000" b="1" dirty="0">
                    <a:solidFill>
                      <a:srgbClr val="FF0000"/>
                    </a:solidFill>
                    <a:latin typeface="Times New Roman" pitchFamily="18" charset="0"/>
                    <a:cs typeface="Times New Roman" pitchFamily="18" charset="0"/>
                  </a:rPr>
                  <a:t>	</a:t>
                </a:r>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43)</a:t>
                </a:r>
              </a:p>
              <a:p>
                <a:pPr marL="342900" indent="-342900">
                  <a:buFont typeface="Arial" pitchFamily="34" charset="0"/>
                  <a:buChar char="•"/>
                </a:pPr>
                <a:endParaRPr lang="en-US" dirty="0" smtClean="0"/>
              </a:p>
              <a:p>
                <a:pPr lvl="1"/>
                <a:r>
                  <a:rPr lang="en-US" sz="2400" dirty="0" smtClean="0">
                    <a:latin typeface="Times New Roman" pitchFamily="18" charset="0"/>
                    <a:cs typeface="Times New Roman" pitchFamily="18" charset="0"/>
                  </a:rPr>
                  <a:t>	where</a:t>
                </a:r>
              </a:p>
              <a:p>
                <a:pPr marL="342900" indent="-342900">
                  <a:buFont typeface="Arial" pitchFamily="34" charset="0"/>
                  <a:buChar char="•"/>
                </a:pPr>
                <a:endParaRPr lang="en-US" dirty="0" smtClean="0"/>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e>
                              <m:sSub>
                                <m:sSubPr>
                                  <m:ctrlPr>
                                    <a:rPr lang="en-US" sz="2000" i="1">
                                      <a:latin typeface="Cambria Math"/>
                                    </a:rPr>
                                  </m:ctrlPr>
                                </m:sSubPr>
                                <m:e>
                                  <m:r>
                                    <a:rPr lang="en-US" sz="2000" i="1">
                                      <a:latin typeface="Cambria Math"/>
                                    </a:rPr>
                                    <m:t>𝑎</m:t>
                                  </m:r>
                                </m:e>
                                <m:sub>
                                  <m:r>
                                    <a:rPr lang="en-US" sz="2000" i="1">
                                      <a:latin typeface="Cambria Math"/>
                                    </a:rPr>
                                    <m:t>𝑠</m:t>
                                  </m:r>
                                </m:sub>
                              </m:sSub>
                            </m:e>
                          </m:mr>
                          <m:mr>
                            <m:e>
                              <m:r>
                                <a:rPr lang="en-US" sz="2000" i="1">
                                  <a:latin typeface="Cambria Math"/>
                                </a:rPr>
                                <m:t>1</m:t>
                              </m:r>
                            </m:e>
                            <m:e>
                              <m:sSub>
                                <m:sSubPr>
                                  <m:ctrlPr>
                                    <a:rPr lang="en-US" sz="2000" i="1">
                                      <a:latin typeface="Cambria Math"/>
                                    </a:rPr>
                                  </m:ctrlPr>
                                </m:sSubPr>
                                <m:e>
                                  <m:r>
                                    <a:rPr lang="en-US" sz="2000" i="1">
                                      <a:latin typeface="Cambria Math"/>
                                    </a:rPr>
                                    <m:t>𝑎</m:t>
                                  </m:r>
                                </m:e>
                                <m:sub>
                                  <m:r>
                                    <a:rPr lang="en-US" sz="2000" i="1">
                                      <a:latin typeface="Cambria Math"/>
                                    </a:rPr>
                                    <m:t>𝑠</m:t>
                                  </m:r>
                                </m:sub>
                              </m:sSub>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mr>
                        </m:m>
                      </m:e>
                    </m:d>
                  </m:oMath>
                </a14:m>
                <a:r>
                  <a:rPr lang="en-US" sz="2000" b="1" dirty="0">
                    <a:solidFill>
                      <a:srgbClr val="FF0000"/>
                    </a:solidFill>
                    <a:latin typeface="Times New Roman" pitchFamily="18" charset="0"/>
                    <a:cs typeface="Times New Roman" pitchFamily="18" charset="0"/>
                  </a:rPr>
                  <a:t>	</a:t>
                </a:r>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44)</a:t>
                </a:r>
              </a:p>
              <a:p>
                <a:pPr lvl="1"/>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phase line currents can be defined in the same manner.</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012</m:t>
                            </m:r>
                          </m:sub>
                        </m:sSub>
                      </m:e>
                    </m:d>
                  </m:oMath>
                </a14:m>
                <a:r>
                  <a:rPr lang="en-US" sz="2000" dirty="0" smtClean="0"/>
                  <a:t>			</a:t>
                </a:r>
                <a:r>
                  <a:rPr lang="en-US" sz="2000" dirty="0" smtClean="0">
                    <a:latin typeface="Times New Roman" pitchFamily="18" charset="0"/>
                    <a:cs typeface="Times New Roman" pitchFamily="18" charset="0"/>
                  </a:rPr>
                  <a:t>(45)</a:t>
                </a:r>
                <a:endParaRPr lang="en-US" sz="2000" dirty="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609600" y="1696999"/>
                <a:ext cx="7924800" cy="4856201"/>
              </a:xfrm>
              <a:prstGeom prst="rect">
                <a:avLst/>
              </a:prstGeom>
              <a:blipFill rotWithShape="1">
                <a:blip r:embed="rId3"/>
                <a:stretch>
                  <a:fillRect l="-1000" t="-100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42</a:t>
            </a:fld>
            <a:endParaRPr lang="en-US"/>
          </a:p>
        </p:txBody>
      </p:sp>
      <p:sp>
        <p:nvSpPr>
          <p:cNvPr id="5" name="TextBox 4"/>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a:latin typeface="Times New Roman" pitchFamily="18" charset="0"/>
                <a:cs typeface="Times New Roman" pitchFamily="18" charset="0"/>
              </a:rPr>
              <a:t>Sequence Impedances</a:t>
            </a:r>
          </a:p>
        </p:txBody>
      </p:sp>
    </p:spTree>
    <p:extLst>
      <p:ext uri="{BB962C8B-B14F-4D97-AF65-F5344CB8AC3E}">
        <p14:creationId xmlns:p14="http://schemas.microsoft.com/office/powerpoint/2010/main" val="151039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457200" y="1918396"/>
                <a:ext cx="8305800" cy="4025204"/>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Equation (43) can </a:t>
                </a:r>
                <a:r>
                  <a:rPr lang="en-US" sz="2400" dirty="0">
                    <a:latin typeface="Times New Roman" pitchFamily="18" charset="0"/>
                    <a:cs typeface="Times New Roman" pitchFamily="18" charset="0"/>
                  </a:rPr>
                  <a:t>be used to solve for the sequence line-to-ground voltages as a function of the phase line-to-ground </a:t>
                </a:r>
                <a:r>
                  <a:rPr lang="en-US" sz="2400" dirty="0" smtClean="0">
                    <a:latin typeface="Times New Roman" pitchFamily="18" charset="0"/>
                    <a:cs typeface="Times New Roman" pitchFamily="18" charset="0"/>
                  </a:rPr>
                  <a:t>voltages.</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oMath>
                </a14:m>
                <a:r>
                  <a:rPr lang="en-US" sz="2000" dirty="0" smtClean="0">
                    <a:latin typeface="Times New Roman" pitchFamily="18" charset="0"/>
                    <a:cs typeface="Times New Roman" pitchFamily="18" charset="0"/>
                  </a:rPr>
                  <a:t>		(46)</a:t>
                </a:r>
              </a:p>
              <a:p>
                <a:pPr algn="just"/>
                <a:endParaRPr lang="en-US" sz="2400" dirty="0" smtClean="0">
                  <a:latin typeface="Times New Roman" pitchFamily="18" charset="0"/>
                  <a:cs typeface="Times New Roman" pitchFamily="18" charset="0"/>
                </a:endParaRPr>
              </a:p>
              <a:p>
                <a:pPr lvl="1"/>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p>
              <a:p>
                <a:pPr lvl="1"/>
                <a:endParaRPr lang="en-US" sz="2400" dirty="0">
                  <a:latin typeface="Times New Roman" pitchFamily="18" charset="0"/>
                  <a:cs typeface="Times New Roman" pitchFamily="18" charset="0"/>
                </a:endParaRPr>
              </a:p>
              <a:p>
                <a:pPr marL="342900" indent="-342900" algn="just"/>
                <a:r>
                  <a:rPr lang="en-US" sz="2400" dirty="0" smtClean="0"/>
                  <a:t>			</a:t>
                </a:r>
                <a14:m>
                  <m:oMath xmlns:m="http://schemas.openxmlformats.org/officeDocument/2006/math">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e>
                              <m:sSub>
                                <m:sSubPr>
                                  <m:ctrlPr>
                                    <a:rPr lang="en-US" sz="2000" i="1">
                                      <a:latin typeface="Cambria Math"/>
                                    </a:rPr>
                                  </m:ctrlPr>
                                </m:sSubPr>
                                <m:e>
                                  <m:r>
                                    <a:rPr lang="en-US" sz="2000" i="1">
                                      <a:latin typeface="Cambria Math"/>
                                    </a:rPr>
                                    <m:t>𝑎</m:t>
                                  </m:r>
                                </m:e>
                                <m:sub>
                                  <m:r>
                                    <a:rPr lang="en-US" sz="2000" i="1">
                                      <a:latin typeface="Cambria Math"/>
                                    </a:rPr>
                                    <m:t>𝑠</m:t>
                                  </m:r>
                                </m:sub>
                              </m:sSub>
                            </m:e>
                          </m:mr>
                          <m:mr>
                            <m:e>
                              <m:r>
                                <a:rPr lang="en-US" sz="2000" i="1">
                                  <a:latin typeface="Cambria Math"/>
                                </a:rPr>
                                <m:t>1</m:t>
                              </m:r>
                            </m:e>
                            <m:e>
                              <m:sSub>
                                <m:sSubPr>
                                  <m:ctrlPr>
                                    <a:rPr lang="en-US" sz="2000" i="1">
                                      <a:latin typeface="Cambria Math"/>
                                    </a:rPr>
                                  </m:ctrlPr>
                                </m:sSubPr>
                                <m:e>
                                  <m:r>
                                    <a:rPr lang="en-US" sz="2000" i="1">
                                      <a:latin typeface="Cambria Math"/>
                                    </a:rPr>
                                    <m:t>𝑎</m:t>
                                  </m:r>
                                </m:e>
                                <m:sub>
                                  <m:r>
                                    <a:rPr lang="en-US" sz="2000" i="1">
                                      <a:latin typeface="Cambria Math"/>
                                    </a:rPr>
                                    <m:t>𝑠</m:t>
                                  </m:r>
                                </m:sub>
                              </m:sSub>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mr>
                        </m:m>
                      </m:e>
                    </m:d>
                  </m:oMath>
                </a14:m>
                <a:r>
                  <a:rPr lang="en-US" sz="2000" dirty="0" smtClean="0"/>
                  <a:t>			</a:t>
                </a:r>
                <a:r>
                  <a:rPr lang="en-US" sz="2000" dirty="0" smtClean="0">
                    <a:latin typeface="Times New Roman" pitchFamily="18" charset="0"/>
                    <a:cs typeface="Times New Roman" pitchFamily="18" charset="0"/>
                  </a:rPr>
                  <a:t>(47)</a:t>
                </a:r>
                <a:endParaRPr lang="en-US" sz="2000" dirty="0">
                  <a:latin typeface="Times New Roman" pitchFamily="18" charset="0"/>
                  <a:cs typeface="Times New Roman"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457200" y="1918396"/>
                <a:ext cx="8305800" cy="4025204"/>
              </a:xfrm>
              <a:prstGeom prst="rect">
                <a:avLst/>
              </a:prstGeom>
              <a:blipFill rotWithShape="1">
                <a:blip r:embed="rId3"/>
                <a:stretch>
                  <a:fillRect l="-954" t="-121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43</a:t>
            </a:fld>
            <a:endParaRPr lang="en-US"/>
          </a:p>
        </p:txBody>
      </p:sp>
      <p:sp>
        <p:nvSpPr>
          <p:cNvPr id="5" name="TextBox 4"/>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a:latin typeface="Times New Roman" pitchFamily="18" charset="0"/>
                <a:cs typeface="Times New Roman" pitchFamily="18" charset="0"/>
              </a:rPr>
              <a:t>Sequence Impedances</a:t>
            </a:r>
          </a:p>
        </p:txBody>
      </p:sp>
    </p:spTree>
    <p:extLst>
      <p:ext uri="{BB962C8B-B14F-4D97-AF65-F5344CB8AC3E}">
        <p14:creationId xmlns:p14="http://schemas.microsoft.com/office/powerpoint/2010/main" val="1578540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457200" y="1572400"/>
                <a:ext cx="8229600" cy="4723857"/>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The voltage equation in matrix form for the line </a:t>
                </a:r>
                <a:r>
                  <a:rPr lang="en-US" sz="2400" dirty="0" smtClean="0">
                    <a:latin typeface="Times New Roman" pitchFamily="18" charset="0"/>
                    <a:cs typeface="Times New Roman" pitchFamily="18" charset="0"/>
                  </a:rPr>
                  <a:t>segment: </a:t>
                </a:r>
              </a:p>
              <a:p>
                <a:pPr marL="342900" indent="-342900">
                  <a:buFont typeface="Wingdings" pitchFamily="2" charset="2"/>
                  <a:buChar char="Ø"/>
                </a:pPr>
                <a:endParaRPr lang="en-US" sz="1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e>
                      <m:sub>
                        <m:r>
                          <a:rPr lang="en-US" sz="2000" i="1">
                            <a:latin typeface="Cambria Math"/>
                          </a:rPr>
                          <m:t>𝑛</m:t>
                        </m:r>
                      </m:sub>
                    </m:sSub>
                    <m:r>
                      <a:rPr lang="en-US" sz="2000" i="1">
                        <a:latin typeface="Cambria Math"/>
                      </a:rPr>
                      <m:t>=</m:t>
                    </m:r>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e>
                      <m:sub>
                        <m:r>
                          <a:rPr lang="en-US" sz="2000" i="1">
                            <a:latin typeface="Cambria Math"/>
                          </a:rPr>
                          <m:t>𝑚</m:t>
                        </m:r>
                      </m:sub>
                    </m:sSub>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endParaRPr lang="en-US" sz="2000" dirty="0" smtClean="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	can </a:t>
                </a:r>
                <a:r>
                  <a:rPr lang="en-US" sz="2400" dirty="0">
                    <a:latin typeface="Times New Roman" pitchFamily="18" charset="0"/>
                    <a:cs typeface="Times New Roman" pitchFamily="18" charset="0"/>
                  </a:rPr>
                  <a:t>be transformed to the sequence domain by </a:t>
                </a:r>
                <a:r>
                  <a:rPr lang="en-US" sz="2400" dirty="0" smtClean="0">
                    <a:latin typeface="Times New Roman" pitchFamily="18" charset="0"/>
                    <a:cs typeface="Times New Roman" pitchFamily="18" charset="0"/>
                  </a:rPr>
                  <a:t>	multiplying </a:t>
                </a:r>
                <a:r>
                  <a:rPr lang="en-US" sz="2400" dirty="0">
                    <a:latin typeface="Times New Roman" pitchFamily="18" charset="0"/>
                    <a:cs typeface="Times New Roman" pitchFamily="18" charset="0"/>
                  </a:rPr>
                  <a:t>both sides by </a:t>
                </a:r>
                <a14:m>
                  <m:oMath xmlns:m="http://schemas.openxmlformats.org/officeDocument/2006/math">
                    <m:sSup>
                      <m:sSupPr>
                        <m:ctrlPr>
                          <a:rPr lang="en-US" sz="2400" i="1">
                            <a:latin typeface="Cambria Math"/>
                            <a:cs typeface="Times New Roman" pitchFamily="18" charset="0"/>
                          </a:rPr>
                        </m:ctrlPr>
                      </m:sSupPr>
                      <m:e>
                        <m:r>
                          <a:rPr lang="en-US" sz="2400" i="1">
                            <a:latin typeface="Cambria Math"/>
                            <a:cs typeface="Times New Roman" pitchFamily="18" charset="0"/>
                          </a:rPr>
                          <m:t>[</m:t>
                        </m:r>
                        <m:sSub>
                          <m:sSubPr>
                            <m:ctrlPr>
                              <a:rPr lang="en-US" sz="2400" i="1">
                                <a:latin typeface="Cambria Math"/>
                                <a:cs typeface="Times New Roman" pitchFamily="18" charset="0"/>
                              </a:rPr>
                            </m:ctrlPr>
                          </m:sSubPr>
                          <m:e>
                            <m:r>
                              <a:rPr lang="en-US" sz="2400" i="1">
                                <a:latin typeface="Cambria Math"/>
                                <a:cs typeface="Times New Roman" pitchFamily="18" charset="0"/>
                              </a:rPr>
                              <m:t>𝐴</m:t>
                            </m:r>
                          </m:e>
                          <m:sub>
                            <m:r>
                              <a:rPr lang="en-US" sz="2400" i="1">
                                <a:latin typeface="Cambria Math"/>
                                <a:cs typeface="Times New Roman" pitchFamily="18" charset="0"/>
                              </a:rPr>
                              <m:t>𝑠</m:t>
                            </m:r>
                          </m:sub>
                        </m:sSub>
                        <m:r>
                          <a:rPr lang="en-US" sz="2400" i="1">
                            <a:latin typeface="Cambria Math"/>
                            <a:cs typeface="Times New Roman" pitchFamily="18" charset="0"/>
                          </a:rPr>
                          <m:t>]</m:t>
                        </m:r>
                      </m:e>
                      <m:sup>
                        <m:r>
                          <a:rPr lang="en-US" sz="2400" i="1">
                            <a:latin typeface="Cambria Math"/>
                            <a:cs typeface="Times New Roman" pitchFamily="18" charset="0"/>
                          </a:rPr>
                          <m:t>−1</m:t>
                        </m:r>
                      </m:sup>
                    </m:sSup>
                  </m:oMath>
                </a14:m>
                <a:r>
                  <a:rPr lang="en-US" sz="2400" dirty="0">
                    <a:latin typeface="Times New Roman" pitchFamily="18" charset="0"/>
                    <a:cs typeface="Times New Roman" pitchFamily="18" charset="0"/>
                  </a:rPr>
                  <a:t> and also substituting in </a:t>
                </a:r>
                <a:r>
                  <a:rPr lang="en-US" sz="2400" dirty="0" smtClean="0">
                    <a:latin typeface="Times New Roman" pitchFamily="18" charset="0"/>
                    <a:cs typeface="Times New Roman" pitchFamily="18" charset="0"/>
                  </a:rPr>
                  <a:t>	the </a:t>
                </a:r>
                <a:r>
                  <a:rPr lang="en-US" sz="2400" dirty="0">
                    <a:latin typeface="Times New Roman" pitchFamily="18" charset="0"/>
                    <a:cs typeface="Times New Roman" pitchFamily="18" charset="0"/>
                  </a:rPr>
                  <a:t>definition of the phase currents as given </a:t>
                </a:r>
                <a:r>
                  <a:rPr lang="en-US" sz="2400" dirty="0" smtClean="0">
                    <a:latin typeface="Times New Roman" pitchFamily="18" charset="0"/>
                    <a:cs typeface="Times New Roman" pitchFamily="18" charset="0"/>
                  </a:rPr>
                  <a:t>by</a:t>
                </a:r>
                <a:br>
                  <a:rPr lang="en-US" sz="2400" dirty="0" smtClean="0">
                    <a:latin typeface="Times New Roman" pitchFamily="18" charset="0"/>
                    <a:cs typeface="Times New Roman" pitchFamily="18" charset="0"/>
                  </a:rPr>
                </a:br>
                <a:r>
                  <a:rPr lang="en-US" sz="2400" dirty="0" smtClean="0">
                    <a:latin typeface="Times New Roman" pitchFamily="18" charset="0"/>
                    <a:cs typeface="Times New Roman" pitchFamily="18" charset="0"/>
                  </a:rPr>
                  <a:t>	Equation </a:t>
                </a:r>
                <a:r>
                  <a:rPr lang="en-US" sz="2400" dirty="0">
                    <a:latin typeface="Times New Roman" pitchFamily="18" charset="0"/>
                    <a:cs typeface="Times New Roman" pitchFamily="18" charset="0"/>
                  </a:rPr>
                  <a:t>(43).</a:t>
                </a:r>
              </a:p>
              <a:p>
                <a:endParaRPr lang="en-US" sz="1200" i="1" dirty="0" smtClean="0"/>
              </a:p>
              <a:p>
                <a:pPr algn="just"/>
                <a:r>
                  <a:rPr lang="en-US" sz="2400" dirty="0" smtClean="0"/>
                  <a:t>	</a:t>
                </a:r>
                <a14:m>
                  <m:oMath xmlns:m="http://schemas.openxmlformats.org/officeDocument/2006/math">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e>
                      <m:sub>
                        <m:r>
                          <a:rPr lang="en-US" sz="2000" i="1">
                            <a:latin typeface="Cambria Math"/>
                          </a:rPr>
                          <m:t>𝑛</m:t>
                        </m:r>
                      </m:sub>
                    </m:sSub>
                    <m:r>
                      <a:rPr lang="en-US" sz="2000" i="1">
                        <a:latin typeface="Cambria Math"/>
                      </a:rPr>
                      <m:t>=</m:t>
                    </m:r>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e>
                      <m:sub>
                        <m:r>
                          <a:rPr lang="en-US" sz="2000" i="1">
                            <a:latin typeface="Cambria Math"/>
                          </a:rPr>
                          <m:t>𝑚</m:t>
                        </m:r>
                      </m:sub>
                    </m:sSub>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012</m:t>
                            </m:r>
                          </m:sub>
                        </m:sSub>
                      </m:e>
                    </m:d>
                  </m:oMath>
                </a14:m>
                <a:r>
                  <a:rPr lang="en-US" sz="2000" dirty="0" smtClean="0"/>
                  <a:t>			</a:t>
                </a:r>
                <a:r>
                  <a:rPr lang="en-US" sz="2000" dirty="0" smtClean="0">
                    <a:latin typeface="Times New Roman" pitchFamily="18" charset="0"/>
                    <a:cs typeface="Times New Roman" pitchFamily="18" charset="0"/>
                  </a:rPr>
                  <a:t>(48)</a:t>
                </a:r>
              </a:p>
              <a:p>
                <a:pPr algn="just"/>
                <a:endParaRPr lang="en-US" sz="12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where:</a:t>
                </a:r>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00</m:t>
                                  </m:r>
                                </m:sub>
                              </m:sSub>
                            </m:e>
                            <m:e>
                              <m:sSub>
                                <m:sSubPr>
                                  <m:ctrlPr>
                                    <a:rPr lang="en-US" sz="2000" i="1">
                                      <a:latin typeface="Cambria Math"/>
                                    </a:rPr>
                                  </m:ctrlPr>
                                </m:sSubPr>
                                <m:e>
                                  <m:r>
                                    <a:rPr lang="en-US" sz="2000" i="1">
                                      <a:latin typeface="Cambria Math"/>
                                    </a:rPr>
                                    <m:t>𝑍</m:t>
                                  </m:r>
                                </m:e>
                                <m:sub>
                                  <m:r>
                                    <a:rPr lang="en-US" sz="2000" i="1">
                                      <a:latin typeface="Cambria Math"/>
                                    </a:rPr>
                                    <m:t>01</m:t>
                                  </m:r>
                                </m:sub>
                              </m:sSub>
                            </m:e>
                            <m:e>
                              <m:sSub>
                                <m:sSubPr>
                                  <m:ctrlPr>
                                    <a:rPr lang="en-US" sz="2000" i="1">
                                      <a:latin typeface="Cambria Math"/>
                                    </a:rPr>
                                  </m:ctrlPr>
                                </m:sSubPr>
                                <m:e>
                                  <m:r>
                                    <a:rPr lang="en-US" sz="2000" i="1">
                                      <a:latin typeface="Cambria Math"/>
                                    </a:rPr>
                                    <m:t>𝑍</m:t>
                                  </m:r>
                                </m:e>
                                <m:sub>
                                  <m:r>
                                    <a:rPr lang="en-US" sz="2000" i="1">
                                      <a:latin typeface="Cambria Math"/>
                                    </a:rPr>
                                    <m:t>02</m:t>
                                  </m:r>
                                </m:sub>
                              </m:sSub>
                            </m:e>
                          </m:mr>
                          <m:mr>
                            <m:e>
                              <m:sSub>
                                <m:sSubPr>
                                  <m:ctrlPr>
                                    <a:rPr lang="en-US" sz="2000" i="1">
                                      <a:latin typeface="Cambria Math"/>
                                    </a:rPr>
                                  </m:ctrlPr>
                                </m:sSubPr>
                                <m:e>
                                  <m:r>
                                    <a:rPr lang="en-US" sz="2000" i="1">
                                      <a:latin typeface="Cambria Math"/>
                                    </a:rPr>
                                    <m:t>𝑍</m:t>
                                  </m:r>
                                </m:e>
                                <m:sub>
                                  <m:r>
                                    <a:rPr lang="en-US" sz="2000" i="1">
                                      <a:latin typeface="Cambria Math"/>
                                    </a:rPr>
                                    <m:t>10</m:t>
                                  </m:r>
                                </m:sub>
                              </m:sSub>
                            </m:e>
                            <m:e>
                              <m:sSub>
                                <m:sSubPr>
                                  <m:ctrlPr>
                                    <a:rPr lang="en-US" sz="2000" i="1">
                                      <a:latin typeface="Cambria Math"/>
                                    </a:rPr>
                                  </m:ctrlPr>
                                </m:sSubPr>
                                <m:e>
                                  <m:r>
                                    <a:rPr lang="en-US" sz="2000" i="1">
                                      <a:latin typeface="Cambria Math"/>
                                    </a:rPr>
                                    <m:t>𝑍</m:t>
                                  </m:r>
                                </m:e>
                                <m:sub>
                                  <m:r>
                                    <a:rPr lang="en-US" sz="2000" i="1">
                                      <a:latin typeface="Cambria Math"/>
                                    </a:rPr>
                                    <m:t>11</m:t>
                                  </m:r>
                                </m:sub>
                              </m:sSub>
                            </m:e>
                            <m:e>
                              <m:sSub>
                                <m:sSubPr>
                                  <m:ctrlPr>
                                    <a:rPr lang="en-US" sz="2000" i="1">
                                      <a:latin typeface="Cambria Math"/>
                                    </a:rPr>
                                  </m:ctrlPr>
                                </m:sSubPr>
                                <m:e>
                                  <m:r>
                                    <a:rPr lang="en-US" sz="2000" i="1">
                                      <a:latin typeface="Cambria Math"/>
                                    </a:rPr>
                                    <m:t>𝑍</m:t>
                                  </m:r>
                                </m:e>
                                <m:sub>
                                  <m:r>
                                    <a:rPr lang="en-US" sz="2000" i="1">
                                      <a:latin typeface="Cambria Math"/>
                                    </a:rPr>
                                    <m:t>02</m:t>
                                  </m:r>
                                </m:sub>
                              </m:sSub>
                            </m:e>
                          </m:mr>
                          <m:mr>
                            <m:e>
                              <m:sSub>
                                <m:sSubPr>
                                  <m:ctrlPr>
                                    <a:rPr lang="en-US" sz="2000" i="1">
                                      <a:latin typeface="Cambria Math"/>
                                    </a:rPr>
                                  </m:ctrlPr>
                                </m:sSubPr>
                                <m:e>
                                  <m:r>
                                    <a:rPr lang="en-US" sz="2000" i="1">
                                      <a:latin typeface="Cambria Math"/>
                                    </a:rPr>
                                    <m:t>𝑍</m:t>
                                  </m:r>
                                </m:e>
                                <m:sub>
                                  <m:r>
                                    <a:rPr lang="en-US" sz="2000" i="1">
                                      <a:latin typeface="Cambria Math"/>
                                    </a:rPr>
                                    <m:t>20</m:t>
                                  </m:r>
                                </m:sub>
                              </m:sSub>
                            </m:e>
                            <m:e>
                              <m:sSub>
                                <m:sSubPr>
                                  <m:ctrlPr>
                                    <a:rPr lang="en-US" sz="2000" i="1">
                                      <a:latin typeface="Cambria Math"/>
                                    </a:rPr>
                                  </m:ctrlPr>
                                </m:sSubPr>
                                <m:e>
                                  <m:r>
                                    <a:rPr lang="en-US" sz="2000" i="1">
                                      <a:latin typeface="Cambria Math"/>
                                    </a:rPr>
                                    <m:t>𝑍</m:t>
                                  </m:r>
                                </m:e>
                                <m:sub>
                                  <m:r>
                                    <a:rPr lang="en-US" sz="2000" i="1">
                                      <a:latin typeface="Cambria Math"/>
                                    </a:rPr>
                                    <m:t>21</m:t>
                                  </m:r>
                                </m:sub>
                              </m:sSub>
                            </m:e>
                            <m:e>
                              <m:sSub>
                                <m:sSubPr>
                                  <m:ctrlPr>
                                    <a:rPr lang="en-US" sz="2000" i="1">
                                      <a:latin typeface="Cambria Math"/>
                                    </a:rPr>
                                  </m:ctrlPr>
                                </m:sSubPr>
                                <m:e>
                                  <m:r>
                                    <a:rPr lang="en-US" sz="2000" i="1">
                                      <a:latin typeface="Cambria Math"/>
                                    </a:rPr>
                                    <m:t>𝑍</m:t>
                                  </m:r>
                                </m:e>
                                <m:sub>
                                  <m:r>
                                    <a:rPr lang="en-US" sz="2000" i="1">
                                      <a:latin typeface="Cambria Math"/>
                                    </a:rPr>
                                    <m:t>22</m:t>
                                  </m:r>
                                </m:sub>
                              </m:sSub>
                            </m:e>
                          </m:mr>
                        </m:m>
                      </m:e>
                    </m:d>
                  </m:oMath>
                </a14:m>
                <a:r>
                  <a:rPr lang="en-US" sz="2000" dirty="0" smtClean="0"/>
                  <a:t>		</a:t>
                </a:r>
                <a:r>
                  <a:rPr lang="en-US" sz="2000" dirty="0" smtClean="0">
                    <a:latin typeface="Times New Roman" pitchFamily="18" charset="0"/>
                    <a:cs typeface="Times New Roman" pitchFamily="18" charset="0"/>
                  </a:rPr>
                  <a:t>(49)</a:t>
                </a:r>
                <a:endParaRPr lang="en-US" sz="20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457200" y="1572400"/>
                <a:ext cx="8229600" cy="4723857"/>
              </a:xfrm>
              <a:prstGeom prst="rect">
                <a:avLst/>
              </a:prstGeom>
              <a:blipFill rotWithShape="1">
                <a:blip r:embed="rId2"/>
                <a:stretch>
                  <a:fillRect l="-1111" t="-103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44</a:t>
            </a:fld>
            <a:endParaRPr lang="en-US"/>
          </a:p>
        </p:txBody>
      </p:sp>
      <p:sp>
        <p:nvSpPr>
          <p:cNvPr id="7" name="TextBox 6"/>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a:latin typeface="Times New Roman" pitchFamily="18" charset="0"/>
                <a:cs typeface="Times New Roman" pitchFamily="18" charset="0"/>
              </a:rPr>
              <a:t>Sequence Impedances</a:t>
            </a:r>
          </a:p>
        </p:txBody>
      </p:sp>
    </p:spTree>
    <p:extLst>
      <p:ext uri="{BB962C8B-B14F-4D97-AF65-F5344CB8AC3E}">
        <p14:creationId xmlns:p14="http://schemas.microsoft.com/office/powerpoint/2010/main" val="192699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136396"/>
            <a:ext cx="8801100" cy="1169551"/>
          </a:xfrm>
          <a:prstGeom prst="rect">
            <a:avLst/>
          </a:prstGeom>
          <a:noFill/>
        </p:spPr>
        <p:txBody>
          <a:bodyPr wrap="square" rtlCol="0">
            <a:spAutoFit/>
          </a:bodyPr>
          <a:lstStyle/>
          <a:p>
            <a:pPr marL="342900" indent="-342900"/>
            <a:r>
              <a:rPr lang="en-US" sz="2800" dirty="0" smtClean="0"/>
              <a:t>	</a:t>
            </a:r>
          </a:p>
          <a:p>
            <a:pPr marL="342900" lvl="1" indent="-342900">
              <a:buFont typeface="Wingdings" pitchFamily="2" charset="2"/>
              <a:buChar char="Ø"/>
            </a:pP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(48) in </a:t>
            </a:r>
            <a:r>
              <a:rPr lang="en-US" sz="2400" dirty="0">
                <a:latin typeface="Times New Roman" pitchFamily="18" charset="0"/>
                <a:cs typeface="Times New Roman" pitchFamily="18" charset="0"/>
              </a:rPr>
              <a:t>expanded form is given </a:t>
            </a:r>
            <a:r>
              <a:rPr lang="en-US" sz="2400" dirty="0" smtClean="0">
                <a:latin typeface="Times New Roman" pitchFamily="18" charset="0"/>
                <a:cs typeface="Times New Roman" pitchFamily="18" charset="0"/>
              </a:rPr>
              <a:t>by: </a:t>
            </a:r>
            <a:endParaRPr lang="en-US" sz="2400" dirty="0">
              <a:latin typeface="Times New Roman" pitchFamily="18" charset="0"/>
              <a:cs typeface="Times New Roman" pitchFamily="18" charset="0"/>
            </a:endParaRPr>
          </a:p>
          <a:p>
            <a:endParaRPr lang="en-US" dirty="0"/>
          </a:p>
        </p:txBody>
      </p:sp>
      <p:sp>
        <p:nvSpPr>
          <p:cNvPr id="6" name="Rectangle 5"/>
          <p:cNvSpPr/>
          <p:nvPr/>
        </p:nvSpPr>
        <p:spPr>
          <a:xfrm>
            <a:off x="304800" y="3810000"/>
            <a:ext cx="8534400" cy="2123658"/>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Equation (49) is the defining equation for converting phase impedances to sequence impedances. In equation (49), the diagonal terms of the matrix are the sequence impedances of the line such that:</a:t>
            </a:r>
          </a:p>
          <a:p>
            <a:pPr marL="342900" indent="-342900">
              <a:buFont typeface="Arial" pitchFamily="34" charset="0"/>
              <a:buChar char="•"/>
            </a:pPr>
            <a:endParaRPr lang="en-US" dirty="0" smtClean="0"/>
          </a:p>
          <a:p>
            <a:pPr marL="342900" indent="-342900">
              <a:buFont typeface="Arial" pitchFamily="34" charset="0"/>
              <a:buChar char="•"/>
            </a:pPr>
            <a:endParaRPr lang="en-US" dirty="0" smtClean="0"/>
          </a:p>
        </p:txBody>
      </p:sp>
      <p:graphicFrame>
        <p:nvGraphicFramePr>
          <p:cNvPr id="8" name="Object 7"/>
          <p:cNvGraphicFramePr>
            <a:graphicFrameLocks noChangeAspect="1"/>
          </p:cNvGraphicFramePr>
          <p:nvPr>
            <p:extLst>
              <p:ext uri="{D42A27DB-BD31-4B8C-83A1-F6EECF244321}">
                <p14:modId xmlns:p14="http://schemas.microsoft.com/office/powerpoint/2010/main" val="4266745545"/>
              </p:ext>
            </p:extLst>
          </p:nvPr>
        </p:nvGraphicFramePr>
        <p:xfrm>
          <a:off x="2971800" y="5181600"/>
          <a:ext cx="4114800" cy="1299411"/>
        </p:xfrm>
        <a:graphic>
          <a:graphicData uri="http://schemas.openxmlformats.org/presentationml/2006/ole">
            <mc:AlternateContent xmlns:mc="http://schemas.openxmlformats.org/markup-compatibility/2006">
              <mc:Choice xmlns:v="urn:schemas-microsoft-com:vml" Requires="v">
                <p:oleObj spid="_x0000_s4236" name="Equation" r:id="rId4" imgW="2171700" imgH="685800" progId="Equation.DSMT4">
                  <p:embed/>
                </p:oleObj>
              </mc:Choice>
              <mc:Fallback>
                <p:oleObj name="Equation" r:id="rId4" imgW="2171700" imgH="685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5181600"/>
                        <a:ext cx="4114800" cy="1299411"/>
                      </a:xfrm>
                      <a:prstGeom prst="rect">
                        <a:avLst/>
                      </a:prstGeom>
                      <a:noFill/>
                      <a:extLst/>
                    </p:spPr>
                  </p:pic>
                </p:oleObj>
              </mc:Fallback>
            </mc:AlternateContent>
          </a:graphicData>
        </a:graphic>
      </p:graphicFrame>
      <mc:AlternateContent xmlns:mc="http://schemas.openxmlformats.org/markup-compatibility/2006" xmlns:a14="http://schemas.microsoft.com/office/drawing/2010/main">
        <mc:Choice Requires="a14">
          <p:sp>
            <p:nvSpPr>
              <p:cNvPr id="4" name="Rectangle 3"/>
              <p:cNvSpPr/>
              <p:nvPr/>
            </p:nvSpPr>
            <p:spPr>
              <a:xfrm>
                <a:off x="381000" y="2305947"/>
                <a:ext cx="8382000" cy="1112228"/>
              </a:xfrm>
              <a:prstGeom prst="rect">
                <a:avLst/>
              </a:prstGeom>
            </p:spPr>
            <p:txBody>
              <a:bodyPr wrap="square">
                <a:spAutoFit/>
              </a:bodyPr>
              <a:lstStyle/>
              <a:p>
                <a:r>
                  <a:rPr lang="en-US" sz="2000" dirty="0" smtClean="0"/>
                  <a:t>	</a:t>
                </a:r>
                <a14:m>
                  <m:oMath xmlns:m="http://schemas.openxmlformats.org/officeDocument/2006/math">
                    <m:sSub>
                      <m:sSubPr>
                        <m:ctrlPr>
                          <a:rPr lang="en-US" sz="2000" i="1">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𝑉𝐿𝐺</m:t>
                                      </m:r>
                                    </m:e>
                                    <m:sub>
                                      <m:r>
                                        <a:rPr lang="en-US" sz="2000" i="1">
                                          <a:latin typeface="Cambria Math"/>
                                        </a:rPr>
                                        <m:t>0</m:t>
                                      </m:r>
                                    </m:sub>
                                  </m:sSub>
                                </m:e>
                              </m:mr>
                              <m:mr>
                                <m:e>
                                  <m:sSub>
                                    <m:sSubPr>
                                      <m:ctrlPr>
                                        <a:rPr lang="en-US" sz="2000" i="1">
                                          <a:latin typeface="Cambria Math"/>
                                        </a:rPr>
                                      </m:ctrlPr>
                                    </m:sSubPr>
                                    <m:e>
                                      <m:r>
                                        <a:rPr lang="en-US" sz="2000" i="1">
                                          <a:latin typeface="Cambria Math"/>
                                        </a:rPr>
                                        <m:t>𝑉𝐿𝐺</m:t>
                                      </m:r>
                                    </m:e>
                                    <m:sub>
                                      <m:r>
                                        <a:rPr lang="en-US" sz="2000" i="1">
                                          <a:latin typeface="Cambria Math"/>
                                        </a:rPr>
                                        <m:t>1</m:t>
                                      </m:r>
                                    </m:sub>
                                  </m:sSub>
                                </m:e>
                              </m:mr>
                              <m:mr>
                                <m:e>
                                  <m:sSub>
                                    <m:sSubPr>
                                      <m:ctrlPr>
                                        <a:rPr lang="en-US" sz="2000" i="1">
                                          <a:latin typeface="Cambria Math"/>
                                        </a:rPr>
                                      </m:ctrlPr>
                                    </m:sSubPr>
                                    <m:e>
                                      <m:r>
                                        <a:rPr lang="en-US" sz="2000" i="1">
                                          <a:latin typeface="Cambria Math"/>
                                        </a:rPr>
                                        <m:t>𝑉𝐿𝐺</m:t>
                                      </m:r>
                                    </m:e>
                                    <m:sub>
                                      <m:r>
                                        <a:rPr lang="en-US" sz="2000" i="1">
                                          <a:latin typeface="Cambria Math"/>
                                        </a:rPr>
                                        <m:t>2</m:t>
                                      </m:r>
                                    </m:sub>
                                  </m:sSub>
                                </m:e>
                              </m:mr>
                            </m:m>
                          </m:e>
                        </m:d>
                      </m:e>
                      <m:sub>
                        <m:r>
                          <a:rPr lang="en-US" sz="2000" i="1">
                            <a:latin typeface="Cambria Math"/>
                          </a:rPr>
                          <m:t>𝑛</m:t>
                        </m:r>
                      </m:sub>
                    </m:sSub>
                    <m:r>
                      <a:rPr lang="en-US" sz="2000" i="1">
                        <a:latin typeface="Cambria Math"/>
                      </a:rPr>
                      <m:t>=</m:t>
                    </m:r>
                    <m:sSub>
                      <m:sSubPr>
                        <m:ctrlPr>
                          <a:rPr lang="en-US" sz="2000" i="1">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𝑉𝐿𝐺</m:t>
                                      </m:r>
                                    </m:e>
                                    <m:sub>
                                      <m:r>
                                        <a:rPr lang="en-US" sz="2000" i="1">
                                          <a:latin typeface="Cambria Math"/>
                                        </a:rPr>
                                        <m:t>0</m:t>
                                      </m:r>
                                    </m:sub>
                                  </m:sSub>
                                </m:e>
                              </m:mr>
                              <m:mr>
                                <m:e>
                                  <m:sSub>
                                    <m:sSubPr>
                                      <m:ctrlPr>
                                        <a:rPr lang="en-US" sz="2000" i="1">
                                          <a:latin typeface="Cambria Math"/>
                                        </a:rPr>
                                      </m:ctrlPr>
                                    </m:sSubPr>
                                    <m:e>
                                      <m:r>
                                        <a:rPr lang="en-US" sz="2000" i="1">
                                          <a:latin typeface="Cambria Math"/>
                                        </a:rPr>
                                        <m:t>𝑉𝐿𝐺</m:t>
                                      </m:r>
                                    </m:e>
                                    <m:sub>
                                      <m:r>
                                        <a:rPr lang="en-US" sz="2000" i="1">
                                          <a:latin typeface="Cambria Math"/>
                                        </a:rPr>
                                        <m:t>1</m:t>
                                      </m:r>
                                    </m:sub>
                                  </m:sSub>
                                </m:e>
                              </m:mr>
                              <m:mr>
                                <m:e>
                                  <m:sSub>
                                    <m:sSubPr>
                                      <m:ctrlPr>
                                        <a:rPr lang="en-US" sz="2000" i="1">
                                          <a:latin typeface="Cambria Math"/>
                                        </a:rPr>
                                      </m:ctrlPr>
                                    </m:sSubPr>
                                    <m:e>
                                      <m:r>
                                        <a:rPr lang="en-US" sz="2000" i="1">
                                          <a:latin typeface="Cambria Math"/>
                                        </a:rPr>
                                        <m:t>𝑉𝐿𝐺</m:t>
                                      </m:r>
                                    </m:e>
                                    <m:sub>
                                      <m:r>
                                        <a:rPr lang="en-US" sz="2000" i="1">
                                          <a:latin typeface="Cambria Math"/>
                                        </a:rPr>
                                        <m:t>2</m:t>
                                      </m:r>
                                    </m:sub>
                                  </m:sSub>
                                </m:e>
                              </m:mr>
                            </m:m>
                          </m:e>
                        </m:d>
                      </m:e>
                      <m:sub>
                        <m:r>
                          <a:rPr lang="en-US" sz="2000" i="1">
                            <a:latin typeface="Cambria Math"/>
                          </a:rPr>
                          <m:t>𝑚</m:t>
                        </m:r>
                      </m:sub>
                    </m:sSub>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e>
                                <m:sub>
                                  <m:r>
                                    <a:rPr lang="en-US" sz="2000" i="1">
                                      <a:latin typeface="Cambria Math"/>
                                    </a:rPr>
                                    <m:t>00</m:t>
                                  </m:r>
                                </m:sub>
                              </m:sSub>
                            </m:e>
                            <m:e>
                              <m:sSub>
                                <m:sSubPr>
                                  <m:ctrlPr>
                                    <a:rPr lang="en-US" sz="2000" i="1">
                                      <a:latin typeface="Cambria Math"/>
                                    </a:rPr>
                                  </m:ctrlPr>
                                </m:sSubPr>
                                <m:e>
                                  <m:r>
                                    <a:rPr lang="en-US" sz="2000" i="1">
                                      <a:latin typeface="Cambria Math"/>
                                    </a:rPr>
                                    <m:t>𝑧</m:t>
                                  </m:r>
                                </m:e>
                                <m:sub>
                                  <m:r>
                                    <a:rPr lang="en-US" sz="2000" i="1">
                                      <a:latin typeface="Cambria Math"/>
                                    </a:rPr>
                                    <m:t>01</m:t>
                                  </m:r>
                                </m:sub>
                              </m:sSub>
                            </m:e>
                            <m:e>
                              <m:sSub>
                                <m:sSubPr>
                                  <m:ctrlPr>
                                    <a:rPr lang="en-US" sz="2000" i="1">
                                      <a:latin typeface="Cambria Math"/>
                                    </a:rPr>
                                  </m:ctrlPr>
                                </m:sSubPr>
                                <m:e>
                                  <m:r>
                                    <a:rPr lang="en-US" sz="2000" i="1">
                                      <a:latin typeface="Cambria Math"/>
                                    </a:rPr>
                                    <m:t>𝑧</m:t>
                                  </m:r>
                                </m:e>
                                <m:sub>
                                  <m:r>
                                    <a:rPr lang="en-US" sz="2000" i="1">
                                      <a:latin typeface="Cambria Math"/>
                                    </a:rPr>
                                    <m:t>02</m:t>
                                  </m:r>
                                </m:sub>
                              </m:sSub>
                            </m:e>
                          </m:mr>
                          <m:mr>
                            <m:e>
                              <m:sSub>
                                <m:sSubPr>
                                  <m:ctrlPr>
                                    <a:rPr lang="en-US" sz="2000" i="1">
                                      <a:latin typeface="Cambria Math"/>
                                    </a:rPr>
                                  </m:ctrlPr>
                                </m:sSubPr>
                                <m:e>
                                  <m:r>
                                    <a:rPr lang="en-US" sz="2000" i="1">
                                      <a:latin typeface="Cambria Math"/>
                                    </a:rPr>
                                    <m:t>𝑧</m:t>
                                  </m:r>
                                </m:e>
                                <m:sub>
                                  <m:r>
                                    <a:rPr lang="en-US" sz="2000" i="1">
                                      <a:latin typeface="Cambria Math"/>
                                    </a:rPr>
                                    <m:t>10</m:t>
                                  </m:r>
                                </m:sub>
                              </m:sSub>
                            </m:e>
                            <m:e>
                              <m:sSub>
                                <m:sSubPr>
                                  <m:ctrlPr>
                                    <a:rPr lang="en-US" sz="2000" i="1">
                                      <a:latin typeface="Cambria Math"/>
                                    </a:rPr>
                                  </m:ctrlPr>
                                </m:sSubPr>
                                <m:e>
                                  <m:r>
                                    <a:rPr lang="en-US" sz="2000" i="1">
                                      <a:latin typeface="Cambria Math"/>
                                    </a:rPr>
                                    <m:t>𝑧</m:t>
                                  </m:r>
                                </m:e>
                                <m:sub>
                                  <m:r>
                                    <a:rPr lang="en-US" sz="2000" i="1">
                                      <a:latin typeface="Cambria Math"/>
                                    </a:rPr>
                                    <m:t>11</m:t>
                                  </m:r>
                                </m:sub>
                              </m:sSub>
                            </m:e>
                            <m:e>
                              <m:sSub>
                                <m:sSubPr>
                                  <m:ctrlPr>
                                    <a:rPr lang="en-US" sz="2000" i="1">
                                      <a:latin typeface="Cambria Math"/>
                                    </a:rPr>
                                  </m:ctrlPr>
                                </m:sSubPr>
                                <m:e>
                                  <m:r>
                                    <a:rPr lang="en-US" sz="2000" i="1">
                                      <a:latin typeface="Cambria Math"/>
                                    </a:rPr>
                                    <m:t>𝑧</m:t>
                                  </m:r>
                                </m:e>
                                <m:sub>
                                  <m:r>
                                    <a:rPr lang="en-US" sz="2000" i="1">
                                      <a:latin typeface="Cambria Math"/>
                                    </a:rPr>
                                    <m:t>02</m:t>
                                  </m:r>
                                </m:sub>
                              </m:sSub>
                            </m:e>
                          </m:mr>
                          <m:mr>
                            <m:e>
                              <m:sSub>
                                <m:sSubPr>
                                  <m:ctrlPr>
                                    <a:rPr lang="en-US" sz="2000" i="1">
                                      <a:latin typeface="Cambria Math"/>
                                    </a:rPr>
                                  </m:ctrlPr>
                                </m:sSubPr>
                                <m:e>
                                  <m:r>
                                    <a:rPr lang="en-US" sz="2000" i="1">
                                      <a:latin typeface="Cambria Math"/>
                                    </a:rPr>
                                    <m:t>𝑧</m:t>
                                  </m:r>
                                </m:e>
                                <m:sub>
                                  <m:r>
                                    <a:rPr lang="en-US" sz="2000" i="1">
                                      <a:latin typeface="Cambria Math"/>
                                    </a:rPr>
                                    <m:t>20</m:t>
                                  </m:r>
                                </m:sub>
                              </m:sSub>
                            </m:e>
                            <m:e>
                              <m:sSub>
                                <m:sSubPr>
                                  <m:ctrlPr>
                                    <a:rPr lang="en-US" sz="2000" i="1">
                                      <a:latin typeface="Cambria Math"/>
                                    </a:rPr>
                                  </m:ctrlPr>
                                </m:sSubPr>
                                <m:e>
                                  <m:r>
                                    <a:rPr lang="en-US" sz="2000" i="1">
                                      <a:latin typeface="Cambria Math"/>
                                    </a:rPr>
                                    <m:t>𝑧</m:t>
                                  </m:r>
                                </m:e>
                                <m:sub>
                                  <m:r>
                                    <a:rPr lang="en-US" sz="2000" i="1">
                                      <a:latin typeface="Cambria Math"/>
                                    </a:rPr>
                                    <m:t>21</m:t>
                                  </m:r>
                                </m:sub>
                              </m:sSub>
                            </m:e>
                            <m:e>
                              <m:sSub>
                                <m:sSubPr>
                                  <m:ctrlPr>
                                    <a:rPr lang="en-US" sz="2000" i="1">
                                      <a:latin typeface="Cambria Math"/>
                                    </a:rPr>
                                  </m:ctrlPr>
                                </m:sSubPr>
                                <m:e>
                                  <m:r>
                                    <a:rPr lang="en-US" sz="2000" i="1">
                                      <a:latin typeface="Cambria Math"/>
                                    </a:rPr>
                                    <m:t>𝑧</m:t>
                                  </m:r>
                                </m:e>
                                <m:sub>
                                  <m:r>
                                    <a:rPr lang="en-US" sz="2000" i="1">
                                      <a:latin typeface="Cambria Math"/>
                                    </a:rPr>
                                    <m:t>22</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0</m:t>
                                  </m:r>
                                </m:sub>
                              </m:sSub>
                            </m:e>
                          </m:mr>
                          <m:mr>
                            <m:e>
                              <m:sSub>
                                <m:sSubPr>
                                  <m:ctrlPr>
                                    <a:rPr lang="en-US" sz="2000" i="1">
                                      <a:latin typeface="Cambria Math"/>
                                    </a:rPr>
                                  </m:ctrlPr>
                                </m:sSubPr>
                                <m:e>
                                  <m:r>
                                    <a:rPr lang="en-US" sz="2000" i="1">
                                      <a:latin typeface="Cambria Math"/>
                                    </a:rPr>
                                    <m:t>𝐼</m:t>
                                  </m:r>
                                </m:e>
                                <m:sub>
                                  <m:r>
                                    <a:rPr lang="en-US" sz="2000" i="1">
                                      <a:latin typeface="Cambria Math"/>
                                    </a:rPr>
                                    <m:t>1</m:t>
                                  </m:r>
                                </m:sub>
                              </m:sSub>
                            </m:e>
                          </m:mr>
                          <m:mr>
                            <m:e>
                              <m:sSub>
                                <m:sSubPr>
                                  <m:ctrlPr>
                                    <a:rPr lang="en-US" sz="2000" i="1">
                                      <a:latin typeface="Cambria Math"/>
                                    </a:rPr>
                                  </m:ctrlPr>
                                </m:sSubPr>
                                <m:e>
                                  <m:r>
                                    <a:rPr lang="en-US" sz="2000" i="1">
                                      <a:latin typeface="Cambria Math"/>
                                    </a:rPr>
                                    <m:t>𝐼</m:t>
                                  </m:r>
                                </m:e>
                                <m:sub>
                                  <m:r>
                                    <a:rPr lang="en-US" sz="2000" i="1">
                                      <a:latin typeface="Cambria Math"/>
                                    </a:rPr>
                                    <m:t>2</m:t>
                                  </m:r>
                                </m:sub>
                              </m:sSub>
                            </m:e>
                          </m:mr>
                        </m:m>
                      </m:e>
                    </m:d>
                  </m:oMath>
                </a14:m>
                <a:r>
                  <a:rPr lang="en-US" sz="2000" dirty="0" smtClean="0"/>
                  <a:t>		</a:t>
                </a:r>
                <a:r>
                  <a:rPr lang="en-US" sz="2000" dirty="0" smtClean="0">
                    <a:latin typeface="Times New Roman" pitchFamily="18" charset="0"/>
                    <a:cs typeface="Times New Roman" pitchFamily="18" charset="0"/>
                  </a:rPr>
                  <a:t>(50)   </a:t>
                </a:r>
                <a:endParaRPr lang="en-US" sz="20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381000" y="2305947"/>
                <a:ext cx="8382000" cy="1112228"/>
              </a:xfrm>
              <a:prstGeom prst="rect">
                <a:avLst/>
              </a:prstGeom>
              <a:blipFill rotWithShape="1">
                <a:blip r:embed="rId6"/>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45</a:t>
            </a:fld>
            <a:endParaRPr lang="en-US"/>
          </a:p>
        </p:txBody>
      </p:sp>
      <p:sp>
        <p:nvSpPr>
          <p:cNvPr id="9" name="TextBox 8"/>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a:latin typeface="Times New Roman" pitchFamily="18" charset="0"/>
                <a:cs typeface="Times New Roman" pitchFamily="18" charset="0"/>
              </a:rPr>
              <a:t>Sequence Impedances</a:t>
            </a:r>
          </a:p>
        </p:txBody>
      </p:sp>
    </p:spTree>
    <p:extLst>
      <p:ext uri="{BB962C8B-B14F-4D97-AF65-F5344CB8AC3E}">
        <p14:creationId xmlns:p14="http://schemas.microsoft.com/office/powerpoint/2010/main" val="398050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87" y="2743200"/>
            <a:ext cx="9144000" cy="1138773"/>
          </a:xfrm>
          <a:prstGeom prst="rect">
            <a:avLst/>
          </a:prstGeom>
          <a:noFill/>
        </p:spPr>
        <p:txBody>
          <a:bodyPr wrap="square" rtlCol="0">
            <a:spAutoFit/>
          </a:bodyPr>
          <a:lstStyle/>
          <a:p>
            <a:pPr marL="342900" indent="-342900"/>
            <a:r>
              <a:rPr lang="en-US" sz="2800" dirty="0" smtClean="0"/>
              <a:t>	</a:t>
            </a:r>
            <a:endParaRPr lang="en-US" sz="2800" dirty="0" smtClean="0">
              <a:latin typeface="Times New Roman" pitchFamily="18" charset="0"/>
              <a:cs typeface="Times New Roman" pitchFamily="18" charset="0"/>
            </a:endParaRPr>
          </a:p>
          <a:p>
            <a:pPr marL="342900" indent="-342900">
              <a:buFont typeface="Arial" pitchFamily="34" charset="0"/>
              <a:buChar char="•"/>
            </a:pPr>
            <a:r>
              <a:rPr lang="en-US" sz="2000" b="1" dirty="0" smtClean="0">
                <a:solidFill>
                  <a:srgbClr val="FF0000"/>
                </a:solidFill>
              </a:rPr>
              <a:t>&lt;Kevin’s example of sequential components not being equal to phase components. In any commercial tool, often diagonal components are ignored&gt;</a:t>
            </a:r>
            <a:endParaRPr lang="en-US" sz="2000" b="1" dirty="0">
              <a:solidFill>
                <a:srgbClr val="FF00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46</a:t>
            </a:fld>
            <a:endParaRPr lang="en-US"/>
          </a:p>
        </p:txBody>
      </p:sp>
      <p:sp>
        <p:nvSpPr>
          <p:cNvPr id="5" name="TextBox 4"/>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a:latin typeface="Times New Roman" pitchFamily="18" charset="0"/>
                <a:cs typeface="Times New Roman" pitchFamily="18" charset="0"/>
              </a:rPr>
              <a:t>Sequence Impedances</a:t>
            </a:r>
          </a:p>
        </p:txBody>
      </p:sp>
    </p:spTree>
    <p:extLst>
      <p:ext uri="{BB962C8B-B14F-4D97-AF65-F5344CB8AC3E}">
        <p14:creationId xmlns:p14="http://schemas.microsoft.com/office/powerpoint/2010/main" val="102635966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568708"/>
            <a:ext cx="8382000" cy="4832092"/>
          </a:xfrm>
          <a:prstGeom prst="rect">
            <a:avLst/>
          </a:prstGeom>
          <a:noFill/>
        </p:spPr>
        <p:txBody>
          <a:bodyPr wrap="square" rtlCol="0">
            <a:spAutoFit/>
          </a:bodyPr>
          <a:lstStyle/>
          <a:p>
            <a:pPr marL="342900" indent="-342900">
              <a:buFont typeface="Wingdings" pitchFamily="2" charset="2"/>
              <a:buChar char="Ø"/>
            </a:pPr>
            <a:r>
              <a:rPr lang="en-US" sz="2200" dirty="0" smtClean="0">
                <a:latin typeface="Times New Roman" pitchFamily="18" charset="0"/>
                <a:cs typeface="Times New Roman" pitchFamily="18" charset="0"/>
              </a:rPr>
              <a:t>The off-diagonal terms of Equation (49) represent the mutual coupling between sequences. </a:t>
            </a:r>
          </a:p>
          <a:p>
            <a:pPr marL="342900" indent="-342900">
              <a:buFont typeface="Wingdings" pitchFamily="2" charset="2"/>
              <a:buChar char="Ø"/>
            </a:pPr>
            <a:endParaRPr lang="en-US" sz="2200" dirty="0" smtClean="0">
              <a:latin typeface="Times New Roman" pitchFamily="18" charset="0"/>
              <a:cs typeface="Times New Roman" pitchFamily="18" charset="0"/>
            </a:endParaRPr>
          </a:p>
          <a:p>
            <a:pPr marL="342900" indent="-342900">
              <a:buFont typeface="Wingdings" pitchFamily="2" charset="2"/>
              <a:buChar char="Ø"/>
            </a:pPr>
            <a:r>
              <a:rPr lang="en-US" sz="2200" dirty="0" smtClean="0">
                <a:latin typeface="Times New Roman" pitchFamily="18" charset="0"/>
                <a:cs typeface="Times New Roman" pitchFamily="18" charset="0"/>
              </a:rPr>
              <a:t>If the lines were transposed, these off-diagonal terms would be zero. This will generally be true for off-diagonal terms.</a:t>
            </a:r>
          </a:p>
          <a:p>
            <a:pPr marL="342900" indent="-342900">
              <a:buFont typeface="Wingdings" pitchFamily="2" charset="2"/>
              <a:buChar char="Ø"/>
            </a:pPr>
            <a:endParaRPr lang="en-US" sz="2200" dirty="0" smtClean="0">
              <a:latin typeface="Times New Roman" pitchFamily="18" charset="0"/>
              <a:cs typeface="Times New Roman" pitchFamily="18" charset="0"/>
            </a:endParaRPr>
          </a:p>
          <a:p>
            <a:pPr marL="342900" indent="-342900">
              <a:buFont typeface="Wingdings" pitchFamily="2" charset="2"/>
              <a:buChar char="Ø"/>
            </a:pPr>
            <a:r>
              <a:rPr lang="en-US" sz="2200" dirty="0" smtClean="0">
                <a:latin typeface="Times New Roman" pitchFamily="18" charset="0"/>
                <a:cs typeface="Times New Roman" pitchFamily="18" charset="0"/>
              </a:rPr>
              <a:t>For transposed lines, the phase impedance matrix is modified so the three diagonal terms are equal, and all of the off-diagonal terms are equal. </a:t>
            </a:r>
          </a:p>
          <a:p>
            <a:pPr marL="342900" indent="-342900">
              <a:buFont typeface="Wingdings" pitchFamily="2" charset="2"/>
              <a:buChar char="Ø"/>
            </a:pPr>
            <a:endParaRPr lang="en-US" sz="2200" dirty="0" smtClean="0">
              <a:latin typeface="Times New Roman" pitchFamily="18" charset="0"/>
              <a:cs typeface="Times New Roman" pitchFamily="18" charset="0"/>
            </a:endParaRPr>
          </a:p>
          <a:p>
            <a:pPr marL="342900" indent="-342900">
              <a:buFont typeface="Wingdings" pitchFamily="2" charset="2"/>
              <a:buChar char="Ø"/>
            </a:pPr>
            <a:r>
              <a:rPr lang="en-US" sz="2200" dirty="0" smtClean="0">
                <a:latin typeface="Times New Roman" pitchFamily="18" charset="0"/>
                <a:cs typeface="Times New Roman" pitchFamily="18" charset="0"/>
              </a:rPr>
              <a:t>Usually, the procedure is to set the three diagonal terms of the phase impedance matrix equal to the average of the diagonal terms of Equation (41) and the off-diagonal terms equal to the average of the off-diagonal terms of Equation (41).</a:t>
            </a:r>
            <a:endParaRPr lang="en-US" sz="22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47</a:t>
            </a:fld>
            <a:endParaRPr lang="en-US"/>
          </a:p>
        </p:txBody>
      </p:sp>
      <p:sp>
        <p:nvSpPr>
          <p:cNvPr id="5" name="TextBox 4"/>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a:latin typeface="Times New Roman" pitchFamily="18" charset="0"/>
                <a:cs typeface="Times New Roman" pitchFamily="18" charset="0"/>
              </a:rPr>
              <a:t>Sequence Impedances</a:t>
            </a:r>
          </a:p>
        </p:txBody>
      </p:sp>
    </p:spTree>
    <p:extLst>
      <p:ext uri="{BB962C8B-B14F-4D97-AF65-F5344CB8AC3E}">
        <p14:creationId xmlns:p14="http://schemas.microsoft.com/office/powerpoint/2010/main" val="58001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2061865"/>
            <a:ext cx="9144000" cy="523220"/>
          </a:xfrm>
          <a:prstGeom prst="rect">
            <a:avLst/>
          </a:prstGeom>
          <a:noFill/>
        </p:spPr>
        <p:txBody>
          <a:bodyPr wrap="square" rtlCol="0">
            <a:spAutoFit/>
          </a:bodyPr>
          <a:lstStyle/>
          <a:p>
            <a:pPr marL="342900" indent="-342900"/>
            <a:r>
              <a:rPr lang="en-US" sz="2800" dirty="0" smtClean="0"/>
              <a:t>	</a:t>
            </a:r>
            <a:endParaRPr lang="en-US" sz="2800" dirty="0" smtClean="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Rectangle 3"/>
              <p:cNvSpPr/>
              <p:nvPr/>
            </p:nvSpPr>
            <p:spPr>
              <a:xfrm>
                <a:off x="304800" y="2513017"/>
                <a:ext cx="8839200" cy="4116383"/>
              </a:xfrm>
              <a:prstGeom prst="rect">
                <a:avLst/>
              </a:prstGeom>
            </p:spPr>
            <p:txBody>
              <a:bodyPr wrap="square">
                <a:spAutoFit/>
              </a:bodyPr>
              <a:lstStyle/>
              <a:p>
                <a:pPr algn="ctr"/>
                <a14:m>
                  <m:oMath xmlns:m="http://schemas.openxmlformats.org/officeDocument/2006/math">
                    <m:sSub>
                      <m:sSubPr>
                        <m:ctrlPr>
                          <a:rPr lang="en-US" sz="2000" i="1">
                            <a:latin typeface="Cambria Math"/>
                          </a:rPr>
                        </m:ctrlPr>
                      </m:sSubPr>
                      <m:e>
                        <m:r>
                          <a:rPr lang="en-US" sz="2000" i="1">
                            <a:latin typeface="Cambria Math"/>
                          </a:rPr>
                          <m:t>𝑧</m:t>
                        </m:r>
                      </m:e>
                      <m:sub>
                        <m:r>
                          <a:rPr lang="en-US" sz="2000" i="1">
                            <a:latin typeface="Cambria Math"/>
                          </a:rPr>
                          <m:t>𝑠</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𝑎𝑎</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𝑏𝑏</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𝑐𝑐</m:t>
                            </m:r>
                          </m:sub>
                        </m:sSub>
                      </m:e>
                    </m:d>
                  </m:oMath>
                </a14:m>
                <a:r>
                  <a:rPr lang="en-US" sz="2000" dirty="0"/>
                  <a:t>  	</a:t>
                </a:r>
                <a:r>
                  <a:rPr lang="en-US" sz="2000" dirty="0" smtClean="0">
                    <a:latin typeface="Times New Roman" pitchFamily="18" charset="0"/>
                    <a:cs typeface="Times New Roman" pitchFamily="18" charset="0"/>
                  </a:rPr>
                  <a:t>Ω/mile		(51)</a:t>
                </a:r>
                <a:endParaRPr lang="en-US" sz="2000" dirty="0">
                  <a:latin typeface="Times New Roman" pitchFamily="18" charset="0"/>
                  <a:cs typeface="Times New Roman" pitchFamily="18" charset="0"/>
                </a:endParaRPr>
              </a:p>
              <a:p>
                <a:pPr algn="ctr"/>
                <a:r>
                  <a:rPr lang="en-US" sz="2000" dirty="0"/>
                  <a:t> </a:t>
                </a:r>
              </a:p>
              <a:p>
                <a:pPr algn="ctr"/>
                <a14:m>
                  <m:oMath xmlns:m="http://schemas.openxmlformats.org/officeDocument/2006/math">
                    <m:sSub>
                      <m:sSubPr>
                        <m:ctrlPr>
                          <a:rPr lang="en-US" sz="2000" i="1">
                            <a:latin typeface="Cambria Math"/>
                          </a:rPr>
                        </m:ctrlPr>
                      </m:sSubPr>
                      <m:e>
                        <m:r>
                          <a:rPr lang="en-US" sz="2000" i="1">
                            <a:latin typeface="Cambria Math"/>
                          </a:rPr>
                          <m:t>𝑧</m:t>
                        </m:r>
                      </m:e>
                      <m:sub>
                        <m:r>
                          <a:rPr lang="en-US" sz="2000" i="1">
                            <a:latin typeface="Cambria Math"/>
                          </a:rPr>
                          <m:t>𝑚</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𝑐𝑎</m:t>
                            </m:r>
                          </m:sub>
                        </m:sSub>
                      </m:e>
                    </m:d>
                  </m:oMath>
                </a14:m>
                <a:r>
                  <a:rPr lang="en-US" sz="2000" dirty="0"/>
                  <a:t> </a:t>
                </a:r>
                <a:r>
                  <a:rPr lang="en-US" sz="2000" dirty="0" smtClean="0"/>
                  <a:t>    </a:t>
                </a:r>
                <a:r>
                  <a:rPr lang="en-US" sz="2000" dirty="0" smtClean="0">
                    <a:latin typeface="Times New Roman" pitchFamily="18" charset="0"/>
                    <a:cs typeface="Times New Roman" pitchFamily="18" charset="0"/>
                  </a:rPr>
                  <a:t>Ω/mile		(52)</a:t>
                </a:r>
                <a:endParaRPr lang="en-US" sz="2000" dirty="0">
                  <a:latin typeface="Times New Roman" pitchFamily="18" charset="0"/>
                  <a:cs typeface="Times New Roman" pitchFamily="18" charset="0"/>
                </a:endParaRPr>
              </a:p>
              <a:p>
                <a:pPr algn="ctr"/>
                <a:endParaRPr lang="en-US" sz="2000" dirty="0" smtClean="0"/>
              </a:p>
              <a:p>
                <a:pPr algn="ctr"/>
                <a:endParaRPr lang="en-US" sz="2000" dirty="0"/>
              </a:p>
              <a:p>
                <a:pPr algn="ctr"/>
                <a:r>
                  <a:rPr lang="en-US" sz="2000" dirty="0"/>
                  <a:t> </a:t>
                </a: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e>
                                <m:sub>
                                  <m:r>
                                    <a:rPr lang="en-US" sz="2000" i="1">
                                      <a:latin typeface="Cambria Math"/>
                                    </a:rPr>
                                    <m:t>𝑠</m:t>
                                  </m:r>
                                </m:sub>
                              </m:sSub>
                            </m:e>
                            <m:e>
                              <m:sSub>
                                <m:sSubPr>
                                  <m:ctrlPr>
                                    <a:rPr lang="en-US" sz="2000" i="1">
                                      <a:latin typeface="Cambria Math"/>
                                    </a:rPr>
                                  </m:ctrlPr>
                                </m:sSubPr>
                                <m:e>
                                  <m:r>
                                    <a:rPr lang="en-US" sz="2000" i="1">
                                      <a:latin typeface="Cambria Math"/>
                                    </a:rPr>
                                    <m:t>𝑧</m:t>
                                  </m:r>
                                </m:e>
                                <m:sub>
                                  <m:r>
                                    <a:rPr lang="en-US" sz="2000" i="1">
                                      <a:latin typeface="Cambria Math"/>
                                    </a:rPr>
                                    <m:t>𝑚</m:t>
                                  </m:r>
                                </m:sub>
                              </m:sSub>
                            </m:e>
                            <m:e>
                              <m:sSub>
                                <m:sSubPr>
                                  <m:ctrlPr>
                                    <a:rPr lang="en-US" sz="2000" i="1">
                                      <a:latin typeface="Cambria Math"/>
                                    </a:rPr>
                                  </m:ctrlPr>
                                </m:sSubPr>
                                <m:e>
                                  <m:r>
                                    <a:rPr lang="en-US" sz="2000" i="1">
                                      <a:latin typeface="Cambria Math"/>
                                    </a:rPr>
                                    <m:t>𝑧</m:t>
                                  </m:r>
                                </m:e>
                                <m:sub>
                                  <m:r>
                                    <a:rPr lang="en-US" sz="2000" i="1">
                                      <a:latin typeface="Cambria Math"/>
                                    </a:rPr>
                                    <m:t>𝑚</m:t>
                                  </m:r>
                                </m:sub>
                              </m:sSub>
                            </m:e>
                          </m:mr>
                          <m:mr>
                            <m:e>
                              <m:sSub>
                                <m:sSubPr>
                                  <m:ctrlPr>
                                    <a:rPr lang="en-US" sz="2000" i="1">
                                      <a:latin typeface="Cambria Math"/>
                                    </a:rPr>
                                  </m:ctrlPr>
                                </m:sSubPr>
                                <m:e>
                                  <m:r>
                                    <a:rPr lang="en-US" sz="2000" i="1">
                                      <a:latin typeface="Cambria Math"/>
                                    </a:rPr>
                                    <m:t>𝑧</m:t>
                                  </m:r>
                                </m:e>
                                <m:sub>
                                  <m:r>
                                    <a:rPr lang="en-US" sz="2000" i="1">
                                      <a:latin typeface="Cambria Math"/>
                                    </a:rPr>
                                    <m:t>𝑚</m:t>
                                  </m:r>
                                </m:sub>
                              </m:sSub>
                            </m:e>
                            <m:e>
                              <m:sSub>
                                <m:sSubPr>
                                  <m:ctrlPr>
                                    <a:rPr lang="en-US" sz="2000" i="1">
                                      <a:latin typeface="Cambria Math"/>
                                    </a:rPr>
                                  </m:ctrlPr>
                                </m:sSubPr>
                                <m:e>
                                  <m:r>
                                    <a:rPr lang="en-US" sz="2000" i="1">
                                      <a:latin typeface="Cambria Math"/>
                                    </a:rPr>
                                    <m:t>𝑧</m:t>
                                  </m:r>
                                </m:e>
                                <m:sub>
                                  <m:r>
                                    <a:rPr lang="en-US" sz="2000" i="1">
                                      <a:latin typeface="Cambria Math"/>
                                    </a:rPr>
                                    <m:t>𝑠</m:t>
                                  </m:r>
                                </m:sub>
                              </m:sSub>
                            </m:e>
                            <m:e>
                              <m:sSub>
                                <m:sSubPr>
                                  <m:ctrlPr>
                                    <a:rPr lang="en-US" sz="2000" i="1">
                                      <a:latin typeface="Cambria Math"/>
                                    </a:rPr>
                                  </m:ctrlPr>
                                </m:sSubPr>
                                <m:e>
                                  <m:r>
                                    <a:rPr lang="en-US" sz="2000" i="1">
                                      <a:latin typeface="Cambria Math"/>
                                    </a:rPr>
                                    <m:t>𝑧</m:t>
                                  </m:r>
                                </m:e>
                                <m:sub>
                                  <m:r>
                                    <a:rPr lang="en-US" sz="2000" i="1">
                                      <a:latin typeface="Cambria Math"/>
                                    </a:rPr>
                                    <m:t>𝑚</m:t>
                                  </m:r>
                                </m:sub>
                              </m:sSub>
                            </m:e>
                          </m:mr>
                          <m:mr>
                            <m:e>
                              <m:sSub>
                                <m:sSubPr>
                                  <m:ctrlPr>
                                    <a:rPr lang="en-US" sz="2000" i="1">
                                      <a:latin typeface="Cambria Math"/>
                                    </a:rPr>
                                  </m:ctrlPr>
                                </m:sSubPr>
                                <m:e>
                                  <m:r>
                                    <a:rPr lang="en-US" sz="2000" i="1">
                                      <a:latin typeface="Cambria Math"/>
                                    </a:rPr>
                                    <m:t>𝑧</m:t>
                                  </m:r>
                                </m:e>
                                <m:sub>
                                  <m:r>
                                    <a:rPr lang="en-US" sz="2000" i="1">
                                      <a:latin typeface="Cambria Math"/>
                                    </a:rPr>
                                    <m:t>𝑚</m:t>
                                  </m:r>
                                </m:sub>
                              </m:sSub>
                            </m:e>
                            <m:e>
                              <m:sSub>
                                <m:sSubPr>
                                  <m:ctrlPr>
                                    <a:rPr lang="en-US" sz="2000" i="1">
                                      <a:latin typeface="Cambria Math"/>
                                    </a:rPr>
                                  </m:ctrlPr>
                                </m:sSubPr>
                                <m:e>
                                  <m:r>
                                    <a:rPr lang="en-US" sz="2000" i="1">
                                      <a:latin typeface="Cambria Math"/>
                                    </a:rPr>
                                    <m:t>𝑧</m:t>
                                  </m:r>
                                </m:e>
                                <m:sub>
                                  <m:r>
                                    <a:rPr lang="en-US" sz="2000" i="1">
                                      <a:latin typeface="Cambria Math"/>
                                    </a:rPr>
                                    <m:t>𝑚</m:t>
                                  </m:r>
                                </m:sub>
                              </m:sSub>
                            </m:e>
                            <m:e>
                              <m:sSub>
                                <m:sSubPr>
                                  <m:ctrlPr>
                                    <a:rPr lang="en-US" sz="2000" i="1">
                                      <a:latin typeface="Cambria Math"/>
                                    </a:rPr>
                                  </m:ctrlPr>
                                </m:sSubPr>
                                <m:e>
                                  <m:r>
                                    <a:rPr lang="en-US" sz="2000" i="1">
                                      <a:latin typeface="Cambria Math"/>
                                    </a:rPr>
                                    <m:t>𝑧</m:t>
                                  </m:r>
                                </m:e>
                                <m:sub>
                                  <m:r>
                                    <a:rPr lang="en-US" sz="2000" i="1">
                                      <a:latin typeface="Cambria Math"/>
                                    </a:rPr>
                                    <m:t>𝑠</m:t>
                                  </m:r>
                                </m:sub>
                              </m:sSub>
                            </m:e>
                          </m:mr>
                        </m:m>
                      </m:e>
                    </m:d>
                  </m:oMath>
                </a14:m>
                <a:r>
                  <a:rPr lang="en-US" sz="2000" dirty="0"/>
                  <a:t> 	</a:t>
                </a:r>
                <a:r>
                  <a:rPr lang="en-US" sz="2000" dirty="0" smtClean="0">
                    <a:latin typeface="Times New Roman" pitchFamily="18" charset="0"/>
                    <a:cs typeface="Times New Roman" pitchFamily="18" charset="0"/>
                  </a:rPr>
                  <a:t>Ω/mile			(52)</a:t>
                </a:r>
                <a:endParaRPr lang="en-US" sz="2000" dirty="0">
                  <a:latin typeface="Times New Roman" pitchFamily="18" charset="0"/>
                  <a:cs typeface="Times New Roman" pitchFamily="18" charset="0"/>
                </a:endParaRPr>
              </a:p>
              <a:p>
                <a:pPr algn="ctr"/>
                <a:endParaRPr lang="en-US" sz="2400" dirty="0" smtClean="0"/>
              </a:p>
              <a:p>
                <a:pPr algn="ctr"/>
                <a:endParaRPr lang="en-US" sz="2400" dirty="0"/>
              </a:p>
              <a:p>
                <a:pPr algn="ctr"/>
                <a:r>
                  <a:rPr lang="en-US" sz="2400" dirty="0"/>
                  <a:t> </a:t>
                </a:r>
              </a:p>
            </p:txBody>
          </p:sp>
        </mc:Choice>
        <mc:Fallback xmlns="">
          <p:sp>
            <p:nvSpPr>
              <p:cNvPr id="4" name="Rectangle 3"/>
              <p:cNvSpPr>
                <a:spLocks noRot="1" noChangeAspect="1" noMove="1" noResize="1" noEditPoints="1" noAdjustHandles="1" noChangeArrowheads="1" noChangeShapeType="1" noTextEdit="1"/>
              </p:cNvSpPr>
              <p:nvPr/>
            </p:nvSpPr>
            <p:spPr>
              <a:xfrm>
                <a:off x="304800" y="2513017"/>
                <a:ext cx="8839200" cy="4116383"/>
              </a:xfrm>
              <a:prstGeom prst="rect">
                <a:avLst/>
              </a:prstGeom>
              <a:blipFill rotWithShape="1">
                <a:blip r:embed="rId3"/>
                <a:stretch>
                  <a:fillRect/>
                </a:stretch>
              </a:blipFill>
            </p:spPr>
            <p:txBody>
              <a:bodyPr/>
              <a:lstStyle/>
              <a:p>
                <a:r>
                  <a:rPr lang="en-US">
                    <a:noFill/>
                  </a:rPr>
                  <a:t> </a:t>
                </a:r>
              </a:p>
            </p:txBody>
          </p:sp>
        </mc:Fallback>
      </mc:AlternateContent>
      <p:sp>
        <p:nvSpPr>
          <p:cNvPr id="5" name="TextBox 4"/>
          <p:cNvSpPr txBox="1"/>
          <p:nvPr/>
        </p:nvSpPr>
        <p:spPr>
          <a:xfrm>
            <a:off x="457200" y="1900535"/>
            <a:ext cx="56388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Self and Mutual Impedance defined as:</a:t>
            </a:r>
            <a:endParaRPr lang="en-US" sz="2400" dirty="0">
              <a:latin typeface="Times New Roman" pitchFamily="18" charset="0"/>
              <a:cs typeface="Times New Roman" pitchFamily="18" charset="0"/>
            </a:endParaRPr>
          </a:p>
        </p:txBody>
      </p:sp>
      <p:sp>
        <p:nvSpPr>
          <p:cNvPr id="7" name="TextBox 6"/>
          <p:cNvSpPr txBox="1"/>
          <p:nvPr/>
        </p:nvSpPr>
        <p:spPr>
          <a:xfrm>
            <a:off x="457200" y="4038600"/>
            <a:ext cx="42672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Phase Impedance matrix:</a:t>
            </a:r>
            <a:endParaRPr lang="en-US" sz="24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48</a:t>
            </a:fld>
            <a:endParaRPr lang="en-US"/>
          </a:p>
        </p:txBody>
      </p:sp>
      <p:sp>
        <p:nvSpPr>
          <p:cNvPr id="8" name="TextBox 7"/>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a:latin typeface="Times New Roman" pitchFamily="18" charset="0"/>
                <a:cs typeface="Times New Roman" pitchFamily="18" charset="0"/>
              </a:rPr>
              <a:t>Sequence Impedances for </a:t>
            </a:r>
            <a:r>
              <a:rPr lang="en-US" sz="3200" dirty="0" smtClean="0">
                <a:latin typeface="Times New Roman" pitchFamily="18" charset="0"/>
                <a:cs typeface="Times New Roman" pitchFamily="18" charset="0"/>
              </a:rPr>
              <a:t>Transposed Lines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85395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2133600" y="2895600"/>
                <a:ext cx="7010400" cy="1938992"/>
              </a:xfrm>
              <a:prstGeom prst="rect">
                <a:avLst/>
              </a:prstGeom>
            </p:spPr>
            <p:txBody>
              <a:bodyPr wrap="square">
                <a:spAutoFit/>
              </a:bodyPr>
              <a:lstStyle/>
              <a:p>
                <a:pPr algn="ctr"/>
                <a:endParaRPr lang="en-US" sz="2000" i="1" dirty="0" smtClean="0">
                  <a:latin typeface="Cambria Math"/>
                </a:endParaRPr>
              </a:p>
              <a:p>
                <a:pPr algn="ctr"/>
                <a:endParaRPr lang="en-US" sz="2000" i="1" dirty="0" smtClean="0">
                  <a:latin typeface="Cambria Math"/>
                </a:endParaRPr>
              </a:p>
              <a:p>
                <a:pPr algn="ctr"/>
                <a14:m>
                  <m:oMath xmlns:m="http://schemas.openxmlformats.org/officeDocument/2006/math">
                    <m:sSub>
                      <m:sSubPr>
                        <m:ctrlPr>
                          <a:rPr lang="en-US" sz="2000" i="1">
                            <a:latin typeface="Cambria Math"/>
                          </a:rPr>
                        </m:ctrlPr>
                      </m:sSubPr>
                      <m:e>
                        <m:r>
                          <a:rPr lang="en-US" sz="2000" i="1">
                            <a:latin typeface="Cambria Math"/>
                          </a:rPr>
                          <m:t>𝑧</m:t>
                        </m:r>
                      </m:e>
                      <m:sub>
                        <m:r>
                          <a:rPr lang="en-US" sz="2000" i="1">
                            <a:latin typeface="Cambria Math"/>
                          </a:rPr>
                          <m:t>00</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𝑠</m:t>
                        </m:r>
                      </m:sub>
                    </m:sSub>
                    <m:r>
                      <a:rPr lang="en-US" sz="2000" i="1">
                        <a:latin typeface="Cambria Math"/>
                      </a:rPr>
                      <m:t>+2∙</m:t>
                    </m:r>
                    <m:sSub>
                      <m:sSubPr>
                        <m:ctrlPr>
                          <a:rPr lang="en-US" sz="2000" i="1">
                            <a:latin typeface="Cambria Math"/>
                          </a:rPr>
                        </m:ctrlPr>
                      </m:sSubPr>
                      <m:e>
                        <m:r>
                          <a:rPr lang="en-US" sz="2000" i="1">
                            <a:latin typeface="Cambria Math"/>
                          </a:rPr>
                          <m:t>𝑧</m:t>
                        </m:r>
                      </m:e>
                      <m:sub>
                        <m:r>
                          <a:rPr lang="en-US" sz="2000" i="1">
                            <a:latin typeface="Cambria Math"/>
                          </a:rPr>
                          <m:t>𝑚</m:t>
                        </m:r>
                      </m:sub>
                    </m:sSub>
                  </m:oMath>
                </a14:m>
                <a:r>
                  <a:rPr lang="en-US" sz="2000" dirty="0"/>
                  <a:t> </a:t>
                </a:r>
                <a:r>
                  <a:rPr lang="en-US" sz="2000" dirty="0" smtClean="0"/>
                  <a:t>  </a:t>
                </a:r>
                <a:r>
                  <a:rPr lang="en-US" sz="2000" dirty="0" smtClean="0">
                    <a:latin typeface="Times New Roman" pitchFamily="18" charset="0"/>
                    <a:cs typeface="Times New Roman" pitchFamily="18" charset="0"/>
                  </a:rPr>
                  <a:t>Ω/mile			(54)</a:t>
                </a:r>
                <a:endParaRPr lang="en-US" sz="2000" dirty="0">
                  <a:latin typeface="Times New Roman" pitchFamily="18" charset="0"/>
                  <a:cs typeface="Times New Roman" pitchFamily="18" charset="0"/>
                </a:endParaRPr>
              </a:p>
              <a:p>
                <a:pPr algn="ctr"/>
                <a:r>
                  <a:rPr lang="en-US" sz="2000" dirty="0"/>
                  <a:t> </a:t>
                </a:r>
              </a:p>
              <a:p>
                <a:pPr algn="ctr"/>
                <a14:m>
                  <m:oMath xmlns:m="http://schemas.openxmlformats.org/officeDocument/2006/math">
                    <m:sSub>
                      <m:sSubPr>
                        <m:ctrlPr>
                          <a:rPr lang="en-US" sz="2000" i="1">
                            <a:latin typeface="Cambria Math"/>
                          </a:rPr>
                        </m:ctrlPr>
                      </m:sSubPr>
                      <m:e>
                        <m:r>
                          <a:rPr lang="en-US" sz="2000" i="1">
                            <a:latin typeface="Cambria Math"/>
                          </a:rPr>
                          <m:t>𝑧</m:t>
                        </m:r>
                      </m:e>
                      <m:sub>
                        <m:r>
                          <a:rPr lang="en-US" sz="2000" i="1">
                            <a:latin typeface="Cambria Math"/>
                          </a:rPr>
                          <m:t>11</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22</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𝑠</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𝑚</m:t>
                        </m:r>
                      </m:sub>
                    </m:sSub>
                  </m:oMath>
                </a14:m>
                <a:r>
                  <a:rPr lang="en-US" sz="2000" dirty="0"/>
                  <a:t> </a:t>
                </a:r>
                <a:r>
                  <a:rPr lang="en-US" sz="2000" dirty="0" smtClean="0"/>
                  <a:t>  </a:t>
                </a:r>
                <a:r>
                  <a:rPr lang="en-US" sz="2000" dirty="0" smtClean="0">
                    <a:latin typeface="Times New Roman" pitchFamily="18" charset="0"/>
                    <a:cs typeface="Times New Roman" pitchFamily="18" charset="0"/>
                  </a:rPr>
                  <a:t>Ω/mile		(55)</a:t>
                </a:r>
                <a:endParaRPr lang="en-US" sz="2000" dirty="0">
                  <a:latin typeface="Times New Roman" pitchFamily="18" charset="0"/>
                  <a:cs typeface="Times New Roman" pitchFamily="18" charset="0"/>
                </a:endParaRPr>
              </a:p>
              <a:p>
                <a:pPr algn="ctr"/>
                <a:r>
                  <a:rPr lang="en-US" sz="2000" dirty="0"/>
                  <a:t> </a:t>
                </a:r>
              </a:p>
            </p:txBody>
          </p:sp>
        </mc:Choice>
        <mc:Fallback xmlns="">
          <p:sp>
            <p:nvSpPr>
              <p:cNvPr id="4" name="Rectangle 3"/>
              <p:cNvSpPr>
                <a:spLocks noRot="1" noChangeAspect="1" noMove="1" noResize="1" noEditPoints="1" noAdjustHandles="1" noChangeArrowheads="1" noChangeShapeType="1" noTextEdit="1"/>
              </p:cNvSpPr>
              <p:nvPr/>
            </p:nvSpPr>
            <p:spPr>
              <a:xfrm>
                <a:off x="2133600" y="2895600"/>
                <a:ext cx="7010400" cy="1938992"/>
              </a:xfrm>
              <a:prstGeom prst="rect">
                <a:avLst/>
              </a:prstGeom>
              <a:blipFill rotWithShape="1">
                <a:blip r:embed="rId3"/>
                <a:stretch>
                  <a:fillRect/>
                </a:stretch>
              </a:blipFill>
            </p:spPr>
            <p:txBody>
              <a:bodyPr/>
              <a:lstStyle/>
              <a:p>
                <a:r>
                  <a:rPr lang="en-US">
                    <a:noFill/>
                  </a:rPr>
                  <a:t> </a:t>
                </a:r>
              </a:p>
            </p:txBody>
          </p:sp>
        </mc:Fallback>
      </mc:AlternateContent>
      <p:sp>
        <p:nvSpPr>
          <p:cNvPr id="8" name="TextBox 7"/>
          <p:cNvSpPr txBox="1"/>
          <p:nvPr/>
        </p:nvSpPr>
        <p:spPr>
          <a:xfrm>
            <a:off x="457200" y="2667000"/>
            <a:ext cx="5029200" cy="83099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Determine Sequence Impedances:</a:t>
            </a:r>
          </a:p>
          <a:p>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49</a:t>
            </a:fld>
            <a:endParaRPr lang="en-US"/>
          </a:p>
        </p:txBody>
      </p:sp>
      <p:sp>
        <p:nvSpPr>
          <p:cNvPr id="7" name="TextBox 6"/>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a:latin typeface="Times New Roman" pitchFamily="18" charset="0"/>
                <a:cs typeface="Times New Roman" pitchFamily="18" charset="0"/>
              </a:rPr>
              <a:t>Sequence Impedances for </a:t>
            </a:r>
            <a:r>
              <a:rPr lang="en-US" sz="3200" dirty="0" smtClean="0">
                <a:latin typeface="Times New Roman" pitchFamily="18" charset="0"/>
                <a:cs typeface="Times New Roman" pitchFamily="18" charset="0"/>
              </a:rPr>
              <a:t>Transposed Lines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9605242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329625"/>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a:latin typeface="Times New Roman" pitchFamily="18" charset="0"/>
                <a:cs typeface="Times New Roman" pitchFamily="18" charset="0"/>
              </a:rPr>
              <a:t>of Overhead Lines</a:t>
            </a:r>
          </a:p>
        </p:txBody>
      </p:sp>
      <mc:AlternateContent xmlns:mc="http://schemas.openxmlformats.org/markup-compatibility/2006" xmlns:a14="http://schemas.microsoft.com/office/drawing/2010/main">
        <mc:Choice Requires="a14">
          <p:sp>
            <p:nvSpPr>
              <p:cNvPr id="5" name="TextBox 4"/>
              <p:cNvSpPr txBox="1"/>
              <p:nvPr/>
            </p:nvSpPr>
            <p:spPr>
              <a:xfrm>
                <a:off x="381000" y="1524000"/>
                <a:ext cx="2819400" cy="347787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Figure 1.0 </a:t>
                </a:r>
                <a:r>
                  <a:rPr lang="en-US" sz="2400" dirty="0">
                    <a:latin typeface="Times New Roman" pitchFamily="18" charset="0"/>
                    <a:cs typeface="Times New Roman" pitchFamily="18" charset="0"/>
                  </a:rPr>
                  <a:t>shows magnetic flux lines created by currents flowing through  conductors </a:t>
                </a:r>
                <a14:m>
                  <m:oMath xmlns:m="http://schemas.openxmlformats.org/officeDocument/2006/math">
                    <m:r>
                      <a:rPr lang="en-US" sz="2400" i="1" dirty="0" smtClean="0">
                        <a:latin typeface="Cambria Math"/>
                        <a:cs typeface="Times New Roman" pitchFamily="18" charset="0"/>
                      </a:rPr>
                      <m:t>1</m:t>
                    </m:r>
                  </m:oMath>
                </a14:m>
                <a:r>
                  <a:rPr lang="en-US" sz="2400" dirty="0">
                    <a:latin typeface="Times New Roman" pitchFamily="18" charset="0"/>
                    <a:cs typeface="Times New Roman" pitchFamily="18" charset="0"/>
                  </a:rPr>
                  <a:t> to </a:t>
                </a:r>
                <a14:m>
                  <m:oMath xmlns:m="http://schemas.openxmlformats.org/officeDocument/2006/math">
                    <m:r>
                      <a:rPr lang="en-US" sz="2400" i="1" dirty="0" smtClean="0">
                        <a:latin typeface="Cambria Math"/>
                        <a:cs typeface="Times New Roman" pitchFamily="18" charset="0"/>
                      </a:rPr>
                      <m:t>𝑛</m:t>
                    </m:r>
                  </m:oMath>
                </a14:m>
                <a:r>
                  <a:rPr lang="en-US" sz="2400" dirty="0">
                    <a:latin typeface="Times New Roman" pitchFamily="18" charset="0"/>
                    <a:cs typeface="Times New Roman" pitchFamily="18" charset="0"/>
                  </a:rPr>
                  <a:t> (current is flowing outwards here)</a:t>
                </a:r>
              </a:p>
              <a:p>
                <a:pPr marL="342900" indent="-342900"/>
                <a:r>
                  <a:rPr lang="en-US" sz="2800" dirty="0" smtClean="0"/>
                  <a:t>	</a:t>
                </a:r>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381000" y="1524000"/>
                <a:ext cx="2819400" cy="3477875"/>
              </a:xfrm>
              <a:prstGeom prst="rect">
                <a:avLst/>
              </a:prstGeom>
              <a:blipFill rotWithShape="1">
                <a:blip r:embed="rId3"/>
                <a:stretch>
                  <a:fillRect l="-3030" t="-1401" r="-4978"/>
                </a:stretch>
              </a:blipFill>
            </p:spPr>
            <p:txBody>
              <a:bodyPr/>
              <a:lstStyle/>
              <a:p>
                <a:r>
                  <a:rPr lang="en-US">
                    <a:noFill/>
                  </a:rPr>
                  <a:t> </a:t>
                </a:r>
              </a:p>
            </p:txBody>
          </p:sp>
        </mc:Fallback>
      </mc:AlternateContent>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3228" y="1225838"/>
            <a:ext cx="5564785" cy="5251162"/>
          </a:xfrm>
          <a:prstGeom prst="rect">
            <a:avLst/>
          </a:prstGeom>
        </p:spPr>
      </p:pic>
      <p:sp>
        <p:nvSpPr>
          <p:cNvPr id="2" name="TextBox 1"/>
          <p:cNvSpPr txBox="1"/>
          <p:nvPr/>
        </p:nvSpPr>
        <p:spPr>
          <a:xfrm>
            <a:off x="5029200" y="6015770"/>
            <a:ext cx="14859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1.0</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304546520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676400"/>
            <a:ext cx="8610600" cy="1200329"/>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 second method that is commonly used to determine the sequence impedances directly is to employ the concept of Geometric Mean Distances (GMD). </a:t>
            </a:r>
            <a:endParaRPr lang="en-US" sz="2400" dirty="0">
              <a:solidFill>
                <a:srgbClr val="FF000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2" name="TextBox 11"/>
              <p:cNvSpPr txBox="1"/>
              <p:nvPr/>
            </p:nvSpPr>
            <p:spPr>
              <a:xfrm>
                <a:off x="1219200" y="3058792"/>
                <a:ext cx="7543800" cy="1208408"/>
              </a:xfrm>
              <a:prstGeom prst="rect">
                <a:avLst/>
              </a:prstGeom>
              <a:noFill/>
            </p:spPr>
            <p:txBody>
              <a:bodyPr wrap="square" rtlCol="0">
                <a:spAutoFit/>
              </a:bodyPr>
              <a:lstStyle/>
              <a:p>
                <a:r>
                  <a:rPr lang="en-US" sz="2400" dirty="0">
                    <a:latin typeface="Times New Roman" pitchFamily="18" charset="0"/>
                    <a:cs typeface="Times New Roman" pitchFamily="18" charset="0"/>
                  </a:rPr>
                  <a:t>GMD between phases</a:t>
                </a:r>
                <a:r>
                  <a:rPr lang="en-US" sz="2400" dirty="0" smtClean="0">
                    <a:latin typeface="Times New Roman" pitchFamily="18" charset="0"/>
                    <a:cs typeface="Times New Roman" pitchFamily="18" charset="0"/>
                  </a:rPr>
                  <a:t>: </a:t>
                </a:r>
              </a:p>
              <a:p>
                <a:r>
                  <a:rPr lang="en-US" sz="2400" dirty="0" smtClean="0">
                    <a:latin typeface="Times New Roman" pitchFamily="18" charset="0"/>
                    <a:cs typeface="Times New Roman" pitchFamily="18" charset="0"/>
                  </a:rPr>
                  <a:t>  </a:t>
                </a:r>
              </a:p>
              <a:p>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r>
                      <a:rPr lang="en-US" sz="2000" i="1">
                        <a:latin typeface="Cambria Math"/>
                      </a:rPr>
                      <m:t>𝐺𝑀</m:t>
                    </m:r>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rad>
                      <m:radPr>
                        <m:ctrlPr>
                          <a:rPr lang="en-US" sz="2000" i="1">
                            <a:latin typeface="Cambria Math"/>
                          </a:rPr>
                        </m:ctrlPr>
                      </m:radPr>
                      <m:deg>
                        <m:r>
                          <a:rPr lang="en-US" sz="2000" i="1">
                            <a:latin typeface="Cambria Math"/>
                          </a:rPr>
                          <m:t>3</m:t>
                        </m:r>
                      </m:deg>
                      <m:e>
                        <m:sSub>
                          <m:sSubPr>
                            <m:ctrlPr>
                              <a:rPr lang="en-US" sz="2000" i="1">
                                <a:latin typeface="Cambria Math"/>
                              </a:rPr>
                            </m:ctrlPr>
                          </m:sSubPr>
                          <m:e>
                            <m:r>
                              <a:rPr lang="en-US" sz="2000" i="1">
                                <a:latin typeface="Cambria Math"/>
                              </a:rPr>
                              <m:t>𝐷</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𝑐𝑎</m:t>
                            </m:r>
                          </m:sub>
                        </m:sSub>
                      </m:e>
                    </m:rad>
                  </m:oMath>
                </a14:m>
                <a:r>
                  <a:rPr lang="en-US" sz="2000" dirty="0" smtClean="0"/>
                  <a:t>		</a:t>
                </a:r>
                <a:r>
                  <a:rPr lang="en-US" sz="2000" dirty="0" smtClean="0">
                    <a:latin typeface="Times New Roman" pitchFamily="18" charset="0"/>
                    <a:cs typeface="Times New Roman" pitchFamily="18" charset="0"/>
                  </a:rPr>
                  <a:t>(56)</a:t>
                </a:r>
                <a:endParaRPr lang="en-US" sz="2000" dirty="0">
                  <a:latin typeface="Times New Roman" pitchFamily="18" charset="0"/>
                  <a:cs typeface="Times New Roman" pitchFamily="18"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219200" y="3058792"/>
                <a:ext cx="7543800" cy="1208408"/>
              </a:xfrm>
              <a:prstGeom prst="rect">
                <a:avLst/>
              </a:prstGeom>
              <a:blipFill rotWithShape="1">
                <a:blip r:embed="rId3"/>
                <a:stretch>
                  <a:fillRect l="-1212" t="-4040"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1219200" y="4572000"/>
                <a:ext cx="7696200" cy="1203727"/>
              </a:xfrm>
              <a:prstGeom prst="rect">
                <a:avLst/>
              </a:prstGeom>
              <a:noFill/>
            </p:spPr>
            <p:txBody>
              <a:bodyPr wrap="square" rtlCol="0">
                <a:spAutoFit/>
              </a:bodyPr>
              <a:lstStyle/>
              <a:p>
                <a:r>
                  <a:rPr lang="en-US" sz="2400" dirty="0" smtClean="0">
                    <a:latin typeface="Times New Roman" pitchFamily="18" charset="0"/>
                    <a:cs typeface="Times New Roman" pitchFamily="18" charset="0"/>
                  </a:rPr>
                  <a:t>GMD</a:t>
                </a:r>
                <a:r>
                  <a:rPr lang="en-US" sz="2400" dirty="0" smtClean="0"/>
                  <a:t> </a:t>
                </a:r>
                <a:r>
                  <a:rPr lang="en-US" sz="2400" dirty="0">
                    <a:latin typeface="Times New Roman" pitchFamily="18" charset="0"/>
                    <a:cs typeface="Times New Roman" pitchFamily="18" charset="0"/>
                  </a:rPr>
                  <a:t>between phases and neutral</a:t>
                </a:r>
                <a:r>
                  <a:rPr lang="en-US" sz="2400" dirty="0" smtClean="0">
                    <a:latin typeface="Times New Roman" pitchFamily="18" charset="0"/>
                    <a:cs typeface="Times New Roman" pitchFamily="18" charset="0"/>
                  </a:rPr>
                  <a:t>:</a:t>
                </a:r>
              </a:p>
              <a:p>
                <a:r>
                  <a:rPr lang="en-US" sz="2400" dirty="0" smtClean="0"/>
                  <a:t> </a:t>
                </a:r>
              </a:p>
              <a:p>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𝑖𝑛</m:t>
                        </m:r>
                      </m:sub>
                    </m:sSub>
                    <m:r>
                      <a:rPr lang="en-US" sz="2000" i="1">
                        <a:latin typeface="Cambria Math"/>
                      </a:rPr>
                      <m:t>=</m:t>
                    </m:r>
                    <m:r>
                      <a:rPr lang="en-US" sz="2000" i="1">
                        <a:latin typeface="Cambria Math"/>
                      </a:rPr>
                      <m:t>𝐺𝑀</m:t>
                    </m:r>
                    <m:sSub>
                      <m:sSubPr>
                        <m:ctrlPr>
                          <a:rPr lang="en-US" sz="2000" i="1">
                            <a:latin typeface="Cambria Math"/>
                          </a:rPr>
                        </m:ctrlPr>
                      </m:sSubPr>
                      <m:e>
                        <m:r>
                          <a:rPr lang="en-US" sz="2000" i="1">
                            <a:latin typeface="Cambria Math"/>
                          </a:rPr>
                          <m:t>𝐷</m:t>
                        </m:r>
                      </m:e>
                      <m:sub>
                        <m:r>
                          <a:rPr lang="en-US" sz="2000" i="1">
                            <a:latin typeface="Cambria Math"/>
                          </a:rPr>
                          <m:t>𝑖𝑛</m:t>
                        </m:r>
                      </m:sub>
                    </m:sSub>
                    <m:r>
                      <a:rPr lang="en-US" sz="2000" i="1">
                        <a:latin typeface="Cambria Math"/>
                      </a:rPr>
                      <m:t>=</m:t>
                    </m:r>
                    <m:rad>
                      <m:radPr>
                        <m:ctrlPr>
                          <a:rPr lang="en-US" sz="2000" i="1">
                            <a:latin typeface="Cambria Math"/>
                          </a:rPr>
                        </m:ctrlPr>
                      </m:radPr>
                      <m:deg>
                        <m:r>
                          <a:rPr lang="en-US" sz="2000" i="1">
                            <a:latin typeface="Cambria Math"/>
                          </a:rPr>
                          <m:t>3</m:t>
                        </m:r>
                      </m:deg>
                      <m:e>
                        <m:sSub>
                          <m:sSubPr>
                            <m:ctrlPr>
                              <a:rPr lang="en-US" sz="2000" i="1">
                                <a:latin typeface="Cambria Math"/>
                              </a:rPr>
                            </m:ctrlPr>
                          </m:sSubPr>
                          <m:e>
                            <m:r>
                              <a:rPr lang="en-US" sz="2000" i="1">
                                <a:latin typeface="Cambria Math"/>
                              </a:rPr>
                              <m:t>𝐷</m:t>
                            </m:r>
                          </m:e>
                          <m:sub>
                            <m:r>
                              <a:rPr lang="en-US" sz="2000" i="1">
                                <a:latin typeface="Cambria Math"/>
                              </a:rPr>
                              <m:t>𝑎𝑛</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𝑏𝑛</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𝑐𝑛</m:t>
                            </m:r>
                          </m:sub>
                        </m:sSub>
                      </m:e>
                    </m:rad>
                  </m:oMath>
                </a14:m>
                <a:r>
                  <a:rPr lang="en-US" sz="2000" dirty="0" smtClean="0"/>
                  <a:t>		</a:t>
                </a:r>
                <a:r>
                  <a:rPr lang="en-US" sz="2000" dirty="0" smtClean="0">
                    <a:latin typeface="Times New Roman" pitchFamily="18" charset="0"/>
                    <a:cs typeface="Times New Roman" pitchFamily="18" charset="0"/>
                  </a:rPr>
                  <a:t>(57) </a:t>
                </a:r>
                <a:endParaRPr lang="en-US" sz="2000" dirty="0">
                  <a:latin typeface="Times New Roman" pitchFamily="18" charset="0"/>
                  <a:cs typeface="Times New Roman" pitchFamily="18"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219200" y="4572000"/>
                <a:ext cx="7696200" cy="1203727"/>
              </a:xfrm>
              <a:prstGeom prst="rect">
                <a:avLst/>
              </a:prstGeom>
              <a:blipFill rotWithShape="1">
                <a:blip r:embed="rId4"/>
                <a:stretch>
                  <a:fillRect l="-1188" t="-4569" b="-659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50</a:t>
            </a:fld>
            <a:endParaRPr lang="en-US"/>
          </a:p>
        </p:txBody>
      </p:sp>
      <p:sp>
        <p:nvSpPr>
          <p:cNvPr id="7" name="TextBox 6"/>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a:latin typeface="Times New Roman" pitchFamily="18" charset="0"/>
                <a:cs typeface="Times New Roman" pitchFamily="18" charset="0"/>
              </a:rPr>
              <a:t>Sequence Impedances</a:t>
            </a:r>
          </a:p>
        </p:txBody>
      </p:sp>
    </p:spTree>
    <p:extLst>
      <p:ext uri="{BB962C8B-B14F-4D97-AF65-F5344CB8AC3E}">
        <p14:creationId xmlns:p14="http://schemas.microsoft.com/office/powerpoint/2010/main" val="1115868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81000" y="1836003"/>
            <a:ext cx="8763000" cy="83099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 above GMD’s are used in the  Modified Carson Equations, resulting in:</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5" name="Rectangle 14"/>
              <p:cNvSpPr/>
              <p:nvPr/>
            </p:nvSpPr>
            <p:spPr>
              <a:xfrm>
                <a:off x="762000" y="2706278"/>
                <a:ext cx="8001000" cy="3161122"/>
              </a:xfrm>
              <a:prstGeom prst="rect">
                <a:avLst/>
              </a:prstGeom>
            </p:spPr>
            <p:txBody>
              <a:bodyPr wrap="square">
                <a:spAutoFit/>
              </a:bodyPr>
              <a:lstStyle/>
              <a:p>
                <a:pPr algn="just"/>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e>
                        </m:func>
                        <m:r>
                          <a:rPr lang="en-US" sz="2000" i="1">
                            <a:latin typeface="Cambria Math"/>
                          </a:rPr>
                          <m:t>+7.93402</m:t>
                        </m:r>
                      </m:e>
                    </m:d>
                  </m:oMath>
                </a14:m>
                <a:r>
                  <a:rPr lang="en-US" sz="2000" dirty="0"/>
                  <a:t> </a:t>
                </a:r>
                <a:r>
                  <a:rPr lang="en-US" sz="2000" dirty="0" smtClean="0">
                    <a:latin typeface="Times New Roman" pitchFamily="18" charset="0"/>
                    <a:cs typeface="Times New Roman" pitchFamily="18" charset="0"/>
                  </a:rPr>
                  <a:t>Ω/mile		(58)</a:t>
                </a:r>
              </a:p>
              <a:p>
                <a:pPr algn="just"/>
                <a:endParaRPr lang="en-US" sz="2000" dirty="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𝑛</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𝑛</m:t>
                                    </m:r>
                                  </m:sub>
                                </m:sSub>
                              </m:den>
                            </m:f>
                          </m:e>
                        </m:func>
                        <m:r>
                          <a:rPr lang="en-US" sz="2000" i="1">
                            <a:latin typeface="Cambria Math"/>
                          </a:rPr>
                          <m:t>+7.93402</m:t>
                        </m:r>
                      </m:e>
                    </m:d>
                  </m:oMath>
                </a14:m>
                <a:r>
                  <a:rPr lang="en-US" sz="2000" dirty="0"/>
                  <a:t> </a:t>
                </a:r>
                <a:r>
                  <a:rPr lang="en-US" sz="2000" dirty="0" smtClean="0">
                    <a:latin typeface="Times New Roman" pitchFamily="18" charset="0"/>
                    <a:cs typeface="Times New Roman" pitchFamily="18" charset="0"/>
                  </a:rPr>
                  <a:t>Ω/mile	(59)</a:t>
                </a:r>
              </a:p>
              <a:p>
                <a:pPr algn="just"/>
                <a:endParaRPr lang="en-US" sz="2000" dirty="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+7.93402</m:t>
                        </m:r>
                      </m:e>
                    </m:d>
                    <m:r>
                      <a:rPr lang="en-US" sz="2000" b="0" i="0" smtClean="0">
                        <a:latin typeface="Cambria Math"/>
                      </a:rPr>
                      <m:t> </m:t>
                    </m:r>
                  </m:oMath>
                </a14:m>
                <a:r>
                  <a:rPr lang="en-US" sz="2000" dirty="0" smtClean="0">
                    <a:latin typeface="Times New Roman" pitchFamily="18" charset="0"/>
                    <a:cs typeface="Times New Roman" pitchFamily="18" charset="0"/>
                  </a:rPr>
                  <a:t>Ω/mile		(60)</a:t>
                </a:r>
              </a:p>
              <a:p>
                <a:pPr algn="just"/>
                <a:endParaRPr lang="en-US" sz="2000" dirty="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𝑖𝑛</m:t>
                                    </m:r>
                                  </m:sub>
                                </m:sSub>
                              </m:den>
                            </m:f>
                          </m:e>
                        </m:func>
                        <m:r>
                          <a:rPr lang="en-US" sz="2000" i="1">
                            <a:latin typeface="Cambria Math"/>
                          </a:rPr>
                          <m:t>+7.93402</m:t>
                        </m:r>
                      </m:e>
                    </m:d>
                  </m:oMath>
                </a14:m>
                <a:r>
                  <a:rPr lang="en-US" sz="2000" dirty="0"/>
                  <a:t> </a:t>
                </a:r>
                <a:r>
                  <a:rPr lang="en-US" sz="2000" dirty="0" smtClean="0">
                    <a:latin typeface="Times New Roman" pitchFamily="18" charset="0"/>
                    <a:cs typeface="Times New Roman" pitchFamily="18" charset="0"/>
                  </a:rPr>
                  <a:t>Ω/mile		(61)</a:t>
                </a:r>
                <a:endParaRPr lang="en-US" sz="2000" dirty="0">
                  <a:latin typeface="Times New Roman" pitchFamily="18" charset="0"/>
                  <a:cs typeface="Times New Roman" pitchFamily="18"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762000" y="2706278"/>
                <a:ext cx="8001000" cy="3161122"/>
              </a:xfrm>
              <a:prstGeom prst="rect">
                <a:avLst/>
              </a:prstGeom>
              <a:blipFill rotWithShape="1">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51</a:t>
            </a:fld>
            <a:endParaRPr lang="en-US"/>
          </a:p>
        </p:txBody>
      </p:sp>
      <p:sp>
        <p:nvSpPr>
          <p:cNvPr id="7" name="TextBox 6"/>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a:latin typeface="Times New Roman" pitchFamily="18" charset="0"/>
                <a:cs typeface="Times New Roman" pitchFamily="18" charset="0"/>
              </a:rPr>
              <a:t>Sequence Impedances</a:t>
            </a:r>
          </a:p>
        </p:txBody>
      </p:sp>
    </p:spTree>
    <p:extLst>
      <p:ext uri="{BB962C8B-B14F-4D97-AF65-F5344CB8AC3E}">
        <p14:creationId xmlns:p14="http://schemas.microsoft.com/office/powerpoint/2010/main" val="1544152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b="1" u="sng"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52</a:t>
            </a:fld>
            <a:endParaRPr lang="en-US"/>
          </a:p>
        </p:txBody>
      </p:sp>
    </p:spTree>
    <p:extLst>
      <p:ext uri="{BB962C8B-B14F-4D97-AF65-F5344CB8AC3E}">
        <p14:creationId xmlns:p14="http://schemas.microsoft.com/office/powerpoint/2010/main" val="324321032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199" y="1596747"/>
            <a:ext cx="8382001" cy="350865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It is fairly common in a distribution system to find instances where two distribution lines are “physically” parallel. </a:t>
            </a:r>
          </a:p>
          <a:p>
            <a:pPr marL="342900" lvl="2" indent="-342900">
              <a:buFont typeface="Wingdings" pitchFamily="2" charset="2"/>
              <a:buChar char="Ø"/>
            </a:pPr>
            <a:r>
              <a:rPr lang="en-US" sz="2400" dirty="0" smtClean="0">
                <a:latin typeface="Times New Roman" pitchFamily="18" charset="0"/>
                <a:cs typeface="Times New Roman" pitchFamily="18" charset="0"/>
              </a:rPr>
              <a:t>The phase impedance matrix of parallel lines is computed from the application of Carson’s equations and the Kron reduction method. </a:t>
            </a:r>
          </a:p>
          <a:p>
            <a:pPr marL="342900" lvl="2" indent="-342900">
              <a:buFont typeface="Arial" pitchFamily="34" charset="0"/>
              <a:buChar char="•"/>
            </a:pPr>
            <a:endParaRPr lang="en-US" dirty="0" smtClean="0"/>
          </a:p>
          <a:p>
            <a:pPr marL="2171700" lvl="6" indent="-342900"/>
            <a:r>
              <a:rPr lang="en-US" sz="2000" b="1" dirty="0" smtClean="0">
                <a:solidFill>
                  <a:srgbClr val="FF0000"/>
                </a:solidFill>
              </a:rPr>
              <a:t>	</a:t>
            </a:r>
            <a:endParaRPr lang="en-US" dirty="0" smtClean="0"/>
          </a:p>
          <a:p>
            <a:pPr marL="342900" lvl="2" indent="-342900"/>
            <a:endParaRPr lang="en-US" dirty="0" smtClean="0"/>
          </a:p>
          <a:p>
            <a:pPr marL="342900" lvl="2" indent="-342900"/>
            <a:endParaRPr lang="en-US" sz="2800" dirty="0" smtClean="0"/>
          </a:p>
          <a:p>
            <a:pPr marL="342900" lvl="2" indent="-342900"/>
            <a:endParaRPr lang="en-US" dirty="0"/>
          </a:p>
        </p:txBody>
      </p:sp>
      <p:grpSp>
        <p:nvGrpSpPr>
          <p:cNvPr id="11" name="Group 10"/>
          <p:cNvGrpSpPr/>
          <p:nvPr/>
        </p:nvGrpSpPr>
        <p:grpSpPr>
          <a:xfrm>
            <a:off x="1574339" y="3352800"/>
            <a:ext cx="5740861" cy="3217784"/>
            <a:chOff x="2094014" y="3278326"/>
            <a:chExt cx="5740861" cy="3217784"/>
          </a:xfrm>
        </p:grpSpPr>
        <p:grpSp>
          <p:nvGrpSpPr>
            <p:cNvPr id="10" name="Group 9"/>
            <p:cNvGrpSpPr/>
            <p:nvPr/>
          </p:nvGrpSpPr>
          <p:grpSpPr>
            <a:xfrm>
              <a:off x="2651929" y="3278326"/>
              <a:ext cx="5182946" cy="3145189"/>
              <a:chOff x="2133600" y="3158163"/>
              <a:chExt cx="5563946" cy="3345244"/>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6600" y="3158163"/>
                <a:ext cx="4420946" cy="3345244"/>
              </a:xfrm>
              <a:prstGeom prst="rect">
                <a:avLst/>
              </a:prstGeom>
            </p:spPr>
          </p:pic>
          <p:sp>
            <p:nvSpPr>
              <p:cNvPr id="5" name="TextBox 4"/>
              <p:cNvSpPr txBox="1"/>
              <p:nvPr/>
            </p:nvSpPr>
            <p:spPr>
              <a:xfrm>
                <a:off x="2133600" y="3158163"/>
                <a:ext cx="914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Line 1</a:t>
                </a:r>
                <a:endParaRPr lang="en-US" sz="2000" dirty="0">
                  <a:latin typeface="Times New Roman" pitchFamily="18" charset="0"/>
                  <a:cs typeface="Times New Roman" pitchFamily="18" charset="0"/>
                </a:endParaRPr>
              </a:p>
            </p:txBody>
          </p:sp>
          <p:sp>
            <p:nvSpPr>
              <p:cNvPr id="6" name="TextBox 5"/>
              <p:cNvSpPr txBox="1"/>
              <p:nvPr/>
            </p:nvSpPr>
            <p:spPr>
              <a:xfrm>
                <a:off x="2133600" y="4267200"/>
                <a:ext cx="952150" cy="400110"/>
              </a:xfrm>
              <a:prstGeom prst="rect">
                <a:avLst/>
              </a:prstGeom>
              <a:noFill/>
            </p:spPr>
            <p:txBody>
              <a:bodyPr wrap="square" rtlCol="0">
                <a:spAutoFit/>
              </a:bodyPr>
              <a:lstStyle/>
              <a:p>
                <a:r>
                  <a:rPr lang="en-US" sz="2000" dirty="0">
                    <a:latin typeface="Times New Roman" pitchFamily="18" charset="0"/>
                    <a:cs typeface="Times New Roman" pitchFamily="18" charset="0"/>
                  </a:rPr>
                  <a:t>Line 2</a:t>
                </a:r>
              </a:p>
            </p:txBody>
          </p:sp>
        </p:grpSp>
        <p:sp>
          <p:nvSpPr>
            <p:cNvPr id="7" name="TextBox 6"/>
            <p:cNvSpPr txBox="1"/>
            <p:nvPr/>
          </p:nvSpPr>
          <p:spPr>
            <a:xfrm>
              <a:off x="2094014" y="6096000"/>
              <a:ext cx="14097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7.0</a:t>
              </a:r>
              <a:endParaRPr lang="en-US" sz="2000" dirty="0">
                <a:latin typeface="Times New Roman" pitchFamily="18" charset="0"/>
                <a:cs typeface="Times New Roman" pitchFamily="18" charset="0"/>
              </a:endParaRPr>
            </a:p>
          </p:txBody>
        </p:sp>
      </p:grpSp>
      <p:sp>
        <p:nvSpPr>
          <p:cNvPr id="8" name="Slide Number Placeholder 7"/>
          <p:cNvSpPr>
            <a:spLocks noGrp="1"/>
          </p:cNvSpPr>
          <p:nvPr>
            <p:ph type="sldNum" sz="quarter" idx="12"/>
          </p:nvPr>
        </p:nvSpPr>
        <p:spPr/>
        <p:txBody>
          <a:bodyPr/>
          <a:lstStyle/>
          <a:p>
            <a:fld id="{B6F15528-21DE-4FAA-801E-634DDDAF4B2B}" type="slidenum">
              <a:rPr lang="en-US" smtClean="0"/>
              <a:pPr/>
              <a:t>53</a:t>
            </a:fld>
            <a:endParaRPr lang="en-US"/>
          </a:p>
        </p:txBody>
      </p:sp>
      <p:sp>
        <p:nvSpPr>
          <p:cNvPr id="9" name="TextBox 8"/>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lvl="2" indent="-342900" algn="ctr"/>
            <a:r>
              <a:rPr lang="en-US" sz="3200" dirty="0">
                <a:latin typeface="Times New Roman" pitchFamily="18" charset="0"/>
                <a:cs typeface="Times New Roman" pitchFamily="18" charset="0"/>
              </a:rPr>
              <a:t>Parallel Overhead Lines</a:t>
            </a:r>
          </a:p>
        </p:txBody>
      </p:sp>
    </p:spTree>
    <p:extLst>
      <p:ext uri="{BB962C8B-B14F-4D97-AF65-F5344CB8AC3E}">
        <p14:creationId xmlns:p14="http://schemas.microsoft.com/office/powerpoint/2010/main" val="804010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457200" y="1545945"/>
                <a:ext cx="8305800" cy="4854855"/>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With reference to Figure 7.0, the voltage drops in the two lines are given by:</a:t>
                </a:r>
              </a:p>
              <a:p>
                <a:pPr marL="0" lvl="2"/>
                <a:endParaRPr lang="en-US" dirty="0" smtClean="0"/>
              </a:p>
              <a:p>
                <a:pPr marL="0" lvl="2"/>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𝑣</m:t>
                                  </m:r>
                                  <m:r>
                                    <a:rPr lang="en-US" sz="2000" i="1">
                                      <a:latin typeface="Cambria Math"/>
                                    </a:rPr>
                                    <m:t>1</m:t>
                                  </m:r>
                                </m:e>
                                <m:sub>
                                  <m:r>
                                    <a:rPr lang="en-US" sz="2000" i="1">
                                      <a:latin typeface="Cambria Math"/>
                                    </a:rPr>
                                    <m:t>𝑎</m:t>
                                  </m:r>
                                </m:sub>
                              </m:sSub>
                            </m:e>
                          </m:mr>
                          <m:mr>
                            <m:e>
                              <m:sSub>
                                <m:sSubPr>
                                  <m:ctrlPr>
                                    <a:rPr lang="en-US" sz="2000" i="1">
                                      <a:latin typeface="Cambria Math"/>
                                    </a:rPr>
                                  </m:ctrlPr>
                                </m:sSubPr>
                                <m:e>
                                  <m:r>
                                    <a:rPr lang="en-US" sz="2000" i="1">
                                      <a:latin typeface="Cambria Math"/>
                                    </a:rPr>
                                    <m:t>𝑣</m:t>
                                  </m:r>
                                  <m:r>
                                    <a:rPr lang="en-US" sz="2000" i="1">
                                      <a:latin typeface="Cambria Math"/>
                                    </a:rPr>
                                    <m:t>1</m:t>
                                  </m:r>
                                </m:e>
                                <m:sub>
                                  <m:r>
                                    <a:rPr lang="en-US" sz="2000" i="1">
                                      <a:latin typeface="Cambria Math"/>
                                    </a:rPr>
                                    <m:t>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𝑣</m:t>
                                        </m:r>
                                        <m:r>
                                          <a:rPr lang="en-US" sz="2000" i="1">
                                            <a:latin typeface="Cambria Math"/>
                                          </a:rPr>
                                          <m:t>1</m:t>
                                        </m:r>
                                      </m:e>
                                      <m:sub>
                                        <m:r>
                                          <a:rPr lang="en-US" sz="2000" i="1">
                                            <a:latin typeface="Cambria Math"/>
                                          </a:rPr>
                                          <m:t>𝑐</m:t>
                                        </m:r>
                                      </m:sub>
                                    </m:sSub>
                                  </m:e>
                                </m:mr>
                                <m:mr>
                                  <m:e>
                                    <m:sSub>
                                      <m:sSubPr>
                                        <m:ctrlPr>
                                          <a:rPr lang="en-US" sz="2000" i="1">
                                            <a:latin typeface="Cambria Math"/>
                                          </a:rPr>
                                        </m:ctrlPr>
                                      </m:sSubPr>
                                      <m:e>
                                        <m:r>
                                          <a:rPr lang="en-US" sz="2000" i="1">
                                            <a:latin typeface="Cambria Math"/>
                                          </a:rPr>
                                          <m:t>𝑣</m:t>
                                        </m:r>
                                        <m:r>
                                          <a:rPr lang="en-US" sz="2000" i="1">
                                            <a:latin typeface="Cambria Math"/>
                                          </a:rPr>
                                          <m:t>2</m:t>
                                        </m:r>
                                      </m:e>
                                      <m:sub>
                                        <m:r>
                                          <a:rPr lang="en-US" sz="2000" i="1">
                                            <a:latin typeface="Cambria Math"/>
                                          </a:rPr>
                                          <m:t>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𝑣</m:t>
                                              </m:r>
                                              <m:r>
                                                <a:rPr lang="en-US" sz="2000" i="1">
                                                  <a:latin typeface="Cambria Math"/>
                                                </a:rPr>
                                                <m:t>2</m:t>
                                              </m:r>
                                            </m:e>
                                            <m:sub>
                                              <m:r>
                                                <a:rPr lang="en-US" sz="2000" i="1">
                                                  <a:latin typeface="Cambria Math"/>
                                                </a:rPr>
                                                <m:t>𝑏</m:t>
                                              </m:r>
                                            </m:sub>
                                          </m:sSub>
                                        </m:e>
                                      </m:mr>
                                      <m:mr>
                                        <m:e>
                                          <m:sSub>
                                            <m:sSubPr>
                                              <m:ctrlPr>
                                                <a:rPr lang="en-US" sz="2000" i="1">
                                                  <a:latin typeface="Cambria Math"/>
                                                </a:rPr>
                                              </m:ctrlPr>
                                            </m:sSubPr>
                                            <m:e>
                                              <m:r>
                                                <a:rPr lang="en-US" sz="2000" i="1">
                                                  <a:latin typeface="Cambria Math"/>
                                                </a:rPr>
                                                <m:t>𝑣</m:t>
                                              </m:r>
                                              <m:r>
                                                <a:rPr lang="en-US" sz="2000" i="1">
                                                  <a:latin typeface="Cambria Math"/>
                                                </a:rPr>
                                                <m:t>2</m:t>
                                              </m:r>
                                            </m:e>
                                            <m:sub>
                                              <m:r>
                                                <a:rPr lang="en-US" sz="2000" i="1">
                                                  <a:latin typeface="Cambria Math"/>
                                                </a:rPr>
                                                <m:t>𝑐</m:t>
                                              </m:r>
                                            </m:sub>
                                          </m:sSub>
                                        </m:e>
                                      </m:mr>
                                    </m:m>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𝑎𝑎</m:t>
                                  </m:r>
                                </m:sub>
                              </m:sSub>
                            </m:e>
                          </m:m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𝑐𝑎</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𝑎𝑎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𝑏𝑎</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𝑐𝑎</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𝑎𝑏</m:t>
                                  </m:r>
                                </m:sub>
                              </m:sSub>
                            </m:e>
                          </m:m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𝑐𝑎</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𝑎𝑏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𝑏𝑏</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𝑐𝑏</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𝑎𝑐</m:t>
                                  </m:r>
                                </m:sub>
                              </m:sSub>
                            </m:e>
                          </m:m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𝑐𝑐</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𝑎𝑐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𝑏𝑐</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𝑐𝑐</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𝑎𝑎</m:t>
                                  </m:r>
                                </m:sub>
                              </m:sSub>
                            </m:e>
                          </m:m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𝑐𝑎</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𝑎𝑎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𝑏𝑎</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𝑐𝑎</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𝑎𝑏</m:t>
                                  </m:r>
                                </m:sub>
                              </m:sSub>
                            </m:e>
                          </m:m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𝑏𝑏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𝑐𝑏</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𝑎𝑏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𝑏𝑏</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𝑐𝑏</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𝑎𝑐</m:t>
                                  </m:r>
                                </m:sub>
                              </m:sSub>
                            </m:e>
                          </m:m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𝑐𝑐</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𝑎𝑐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𝑏𝑐</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𝑐𝑐</m:t>
                                              </m:r>
                                            </m:sub>
                                          </m:sSub>
                                        </m:e>
                                      </m:mr>
                                    </m:m>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r>
                                    <a:rPr lang="en-US" sz="2000" i="1">
                                      <a:latin typeface="Cambria Math"/>
                                    </a:rPr>
                                    <m:t>1</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r>
                                    <a:rPr lang="en-US" sz="2000" i="1">
                                      <a:latin typeface="Cambria Math"/>
                                    </a:rPr>
                                    <m:t>1</m:t>
                                  </m:r>
                                </m:e>
                                <m:sub>
                                  <m:r>
                                    <a:rPr lang="en-US" sz="2000" i="1">
                                      <a:latin typeface="Cambria Math"/>
                                    </a:rPr>
                                    <m:t>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r>
                                          <a:rPr lang="en-US" sz="2000" i="1">
                                            <a:latin typeface="Cambria Math"/>
                                          </a:rPr>
                                          <m:t>1</m:t>
                                        </m:r>
                                      </m:e>
                                      <m:sub>
                                        <m:r>
                                          <a:rPr lang="en-US" sz="2000" i="1">
                                            <a:latin typeface="Cambria Math"/>
                                          </a:rPr>
                                          <m:t>𝑐</m:t>
                                        </m:r>
                                      </m:sub>
                                    </m:sSub>
                                  </m:e>
                                </m:mr>
                                <m:mr>
                                  <m:e>
                                    <m:sSub>
                                      <m:sSubPr>
                                        <m:ctrlPr>
                                          <a:rPr lang="en-US" sz="2000" i="1">
                                            <a:latin typeface="Cambria Math"/>
                                          </a:rPr>
                                        </m:ctrlPr>
                                      </m:sSubPr>
                                      <m:e>
                                        <m:r>
                                          <a:rPr lang="en-US" sz="2000" i="1">
                                            <a:latin typeface="Cambria Math"/>
                                          </a:rPr>
                                          <m:t>𝐼</m:t>
                                        </m:r>
                                        <m:r>
                                          <a:rPr lang="en-US" sz="2000" i="1">
                                            <a:latin typeface="Cambria Math"/>
                                          </a:rPr>
                                          <m:t>2</m:t>
                                        </m:r>
                                      </m:e>
                                      <m:sub>
                                        <m:r>
                                          <a:rPr lang="en-US" sz="2000" i="1">
                                            <a:latin typeface="Cambria Math"/>
                                          </a:rPr>
                                          <m:t>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r>
                                                <a:rPr lang="en-US" sz="2000" i="1">
                                                  <a:latin typeface="Cambria Math"/>
                                                </a:rPr>
                                                <m:t>2</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r>
                                                <a:rPr lang="en-US" sz="2000" i="1">
                                                  <a:latin typeface="Cambria Math"/>
                                                </a:rPr>
                                                <m:t>2</m:t>
                                              </m:r>
                                            </m:e>
                                            <m:sub>
                                              <m:r>
                                                <a:rPr lang="en-US" sz="2000" i="1">
                                                  <a:latin typeface="Cambria Math"/>
                                                </a:rPr>
                                                <m:t>𝑐</m:t>
                                              </m:r>
                                            </m:sub>
                                          </m:sSub>
                                        </m:e>
                                      </m:mr>
                                    </m:m>
                                  </m:e>
                                </m:mr>
                              </m:m>
                            </m:e>
                          </m:mr>
                        </m:m>
                      </m:e>
                    </m:d>
                  </m:oMath>
                </a14:m>
                <a:r>
                  <a:rPr lang="en-US" sz="2000" dirty="0" smtClean="0"/>
                  <a:t>	</a:t>
                </a:r>
                <a:r>
                  <a:rPr lang="en-US" sz="2000" dirty="0"/>
                  <a:t> </a:t>
                </a:r>
                <a:r>
                  <a:rPr lang="en-US" sz="2000" dirty="0" smtClean="0"/>
                  <a:t>     </a:t>
                </a:r>
                <a:r>
                  <a:rPr lang="en-US" sz="2000" dirty="0" smtClean="0">
                    <a:latin typeface="Times New Roman" pitchFamily="18" charset="0"/>
                    <a:cs typeface="Times New Roman" pitchFamily="18" charset="0"/>
                  </a:rPr>
                  <a:t>(62)</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0" lvl="2"/>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The procedure for computing the phase impendence matrix for parallel underground distribution lines is the same as the parallel overhead lines  </a:t>
                </a:r>
              </a:p>
            </p:txBody>
          </p:sp>
        </mc:Choice>
        <mc:Fallback xmlns="">
          <p:sp>
            <p:nvSpPr>
              <p:cNvPr id="2" name="TextBox 1"/>
              <p:cNvSpPr txBox="1">
                <a:spLocks noRot="1" noChangeAspect="1" noMove="1" noResize="1" noEditPoints="1" noAdjustHandles="1" noChangeArrowheads="1" noChangeShapeType="1" noTextEdit="1"/>
              </p:cNvSpPr>
              <p:nvPr/>
            </p:nvSpPr>
            <p:spPr>
              <a:xfrm>
                <a:off x="457200" y="1545945"/>
                <a:ext cx="8305800" cy="4854855"/>
              </a:xfrm>
              <a:prstGeom prst="rect">
                <a:avLst/>
              </a:prstGeom>
              <a:blipFill rotWithShape="1">
                <a:blip r:embed="rId3"/>
                <a:stretch>
                  <a:fillRect l="-954" r="-293" b="-201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54</a:t>
            </a:fld>
            <a:endParaRPr lang="en-US"/>
          </a:p>
        </p:txBody>
      </p:sp>
      <p:sp>
        <p:nvSpPr>
          <p:cNvPr id="5" name="TextBox 4"/>
          <p:cNvSpPr txBox="1"/>
          <p:nvPr/>
        </p:nvSpPr>
        <p:spPr>
          <a:xfrm>
            <a:off x="0" y="304800"/>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lvl="2" indent="-342900" algn="ctr"/>
            <a:r>
              <a:rPr lang="en-US" sz="3200" dirty="0">
                <a:latin typeface="Times New Roman" pitchFamily="18" charset="0"/>
                <a:cs typeface="Times New Roman" pitchFamily="18" charset="0"/>
              </a:rPr>
              <a:t>Parallel Overhead Lines</a:t>
            </a:r>
          </a:p>
        </p:txBody>
      </p:sp>
    </p:spTree>
    <p:extLst>
      <p:ext uri="{BB962C8B-B14F-4D97-AF65-F5344CB8AC3E}">
        <p14:creationId xmlns:p14="http://schemas.microsoft.com/office/powerpoint/2010/main" val="334550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a:t>
            </a:r>
            <a:r>
              <a:rPr lang="en-US" sz="2600" dirty="0" smtClean="0"/>
              <a:t>Lines</a:t>
            </a:r>
          </a:p>
          <a:p>
            <a:pPr>
              <a:spcAft>
                <a:spcPts val="600"/>
              </a:spcAft>
            </a:pPr>
            <a:r>
              <a:rPr lang="en-US" sz="3100" dirty="0" smtClean="0"/>
              <a:t>Shunt </a:t>
            </a:r>
            <a:r>
              <a:rPr lang="en-US" sz="3100" dirty="0"/>
              <a:t>Admittance of Overhead Parallel </a:t>
            </a:r>
            <a:r>
              <a:rPr lang="en-US" sz="3100" dirty="0" smtClean="0"/>
              <a:t>Lines</a:t>
            </a:r>
          </a:p>
          <a:p>
            <a:pPr>
              <a:spcAft>
                <a:spcPts val="600"/>
              </a:spcAft>
            </a:pPr>
            <a:r>
              <a:rPr lang="en-US" sz="3100" b="1" u="sng" dirty="0" smtClean="0"/>
              <a:t>General Voltage Drop Equation</a:t>
            </a:r>
            <a:endParaRPr lang="en-US" b="1" u="sng"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55</a:t>
            </a:fld>
            <a:endParaRPr lang="en-US"/>
          </a:p>
        </p:txBody>
      </p:sp>
    </p:spTree>
    <p:extLst>
      <p:ext uri="{BB962C8B-B14F-4D97-AF65-F5344CB8AC3E}">
        <p14:creationId xmlns:p14="http://schemas.microsoft.com/office/powerpoint/2010/main" val="234059816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3" name="TextBox 2"/>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Lines</a:t>
            </a:r>
          </a:p>
          <a:p>
            <a:pPr algn="ctr"/>
            <a:r>
              <a:rPr lang="en-US" sz="3200" dirty="0" smtClean="0">
                <a:latin typeface="Times New Roman" pitchFamily="18" charset="0"/>
                <a:cs typeface="Times New Roman" pitchFamily="18" charset="0"/>
              </a:rPr>
              <a:t>General Voltage Drop Equation</a:t>
            </a:r>
          </a:p>
        </p:txBody>
      </p:sp>
      <p:sp>
        <p:nvSpPr>
          <p:cNvPr id="4" name="TextBox 3"/>
          <p:cNvSpPr txBox="1"/>
          <p:nvPr/>
        </p:nvSpPr>
        <p:spPr>
          <a:xfrm>
            <a:off x="381000" y="2133600"/>
            <a:ext cx="8382000" cy="3477875"/>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shunt admittance of a line consists of the conductance and the capacitive susceptance.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conductance is usually ignored because it is very small  compared to the capacitive susceptance. </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capacitance of a line is the result of the potential difference between conductors.  </a:t>
            </a:r>
          </a:p>
          <a:p>
            <a:pPr marL="342900" lvl="2" indent="-342900">
              <a:buFont typeface="Wingdings" pitchFamily="2" charset="2"/>
              <a:buChar char="Ø"/>
            </a:pPr>
            <a:endParaRPr lang="en-US" sz="2400" dirty="0" smtClean="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56</a:t>
            </a:fld>
            <a:endParaRPr lang="en-US"/>
          </a:p>
        </p:txBody>
      </p:sp>
    </p:spTree>
    <p:extLst>
      <p:ext uri="{BB962C8B-B14F-4D97-AF65-F5344CB8AC3E}">
        <p14:creationId xmlns:p14="http://schemas.microsoft.com/office/powerpoint/2010/main" val="3236509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551183"/>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990600"/>
            <a:ext cx="9144000" cy="584775"/>
          </a:xfrm>
          <a:prstGeom prst="rect">
            <a:avLst/>
          </a:prstGeom>
          <a:noFill/>
        </p:spPr>
        <p:txBody>
          <a:bodyPr wrap="square" rtlCol="0">
            <a:spAutoFit/>
          </a:bodyPr>
          <a:lstStyle/>
          <a:p>
            <a:pPr marL="342900" lvl="2" indent="-342900" algn="ctr"/>
            <a:r>
              <a:rPr lang="en-US" sz="3200" dirty="0" smtClean="0"/>
              <a:t>	 </a:t>
            </a:r>
            <a:r>
              <a:rPr lang="en-US" sz="3200" dirty="0" smtClean="0">
                <a:latin typeface="Times New Roman" pitchFamily="18" charset="0"/>
                <a:cs typeface="Times New Roman" pitchFamily="18" charset="0"/>
              </a:rPr>
              <a:t>Electric field of a charged round conductor</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719" y="1845013"/>
            <a:ext cx="4590200" cy="4327187"/>
          </a:xfrm>
          <a:prstGeom prst="rect">
            <a:avLst/>
          </a:prstGeom>
        </p:spPr>
      </p:pic>
      <p:sp>
        <p:nvSpPr>
          <p:cNvPr id="6" name="TextBox 5"/>
          <p:cNvSpPr txBox="1"/>
          <p:nvPr/>
        </p:nvSpPr>
        <p:spPr>
          <a:xfrm>
            <a:off x="6477000" y="5743545"/>
            <a:ext cx="1371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8.0</a:t>
            </a:r>
            <a:endParaRPr lang="en-US" sz="2000" dirty="0">
              <a:latin typeface="Times New Roman" pitchFamily="18" charset="0"/>
              <a:cs typeface="Times New Roman" pitchFamily="18"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57</a:t>
            </a:fld>
            <a:endParaRPr lang="en-US"/>
          </a:p>
        </p:txBody>
      </p:sp>
      <p:sp>
        <p:nvSpPr>
          <p:cNvPr id="8" name="TextBox 7"/>
          <p:cNvSpPr txBox="1"/>
          <p:nvPr/>
        </p:nvSpPr>
        <p:spPr>
          <a:xfrm>
            <a:off x="0" y="370582"/>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Lines</a:t>
            </a:r>
          </a:p>
        </p:txBody>
      </p:sp>
    </p:spTree>
    <p:extLst>
      <p:ext uri="{BB962C8B-B14F-4D97-AF65-F5344CB8AC3E}">
        <p14:creationId xmlns:p14="http://schemas.microsoft.com/office/powerpoint/2010/main" val="266901134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533400" y="1600200"/>
            <a:ext cx="8305800" cy="4431983"/>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A charged conductor creates an electric field that emanates outward from the center of the conductor.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Lines of equipotential are created outward from the center of the conductor.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 difference of potential between two points is a result of the electric field of the charged conductor.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potential difference between two points is known, then the capacitance between the two points can be computed.   </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58</a:t>
            </a:fld>
            <a:endParaRPr lang="en-US"/>
          </a:p>
        </p:txBody>
      </p:sp>
      <p:sp>
        <p:nvSpPr>
          <p:cNvPr id="6" name="TextBox 5"/>
          <p:cNvSpPr txBox="1"/>
          <p:nvPr/>
        </p:nvSpPr>
        <p:spPr>
          <a:xfrm>
            <a:off x="0" y="939225"/>
            <a:ext cx="9144000" cy="584775"/>
          </a:xfrm>
          <a:prstGeom prst="rect">
            <a:avLst/>
          </a:prstGeom>
          <a:noFill/>
        </p:spPr>
        <p:txBody>
          <a:bodyPr wrap="square" rtlCol="0">
            <a:spAutoFit/>
          </a:bodyPr>
          <a:lstStyle/>
          <a:p>
            <a:pPr marL="342900" lvl="2" indent="-342900" algn="ctr"/>
            <a:r>
              <a:rPr lang="en-US" sz="3200" dirty="0" smtClean="0">
                <a:latin typeface="Times New Roman" pitchFamily="18" charset="0"/>
                <a:cs typeface="Times New Roman" pitchFamily="18" charset="0"/>
              </a:rPr>
              <a:t>Electric field of a charged round conductor</a:t>
            </a:r>
          </a:p>
        </p:txBody>
      </p:sp>
      <p:sp>
        <p:nvSpPr>
          <p:cNvPr id="7" name="TextBox 6"/>
          <p:cNvSpPr txBox="1"/>
          <p:nvPr/>
        </p:nvSpPr>
        <p:spPr>
          <a:xfrm>
            <a:off x="0" y="370582"/>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Lines</a:t>
            </a:r>
          </a:p>
        </p:txBody>
      </p:sp>
    </p:spTree>
    <p:extLst>
      <p:ext uri="{BB962C8B-B14F-4D97-AF65-F5344CB8AC3E}">
        <p14:creationId xmlns:p14="http://schemas.microsoft.com/office/powerpoint/2010/main" val="1198463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71800" y="1676400"/>
            <a:ext cx="3480621" cy="3181598"/>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2713636" y="5559132"/>
                <a:ext cx="4648200" cy="589970"/>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𝑖𝑗</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r>
                          <a:rPr lang="en-US" sz="2000" i="1">
                            <a:latin typeface="Cambria Math"/>
                          </a:rPr>
                          <m:t>𝜋𝜀</m:t>
                        </m:r>
                      </m:den>
                    </m:f>
                    <m:nary>
                      <m:naryPr>
                        <m:chr m:val="∑"/>
                        <m:limLoc m:val="undOvr"/>
                        <m:ctrlPr>
                          <a:rPr lang="en-US" sz="2000" i="1">
                            <a:latin typeface="Cambria Math"/>
                          </a:rPr>
                        </m:ctrlPr>
                      </m:naryPr>
                      <m:sub>
                        <m:r>
                          <a:rPr lang="en-US" sz="2000" i="1">
                            <a:latin typeface="Cambria Math"/>
                          </a:rPr>
                          <m:t>𝑛</m:t>
                        </m:r>
                        <m:r>
                          <a:rPr lang="en-US" sz="2000" i="1">
                            <a:latin typeface="Cambria Math"/>
                          </a:rPr>
                          <m:t>=1</m:t>
                        </m:r>
                      </m:sub>
                      <m:sup>
                        <m:r>
                          <a:rPr lang="en-US" sz="2000" i="1">
                            <a:latin typeface="Cambria Math"/>
                          </a:rPr>
                          <m:t>𝑁</m:t>
                        </m:r>
                      </m:sup>
                      <m:e>
                        <m:sSub>
                          <m:sSubPr>
                            <m:ctrlPr>
                              <a:rPr lang="en-US" sz="2000" i="1">
                                <a:latin typeface="Cambria Math"/>
                              </a:rPr>
                            </m:ctrlPr>
                          </m:sSubPr>
                          <m:e>
                            <m:r>
                              <a:rPr lang="en-US" sz="2000" i="1">
                                <a:latin typeface="Cambria Math"/>
                              </a:rPr>
                              <m:t>𝑞</m:t>
                            </m:r>
                          </m:e>
                          <m:sub>
                            <m:r>
                              <a:rPr lang="en-US" sz="2000" i="1">
                                <a:latin typeface="Cambria Math"/>
                              </a:rPr>
                              <m:t>𝑛</m:t>
                            </m:r>
                          </m:sub>
                        </m:sSub>
                      </m:e>
                    </m:nary>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𝑛𝑗</m:t>
                                </m:r>
                              </m:sub>
                            </m:sSub>
                          </m:num>
                          <m:den>
                            <m:sSub>
                              <m:sSubPr>
                                <m:ctrlPr>
                                  <a:rPr lang="en-US" sz="2000" i="1">
                                    <a:latin typeface="Cambria Math"/>
                                  </a:rPr>
                                </m:ctrlPr>
                              </m:sSubPr>
                              <m:e>
                                <m:r>
                                  <a:rPr lang="en-US" sz="2000" i="1">
                                    <a:latin typeface="Cambria Math"/>
                                  </a:rPr>
                                  <m:t>𝐷</m:t>
                                </m:r>
                              </m:e>
                              <m:sub>
                                <m:r>
                                  <a:rPr lang="en-US" sz="2000" i="1">
                                    <a:latin typeface="Cambria Math"/>
                                  </a:rPr>
                                  <m:t>𝑛𝑖</m:t>
                                </m:r>
                              </m:sub>
                            </m:sSub>
                          </m:den>
                        </m:f>
                      </m:e>
                    </m:func>
                  </m:oMath>
                </a14:m>
                <a:r>
                  <a:rPr lang="en-US" sz="2000" dirty="0" smtClean="0"/>
                  <a:t>		</a:t>
                </a:r>
                <a:r>
                  <a:rPr lang="en-US" sz="2000" dirty="0" smtClean="0">
                    <a:latin typeface="Times New Roman" pitchFamily="18" charset="0"/>
                    <a:cs typeface="Times New Roman" pitchFamily="18" charset="0"/>
                  </a:rPr>
                  <a:t>(63)</a:t>
                </a:r>
                <a:endParaRPr lang="en-US" sz="2000"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2713636" y="5559132"/>
                <a:ext cx="4648200" cy="589970"/>
              </a:xfrm>
              <a:prstGeom prst="rect">
                <a:avLst/>
              </a:prstGeom>
              <a:blipFill rotWithShape="1">
                <a:blip r:embed="rId4"/>
                <a:stretch>
                  <a:fillRect/>
                </a:stretch>
              </a:blipFill>
            </p:spPr>
            <p:txBody>
              <a:bodyPr/>
              <a:lstStyle/>
              <a:p>
                <a:r>
                  <a:rPr lang="en-US">
                    <a:noFill/>
                  </a:rPr>
                  <a:t> </a:t>
                </a:r>
              </a:p>
            </p:txBody>
          </p:sp>
        </mc:Fallback>
      </mc:AlternateContent>
      <p:sp>
        <p:nvSpPr>
          <p:cNvPr id="6" name="TextBox 5"/>
          <p:cNvSpPr txBox="1"/>
          <p:nvPr/>
        </p:nvSpPr>
        <p:spPr>
          <a:xfrm>
            <a:off x="1295400" y="4457888"/>
            <a:ext cx="1403555"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9.0</a:t>
            </a:r>
            <a:endParaRPr lang="en-US" sz="2000"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59</a:t>
            </a:fld>
            <a:endParaRPr lang="en-US"/>
          </a:p>
        </p:txBody>
      </p:sp>
      <p:sp>
        <p:nvSpPr>
          <p:cNvPr id="9" name="TextBox 8"/>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Lines</a:t>
            </a:r>
          </a:p>
          <a:p>
            <a:pPr algn="ctr"/>
            <a:r>
              <a:rPr lang="en-US" sz="3200" dirty="0" smtClean="0">
                <a:latin typeface="Times New Roman" pitchFamily="18" charset="0"/>
                <a:cs typeface="Times New Roman" pitchFamily="18" charset="0"/>
              </a:rPr>
              <a:t>General Voltage Drop Equation</a:t>
            </a:r>
          </a:p>
        </p:txBody>
      </p:sp>
    </p:spTree>
    <p:extLst>
      <p:ext uri="{BB962C8B-B14F-4D97-AF65-F5344CB8AC3E}">
        <p14:creationId xmlns:p14="http://schemas.microsoft.com/office/powerpoint/2010/main" val="156300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p:cNvSpPr txBox="1"/>
              <p:nvPr/>
            </p:nvSpPr>
            <p:spPr>
              <a:xfrm>
                <a:off x="457200" y="1170563"/>
                <a:ext cx="8686800" cy="187743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It is further assumed the sum of the currents will be zero. That is </a:t>
                </a:r>
              </a:p>
              <a:p>
                <a:pPr marL="342900" indent="-342900">
                  <a:buFont typeface="Arial" pitchFamily="34" charset="0"/>
                  <a:buChar char="•"/>
                </a:pPr>
                <a:endParaRPr lang="en-US" sz="2000" dirty="0" smtClean="0"/>
              </a:p>
              <a:p>
                <a:pPr algn="ct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1</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𝑛</m:t>
                        </m:r>
                      </m:sub>
                    </m:sSub>
                    <m:r>
                      <a:rPr lang="en-US" sz="2000" i="1">
                        <a:latin typeface="Cambria Math"/>
                      </a:rPr>
                      <m:t>=0</m:t>
                    </m:r>
                  </m:oMath>
                </a14:m>
                <a:r>
                  <a:rPr lang="en-US" sz="2000" dirty="0" smtClean="0"/>
                  <a:t>	</a:t>
                </a:r>
                <a:r>
                  <a:rPr lang="en-US" sz="2000" dirty="0" smtClean="0">
                    <a:latin typeface="Times New Roman" pitchFamily="18" charset="0"/>
                    <a:cs typeface="Times New Roman" pitchFamily="18" charset="0"/>
                  </a:rPr>
                  <a:t>(1) </a:t>
                </a:r>
                <a:endParaRPr lang="en-US" sz="2000" dirty="0">
                  <a:latin typeface="Times New Roman" pitchFamily="18" charset="0"/>
                  <a:cs typeface="Times New Roman" pitchFamily="18" charset="0"/>
                </a:endParaRPr>
              </a:p>
              <a:p>
                <a:pPr marL="342900" indent="-342900">
                  <a:buFont typeface="Arial" pitchFamily="34" charset="0"/>
                  <a:buChar char="•"/>
                </a:pPr>
                <a:endParaRPr lang="en-US" sz="2000" dirty="0" smtClean="0"/>
              </a:p>
              <a:p>
                <a:pPr marL="342900" indent="-342900"/>
                <a:r>
                  <a:rPr lang="en-US" sz="2800" dirty="0" smtClean="0"/>
                  <a:t>	</a:t>
                </a:r>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457200" y="1170563"/>
                <a:ext cx="8686800" cy="1877437"/>
              </a:xfrm>
              <a:prstGeom prst="rect">
                <a:avLst/>
              </a:prstGeom>
              <a:blipFill rotWithShape="1">
                <a:blip r:embed="rId3"/>
                <a:stretch>
                  <a:fillRect l="-912" t="-25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57200" y="2608762"/>
                <a:ext cx="8458200" cy="417601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 total flux linking the conductor </a:t>
                </a:r>
                <a14:m>
                  <m:oMath xmlns:m="http://schemas.openxmlformats.org/officeDocument/2006/math">
                    <m:r>
                      <a:rPr lang="en-US" sz="2400" i="1" dirty="0" smtClean="0">
                        <a:latin typeface="Cambria Math"/>
                      </a:rPr>
                      <m:t>𝑖</m:t>
                    </m:r>
                  </m:oMath>
                </a14:m>
                <a:r>
                  <a:rPr lang="en-US" sz="2400" dirty="0" smtClean="0">
                    <a:latin typeface="Times New Roman" pitchFamily="18" charset="0"/>
                    <a:cs typeface="Times New Roman" pitchFamily="18" charset="0"/>
                  </a:rPr>
                  <a:t> is given by: </a:t>
                </a:r>
              </a:p>
              <a:p>
                <a:pPr marL="342900" indent="-342900">
                  <a:buFont typeface="Arial" pitchFamily="34" charset="0"/>
                  <a:buChar char="•"/>
                </a:pPr>
                <a:endParaRPr lang="en-US" sz="2000" dirty="0" smtClean="0"/>
              </a:p>
              <a:p>
                <a:pPr/>
                <a14:m>
                  <m:oMathPara xmlns:m="http://schemas.openxmlformats.org/officeDocument/2006/math">
                    <m:oMathParaPr>
                      <m:jc m:val="left"/>
                    </m:oMathParaPr>
                    <m:oMath xmlns:m="http://schemas.openxmlformats.org/officeDocument/2006/math">
                      <m:sSub>
                        <m:sSubPr>
                          <m:ctrlPr>
                            <a:rPr lang="en-US" sz="2000" i="1">
                              <a:latin typeface="Cambria Math"/>
                            </a:rPr>
                          </m:ctrlPr>
                        </m:sSubPr>
                        <m:e>
                          <m:r>
                            <m:rPr>
                              <m:sty m:val="p"/>
                            </m:rPr>
                            <a:rPr lang="en-US" sz="2000">
                              <a:latin typeface="Cambria Math"/>
                            </a:rPr>
                            <m:t>λ</m:t>
                          </m:r>
                        </m:e>
                        <m:sub>
                          <m:r>
                            <a:rPr lang="en-US" sz="2000" i="1">
                              <a:latin typeface="Cambria Math"/>
                            </a:rPr>
                            <m:t>𝑖</m:t>
                          </m:r>
                        </m:sub>
                      </m:sSub>
                      <m:r>
                        <a:rPr lang="en-US" sz="2000" i="1">
                          <a:latin typeface="Cambria Math"/>
                        </a:rPr>
                        <m:t>=</m:t>
                      </m:r>
                    </m:oMath>
                  </m:oMathPara>
                </a14:m>
                <a:endParaRPr lang="en-US" sz="2000" i="1" dirty="0" smtClean="0">
                  <a:latin typeface="Cambria Math"/>
                </a:endParaRPr>
              </a:p>
              <a:p>
                <a14:m>
                  <m:oMath xmlns:m="http://schemas.openxmlformats.org/officeDocument/2006/math">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r>
                      <a:rPr lang="en-US" sz="2000" i="1">
                        <a:latin typeface="Cambria Math"/>
                      </a:rPr>
                      <m:t>∙</m:t>
                    </m:r>
                    <m:d>
                      <m:dPr>
                        <m:ctrlPr>
                          <a:rPr lang="en-US" sz="2000" i="1" smtClean="0">
                            <a:latin typeface="Cambria Math"/>
                          </a:rPr>
                        </m:ctrlPr>
                      </m:dPr>
                      <m:e>
                        <m:sSub>
                          <m:sSubPr>
                            <m:ctrlPr>
                              <a:rPr lang="en-US" sz="2000" i="1">
                                <a:latin typeface="Cambria Math"/>
                              </a:rPr>
                            </m:ctrlPr>
                          </m:sSubPr>
                          <m:e>
                            <m:r>
                              <a:rPr lang="en-US" sz="2000" i="1">
                                <a:latin typeface="Cambria Math"/>
                              </a:rPr>
                              <m:t> </m:t>
                            </m:r>
                            <m:r>
                              <a:rPr lang="en-US" sz="2000" i="1">
                                <a:latin typeface="Cambria Math"/>
                              </a:rPr>
                              <m:t>𝐼</m:t>
                            </m:r>
                          </m:e>
                          <m:sub>
                            <m:r>
                              <a:rPr lang="en-US" sz="2000" i="1">
                                <a:latin typeface="Cambria Math"/>
                              </a:rPr>
                              <m:t>1</m:t>
                            </m:r>
                          </m:sub>
                        </m:sSub>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m:t>
                                    </m:r>
                                    <m:r>
                                      <a:rPr lang="en-US" sz="2000" i="1">
                                        <a:latin typeface="Cambria Math"/>
                                      </a:rPr>
                                      <m:t>1</m:t>
                                    </m:r>
                                  </m:sub>
                                </m:sSub>
                              </m:den>
                            </m:f>
                          </m:e>
                        </m:func>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2</m:t>
                            </m:r>
                          </m:sub>
                        </m:sSub>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m:t>
                                    </m:r>
                                    <m:r>
                                      <a:rPr lang="en-US" sz="2000" i="1">
                                        <a:latin typeface="Cambria Math"/>
                                      </a:rPr>
                                      <m:t>2</m:t>
                                    </m:r>
                                  </m:sub>
                                </m:sSub>
                              </m:den>
                            </m:f>
                          </m:e>
                        </m:func>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𝑛</m:t>
                            </m:r>
                          </m:sub>
                        </m:sSub>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𝑖𝑛</m:t>
                                    </m:r>
                                  </m:sub>
                                </m:sSub>
                              </m:den>
                            </m:f>
                          </m:e>
                        </m:func>
                      </m:e>
                    </m:d>
                  </m:oMath>
                </a14:m>
                <a:r>
                  <a:rPr lang="en-US" sz="2000" dirty="0"/>
                  <a:t> </a:t>
                </a:r>
                <a:r>
                  <a:rPr lang="en-US" sz="2000" dirty="0" smtClean="0">
                    <a:latin typeface="Times New Roman" pitchFamily="18" charset="0"/>
                    <a:cs typeface="Times New Roman" pitchFamily="18" charset="0"/>
                  </a:rPr>
                  <a:t>W-T/m   </a:t>
                </a:r>
              </a:p>
              <a:p>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(2)</a:t>
                </a:r>
              </a:p>
              <a:p>
                <a:endParaRPr lang="en-US" sz="2000" dirty="0" smtClean="0"/>
              </a:p>
              <a:p>
                <a:endParaRPr lang="en-US" sz="2000" dirty="0" smtClean="0"/>
              </a:p>
              <a:p>
                <a:r>
                  <a:rPr lang="en-US" sz="2400" dirty="0" smtClean="0">
                    <a:latin typeface="Times New Roman" pitchFamily="18" charset="0"/>
                    <a:cs typeface="Times New Roman" pitchFamily="18" charset="0"/>
                  </a:rPr>
                  <a:t>where</a:t>
                </a:r>
                <a:r>
                  <a:rPr lang="en-US" sz="2400" dirty="0"/>
                  <a:t>:</a:t>
                </a:r>
                <a:r>
                  <a:rPr lang="en-US" sz="2000" dirty="0"/>
                  <a:t>	</a:t>
                </a:r>
                <a14:m>
                  <m:oMath xmlns:m="http://schemas.openxmlformats.org/officeDocument/2006/math">
                    <m:sSub>
                      <m:sSubPr>
                        <m:ctrlPr>
                          <a:rPr lang="en-US" sz="2400" i="1">
                            <a:latin typeface="Cambria Math"/>
                            <a:cs typeface="Times New Roman" pitchFamily="18" charset="0"/>
                          </a:rPr>
                        </m:ctrlPr>
                      </m:sSubPr>
                      <m:e>
                        <m:r>
                          <a:rPr lang="en-US" sz="2400">
                            <a:latin typeface="Cambria Math"/>
                            <a:cs typeface="Times New Roman" pitchFamily="18" charset="0"/>
                          </a:rPr>
                          <m:t>𝐷</m:t>
                        </m:r>
                      </m:e>
                      <m:sub>
                        <m:r>
                          <a:rPr lang="en-US" sz="2400">
                            <a:latin typeface="Cambria Math"/>
                            <a:cs typeface="Times New Roman" pitchFamily="18" charset="0"/>
                          </a:rPr>
                          <m:t>𝑖𝑛</m:t>
                        </m:r>
                      </m:sub>
                    </m:sSub>
                    <m:r>
                      <a:rPr lang="en-US" sz="2400">
                        <a:latin typeface="Cambria Math"/>
                        <a:cs typeface="Times New Roman" pitchFamily="18" charset="0"/>
                      </a:rPr>
                      <m:t>=</m:t>
                    </m:r>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Distance </a:t>
                </a:r>
                <a:r>
                  <a:rPr lang="en-US" sz="2400" dirty="0">
                    <a:latin typeface="Times New Roman" pitchFamily="18" charset="0"/>
                    <a:cs typeface="Times New Roman" pitchFamily="18" charset="0"/>
                  </a:rPr>
                  <a:t>between conductor </a:t>
                </a:r>
                <a14:m>
                  <m:oMath xmlns:m="http://schemas.openxmlformats.org/officeDocument/2006/math">
                    <m:r>
                      <a:rPr lang="en-US" sz="2400">
                        <a:latin typeface="Cambria Math"/>
                        <a:cs typeface="Times New Roman" pitchFamily="18" charset="0"/>
                      </a:rPr>
                      <m:t>𝑖</m:t>
                    </m:r>
                    <m:r>
                      <a:rPr lang="en-US" sz="2400">
                        <a:latin typeface="Cambria Math"/>
                        <a:cs typeface="Times New Roman" pitchFamily="18" charset="0"/>
                      </a:rPr>
                      <m:t> </m:t>
                    </m:r>
                  </m:oMath>
                </a14:m>
                <a:r>
                  <a:rPr lang="en-US" sz="2400" dirty="0">
                    <a:latin typeface="Times New Roman" pitchFamily="18" charset="0"/>
                    <a:cs typeface="Times New Roman" pitchFamily="18" charset="0"/>
                  </a:rPr>
                  <a:t>and conductor </a:t>
                </a:r>
                <a14:m>
                  <m:oMath xmlns:m="http://schemas.openxmlformats.org/officeDocument/2006/math">
                    <m:r>
                      <a:rPr lang="en-US" sz="2400">
                        <a:latin typeface="Cambria Math"/>
                        <a:cs typeface="Times New Roman" pitchFamily="18" charset="0"/>
                      </a:rPr>
                      <m:t>𝑛</m:t>
                    </m:r>
                    <m:r>
                      <a:rPr lang="en-US" sz="2400">
                        <a:latin typeface="Cambria Math"/>
                        <a:cs typeface="Times New Roman" pitchFamily="18" charset="0"/>
                      </a:rPr>
                      <m:t> </m:t>
                    </m:r>
                  </m:oMath>
                </a14:m>
                <a:r>
                  <a:rPr lang="en-US" sz="2400" dirty="0">
                    <a:latin typeface="Times New Roman" pitchFamily="18" charset="0"/>
                    <a:cs typeface="Times New Roman" pitchFamily="18" charset="0"/>
                  </a:rPr>
                  <a:t>(ft.)</a:t>
                </a:r>
              </a:p>
              <a:p>
                <a:endParaRPr lang="en-US" sz="2000" dirty="0"/>
              </a:p>
              <a:p>
                <a:r>
                  <a:rPr lang="en-US" sz="2000" dirty="0"/>
                  <a:t>	</a:t>
                </a:r>
                <a14:m>
                  <m:oMath xmlns:m="http://schemas.openxmlformats.org/officeDocument/2006/math">
                    <m:r>
                      <a:rPr lang="en-US" sz="2400">
                        <a:latin typeface="Cambria Math"/>
                        <a:cs typeface="Times New Roman" pitchFamily="18" charset="0"/>
                      </a:rPr>
                      <m:t>𝐺𝑀</m:t>
                    </m:r>
                    <m:sSub>
                      <m:sSubPr>
                        <m:ctrlPr>
                          <a:rPr lang="en-US" sz="2400" i="1">
                            <a:latin typeface="Cambria Math"/>
                            <a:cs typeface="Times New Roman" pitchFamily="18" charset="0"/>
                          </a:rPr>
                        </m:ctrlPr>
                      </m:sSubPr>
                      <m:e>
                        <m:r>
                          <a:rPr lang="en-US" sz="2400">
                            <a:latin typeface="Cambria Math"/>
                            <a:cs typeface="Times New Roman" pitchFamily="18" charset="0"/>
                          </a:rPr>
                          <m:t>𝑅</m:t>
                        </m:r>
                      </m:e>
                      <m:sub>
                        <m:r>
                          <a:rPr lang="en-US" sz="2400">
                            <a:latin typeface="Cambria Math"/>
                            <a:cs typeface="Times New Roman" pitchFamily="18" charset="0"/>
                          </a:rPr>
                          <m:t>𝑖</m:t>
                        </m:r>
                      </m:sub>
                    </m:sSub>
                  </m:oMath>
                </a14:m>
                <a:r>
                  <a:rPr lang="en-US" sz="2400" dirty="0">
                    <a:latin typeface="Times New Roman" pitchFamily="18" charset="0"/>
                    <a:cs typeface="Times New Roman" pitchFamily="18" charset="0"/>
                  </a:rPr>
                  <a:t> = Geometric Mean Radius of conductor </a:t>
                </a:r>
                <a14:m>
                  <m:oMath xmlns:m="http://schemas.openxmlformats.org/officeDocument/2006/math">
                    <m:r>
                      <a:rPr lang="en-US" sz="2400">
                        <a:latin typeface="Cambria Math"/>
                        <a:cs typeface="Times New Roman" pitchFamily="18" charset="0"/>
                      </a:rPr>
                      <m:t>𝑖</m:t>
                    </m:r>
                    <m:r>
                      <a:rPr lang="en-US" sz="2400">
                        <a:latin typeface="Cambria Math"/>
                        <a:cs typeface="Times New Roman" pitchFamily="18" charset="0"/>
                      </a:rPr>
                      <m:t> </m:t>
                    </m:r>
                  </m:oMath>
                </a14:m>
                <a:r>
                  <a:rPr lang="en-US" sz="2400" dirty="0">
                    <a:latin typeface="Times New Roman" pitchFamily="18" charset="0"/>
                    <a:cs typeface="Times New Roman" pitchFamily="18" charset="0"/>
                  </a:rPr>
                  <a:t>(ft.)</a:t>
                </a:r>
              </a:p>
              <a:p>
                <a:endParaRPr lang="en-US" sz="2000" dirty="0" smtClean="0"/>
              </a:p>
              <a:p>
                <a:pPr marL="342900" indent="-342900"/>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57200" y="2608762"/>
                <a:ext cx="8458200" cy="4176015"/>
              </a:xfrm>
              <a:prstGeom prst="rect">
                <a:avLst/>
              </a:prstGeom>
              <a:blipFill rotWithShape="1">
                <a:blip r:embed="rId4"/>
                <a:stretch>
                  <a:fillRect l="-1081" t="-1168" r="-432"/>
                </a:stretch>
              </a:blipFill>
            </p:spPr>
            <p:txBody>
              <a:bodyPr/>
              <a:lstStyle/>
              <a:p>
                <a:r>
                  <a:rPr lang="en-US">
                    <a:noFill/>
                  </a:rPr>
                  <a:t> </a:t>
                </a:r>
              </a:p>
            </p:txBody>
          </p:sp>
        </mc:Fallback>
      </mc:AlternateContent>
      <p:sp>
        <p:nvSpPr>
          <p:cNvPr id="9" name="TextBox 8"/>
          <p:cNvSpPr txBox="1"/>
          <p:nvPr/>
        </p:nvSpPr>
        <p:spPr>
          <a:xfrm>
            <a:off x="0" y="329625"/>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p:txBody>
      </p:sp>
      <p:sp>
        <p:nvSpPr>
          <p:cNvPr id="8" name="TextBox 7"/>
          <p:cNvSpPr txBox="1"/>
          <p:nvPr/>
        </p:nvSpPr>
        <p:spPr>
          <a:xfrm>
            <a:off x="5715000" y="1371600"/>
            <a:ext cx="2057400" cy="369332"/>
          </a:xfrm>
          <a:prstGeom prst="rect">
            <a:avLst/>
          </a:prstGeom>
          <a:noFill/>
        </p:spPr>
        <p:txBody>
          <a:bodyPr wrap="square" rtlCol="0">
            <a:spAutoFit/>
          </a:bodyPr>
          <a:lstStyle/>
          <a:p>
            <a:pPr lvl="1"/>
            <a:endParaRPr lang="en-US" dirty="0">
              <a:solidFill>
                <a:srgbClr val="FF0000"/>
              </a:solidFill>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6</a:t>
            </a:fld>
            <a:endParaRPr lang="en-US" dirty="0"/>
          </a:p>
        </p:txBody>
      </p:sp>
    </p:spTree>
    <p:extLst>
      <p:ext uri="{BB962C8B-B14F-4D97-AF65-F5344CB8AC3E}">
        <p14:creationId xmlns:p14="http://schemas.microsoft.com/office/powerpoint/2010/main" val="2114622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a:t>
            </a:r>
            <a:r>
              <a:rPr lang="en-US" sz="2600" dirty="0" smtClean="0"/>
              <a:t>Lines</a:t>
            </a:r>
          </a:p>
          <a:p>
            <a:pPr>
              <a:spcAft>
                <a:spcPts val="600"/>
              </a:spcAft>
            </a:pPr>
            <a:r>
              <a:rPr lang="en-US" sz="3100" b="1" u="sng" dirty="0" smtClean="0"/>
              <a:t>Shunt </a:t>
            </a:r>
            <a:r>
              <a:rPr lang="en-US" sz="3100" b="1" u="sng" dirty="0"/>
              <a:t>Admittance of Overhead Parallel </a:t>
            </a:r>
            <a:r>
              <a:rPr lang="en-US" sz="3100" b="1" u="sng" dirty="0" smtClean="0"/>
              <a:t>Lines</a:t>
            </a:r>
          </a:p>
          <a:p>
            <a:pPr>
              <a:spcAft>
                <a:spcPts val="600"/>
              </a:spcAft>
            </a:pPr>
            <a:r>
              <a:rPr lang="en-US" sz="3100" dirty="0" smtClean="0"/>
              <a:t>General Voltage Drop 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60</a:t>
            </a:fld>
            <a:endParaRPr lang="en-US"/>
          </a:p>
        </p:txBody>
      </p:sp>
    </p:spTree>
    <p:extLst>
      <p:ext uri="{BB962C8B-B14F-4D97-AF65-F5344CB8AC3E}">
        <p14:creationId xmlns:p14="http://schemas.microsoft.com/office/powerpoint/2010/main" val="216208791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grpSp>
        <p:nvGrpSpPr>
          <p:cNvPr id="8" name="Group 7"/>
          <p:cNvGrpSpPr/>
          <p:nvPr/>
        </p:nvGrpSpPr>
        <p:grpSpPr>
          <a:xfrm>
            <a:off x="354367" y="1708297"/>
            <a:ext cx="7962900" cy="4692503"/>
            <a:chOff x="354367" y="1610380"/>
            <a:chExt cx="7962900" cy="4692503"/>
          </a:xfrm>
        </p:grpSpPr>
        <p:sp>
          <p:nvSpPr>
            <p:cNvPr id="4" name="TextBox 3"/>
            <p:cNvSpPr txBox="1"/>
            <p:nvPr/>
          </p:nvSpPr>
          <p:spPr>
            <a:xfrm>
              <a:off x="354367" y="1610380"/>
              <a:ext cx="3836633" cy="523220"/>
            </a:xfrm>
            <a:prstGeom prst="rect">
              <a:avLst/>
            </a:prstGeom>
            <a:noFill/>
          </p:spPr>
          <p:txBody>
            <a:bodyPr wrap="square" rtlCol="0">
              <a:spAutoFit/>
            </a:bodyPr>
            <a:lstStyle/>
            <a:p>
              <a:pPr marL="342900" lvl="2" indent="-342900"/>
              <a:r>
                <a:rPr lang="en-US" sz="2800" dirty="0" smtClean="0"/>
                <a:t>	 </a:t>
              </a:r>
              <a:r>
                <a:rPr lang="en-US" sz="2800" dirty="0" smtClean="0">
                  <a:latin typeface="Times New Roman" pitchFamily="18" charset="0"/>
                  <a:cs typeface="Times New Roman" pitchFamily="18" charset="0"/>
                </a:rPr>
                <a:t>Definition</a:t>
              </a:r>
              <a:r>
                <a:rPr lang="en-US" sz="2800" b="1" dirty="0" smtClean="0">
                  <a:latin typeface="Times New Roman" pitchFamily="18" charset="0"/>
                  <a:cs typeface="Times New Roman" pitchFamily="18" charset="0"/>
                </a:rPr>
                <a:t> </a:t>
              </a:r>
              <a:r>
                <a:rPr lang="en-US" sz="2800" dirty="0" smtClean="0">
                  <a:latin typeface="Times New Roman" pitchFamily="18" charset="0"/>
                  <a:cs typeface="Times New Roman" pitchFamily="18" charset="0"/>
                </a:rPr>
                <a:t>of Terms</a:t>
              </a:r>
            </a:p>
          </p:txBody>
        </p:sp>
        <mc:AlternateContent xmlns:mc="http://schemas.openxmlformats.org/markup-compatibility/2006" xmlns:a14="http://schemas.microsoft.com/office/drawing/2010/main">
          <mc:Choice Requires="a14">
            <p:sp>
              <p:nvSpPr>
                <p:cNvPr id="5" name="Rectangle 4"/>
                <p:cNvSpPr/>
                <p:nvPr/>
              </p:nvSpPr>
              <p:spPr>
                <a:xfrm>
                  <a:off x="773467" y="2133600"/>
                  <a:ext cx="7543800" cy="4169283"/>
                </a:xfrm>
                <a:prstGeom prst="rect">
                  <a:avLst/>
                </a:prstGeom>
              </p:spPr>
              <p:txBody>
                <a:bodyPr wrap="square">
                  <a:spAutoFit/>
                </a:bodyPr>
                <a:lstStyle/>
                <a:p>
                  <a:pPr>
                    <a:spcAft>
                      <a:spcPts val="1800"/>
                    </a:spcAft>
                  </a:pPr>
                  <a14:m>
                    <m:oMath xmlns:m="http://schemas.openxmlformats.org/officeDocument/2006/math">
                      <m:r>
                        <a:rPr lang="en-US" sz="2400" i="1">
                          <a:latin typeface="Cambria Math"/>
                        </a:rPr>
                        <m:t>𝜀</m:t>
                      </m:r>
                      <m:r>
                        <a:rPr lang="en-US" sz="2400" i="1">
                          <a:latin typeface="Cambria Math"/>
                        </a:rPr>
                        <m:t>=</m:t>
                      </m:r>
                      <m:sSub>
                        <m:sSubPr>
                          <m:ctrlPr>
                            <a:rPr lang="en-US" sz="2400" i="1">
                              <a:latin typeface="Cambria Math"/>
                            </a:rPr>
                          </m:ctrlPr>
                        </m:sSubPr>
                        <m:e>
                          <m:r>
                            <a:rPr lang="en-US" sz="2400" i="1">
                              <a:latin typeface="Cambria Math"/>
                            </a:rPr>
                            <m:t>𝜀</m:t>
                          </m:r>
                        </m:e>
                        <m:sub>
                          <m:r>
                            <a:rPr lang="en-US" sz="2400" i="1">
                              <a:latin typeface="Cambria Math"/>
                            </a:rPr>
                            <m:t>0</m:t>
                          </m:r>
                        </m:sub>
                      </m:sSub>
                      <m:sSub>
                        <m:sSubPr>
                          <m:ctrlPr>
                            <a:rPr lang="en-US" sz="2400" i="1">
                              <a:latin typeface="Cambria Math"/>
                            </a:rPr>
                          </m:ctrlPr>
                        </m:sSubPr>
                        <m:e>
                          <m:r>
                            <a:rPr lang="en-US" sz="2400" i="1">
                              <a:latin typeface="Cambria Math"/>
                            </a:rPr>
                            <m:t>𝜀</m:t>
                          </m:r>
                        </m:e>
                        <m:sub>
                          <m:r>
                            <a:rPr lang="en-US" sz="2400" i="1">
                              <a:latin typeface="Cambria Math"/>
                            </a:rPr>
                            <m:t>𝑟</m:t>
                          </m:r>
                        </m:sub>
                      </m:sSub>
                      <m:r>
                        <a:rPr lang="en-US" sz="2400" i="1">
                          <a:latin typeface="Cambria Math"/>
                        </a:rPr>
                        <m:t>=</m:t>
                      </m:r>
                    </m:oMath>
                  </a14:m>
                  <a:r>
                    <a:rPr lang="en-US" sz="2400" dirty="0">
                      <a:latin typeface="Times New Roman" pitchFamily="18" charset="0"/>
                      <a:cs typeface="Times New Roman" pitchFamily="18" charset="0"/>
                    </a:rPr>
                    <a:t>  permittivity of the medium</a:t>
                  </a:r>
                </a:p>
                <a:p>
                  <a:pPr>
                    <a:spcAft>
                      <a:spcPts val="1800"/>
                    </a:spcAft>
                  </a:pPr>
                  <a14:m>
                    <m:oMath xmlns:m="http://schemas.openxmlformats.org/officeDocument/2006/math">
                      <m:sSub>
                        <m:sSubPr>
                          <m:ctrlPr>
                            <a:rPr lang="en-US" sz="2400" i="1">
                              <a:latin typeface="Cambria Math"/>
                            </a:rPr>
                          </m:ctrlPr>
                        </m:sSubPr>
                        <m:e>
                          <m:r>
                            <a:rPr lang="en-US" sz="2400" i="1">
                              <a:latin typeface="Cambria Math"/>
                            </a:rPr>
                            <m:t>𝜀</m:t>
                          </m:r>
                        </m:e>
                        <m:sub>
                          <m:r>
                            <a:rPr lang="en-US" sz="2400" i="1">
                              <a:latin typeface="Cambria Math"/>
                            </a:rPr>
                            <m:t>0</m:t>
                          </m:r>
                        </m:sub>
                      </m:sSub>
                      <m:r>
                        <a:rPr lang="en-US" sz="2400" i="1">
                          <a:latin typeface="Cambria Math"/>
                        </a:rPr>
                        <m:t>=</m:t>
                      </m:r>
                    </m:oMath>
                  </a14:m>
                  <a:r>
                    <a:rPr lang="en-US" sz="2400" dirty="0">
                      <a:latin typeface="Times New Roman" pitchFamily="18" charset="0"/>
                      <a:cs typeface="Times New Roman" pitchFamily="18" charset="0"/>
                    </a:rPr>
                    <a:t>  permittivity of free space</a:t>
                  </a:r>
                  <a:r>
                    <a:rPr lang="en-US" sz="2400" dirty="0" smtClean="0">
                      <a:latin typeface="Times New Roman" pitchFamily="18" charset="0"/>
                      <a:cs typeface="Times New Roman" pitchFamily="18" charset="0"/>
                    </a:rPr>
                    <a:t> </a:t>
                  </a:r>
                  <a14:m>
                    <m:oMath xmlns:m="http://schemas.openxmlformats.org/officeDocument/2006/math">
                      <m:r>
                        <a:rPr lang="en-US" sz="2400" i="1">
                          <a:latin typeface="Cambria Math"/>
                        </a:rPr>
                        <m:t>=8.85×</m:t>
                      </m:r>
                      <m:sSup>
                        <m:sSupPr>
                          <m:ctrlPr>
                            <a:rPr lang="en-US" sz="2400" i="1">
                              <a:latin typeface="Cambria Math"/>
                            </a:rPr>
                          </m:ctrlPr>
                        </m:sSupPr>
                        <m:e>
                          <m:r>
                            <a:rPr lang="en-US" sz="2400" i="1">
                              <a:latin typeface="Cambria Math"/>
                            </a:rPr>
                            <m:t>10</m:t>
                          </m:r>
                        </m:e>
                        <m:sup>
                          <m:r>
                            <a:rPr lang="en-US" sz="2400" i="1">
                              <a:latin typeface="Cambria Math"/>
                            </a:rPr>
                            <m:t>−12</m:t>
                          </m:r>
                        </m:sup>
                      </m:sSup>
                      <m:r>
                        <a:rPr lang="en-US" sz="2400" i="1">
                          <a:latin typeface="Cambria Math"/>
                        </a:rPr>
                        <m:t>𝜇</m:t>
                      </m:r>
                    </m:oMath>
                  </a14:m>
                  <a:r>
                    <a:rPr lang="en-US" sz="2400" dirty="0">
                      <a:latin typeface="Times New Roman" pitchFamily="18" charset="0"/>
                      <a:cs typeface="Times New Roman" pitchFamily="18" charset="0"/>
                    </a:rPr>
                    <a:t>F/meter</a:t>
                  </a:r>
                </a:p>
                <a:p>
                  <a:pPr>
                    <a:spcAft>
                      <a:spcPts val="1800"/>
                    </a:spcAft>
                  </a:pPr>
                  <a14:m>
                    <m:oMath xmlns:m="http://schemas.openxmlformats.org/officeDocument/2006/math">
                      <m:sSub>
                        <m:sSubPr>
                          <m:ctrlPr>
                            <a:rPr lang="en-US" sz="2400" i="1">
                              <a:latin typeface="Cambria Math"/>
                            </a:rPr>
                          </m:ctrlPr>
                        </m:sSubPr>
                        <m:e>
                          <m:r>
                            <a:rPr lang="en-US" sz="2400" i="1">
                              <a:latin typeface="Cambria Math"/>
                            </a:rPr>
                            <m:t>𝜀</m:t>
                          </m:r>
                        </m:e>
                        <m:sub>
                          <m:r>
                            <a:rPr lang="en-US" sz="2400" i="1">
                              <a:latin typeface="Cambria Math"/>
                            </a:rPr>
                            <m:t>𝑟</m:t>
                          </m:r>
                        </m:sub>
                      </m:sSub>
                      <m:r>
                        <a:rPr lang="en-US" sz="2400" i="1">
                          <a:latin typeface="Cambria Math"/>
                        </a:rPr>
                        <m:t>=</m:t>
                      </m:r>
                    </m:oMath>
                  </a14:m>
                  <a:r>
                    <a:rPr lang="en-US" sz="2400" dirty="0">
                      <a:latin typeface="Times New Roman" pitchFamily="18" charset="0"/>
                      <a:cs typeface="Times New Roman" pitchFamily="18" charset="0"/>
                    </a:rPr>
                    <a:t> relative permittivity of the medium</a:t>
                  </a:r>
                </a:p>
                <a:p>
                  <a:pPr>
                    <a:spcAft>
                      <a:spcPts val="1800"/>
                    </a:spcAft>
                  </a:pPr>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𝑞</m:t>
                          </m:r>
                        </m:e>
                        <m:sub>
                          <m:r>
                            <a:rPr lang="en-US" sz="2400" i="1">
                              <a:latin typeface="Cambria Math"/>
                            </a:rPr>
                            <m:t>𝑛</m:t>
                          </m:r>
                        </m:sub>
                      </m:sSub>
                      <m:r>
                        <a:rPr lang="en-US" sz="2400" i="1">
                          <a:latin typeface="Cambria Math"/>
                        </a:rPr>
                        <m:t>=</m:t>
                      </m:r>
                    </m:oMath>
                  </a14:m>
                  <a:r>
                    <a:rPr lang="en-US" sz="2400" dirty="0">
                      <a:latin typeface="Times New Roman" pitchFamily="18" charset="0"/>
                      <a:cs typeface="Times New Roman" pitchFamily="18" charset="0"/>
                    </a:rPr>
                    <a:t> charge density on conductor </a:t>
                  </a:r>
                  <a14:m>
                    <m:oMath xmlns:m="http://schemas.openxmlformats.org/officeDocument/2006/math">
                      <m:r>
                        <a:rPr lang="en-US" sz="2400" i="1">
                          <a:latin typeface="Cambria Math"/>
                        </a:rPr>
                        <m:t>𝑛</m:t>
                      </m:r>
                    </m:oMath>
                  </a14:m>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cb</a:t>
                  </a:r>
                  <a:r>
                    <a:rPr lang="en-US" sz="2400" dirty="0">
                      <a:latin typeface="Times New Roman" pitchFamily="18" charset="0"/>
                      <a:cs typeface="Times New Roman" pitchFamily="18" charset="0"/>
                    </a:rPr>
                    <a:t>/meter</a:t>
                  </a:r>
                </a:p>
                <a:p>
                  <a:pPr>
                    <a:spcAft>
                      <a:spcPts val="1800"/>
                    </a:spcAft>
                  </a:pPr>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𝑛𝑖</m:t>
                          </m:r>
                        </m:sub>
                      </m:sSub>
                      <m:r>
                        <a:rPr lang="en-US" sz="2400" i="1">
                          <a:latin typeface="Cambria Math"/>
                        </a:rPr>
                        <m:t>=</m:t>
                      </m:r>
                    </m:oMath>
                  </a14:m>
                  <a:r>
                    <a:rPr lang="en-US" sz="2400" dirty="0">
                      <a:latin typeface="Times New Roman" pitchFamily="18" charset="0"/>
                      <a:cs typeface="Times New Roman" pitchFamily="18" charset="0"/>
                    </a:rPr>
                    <a:t> distance between conductor </a:t>
                  </a:r>
                  <a14:m>
                    <m:oMath xmlns:m="http://schemas.openxmlformats.org/officeDocument/2006/math">
                      <m:r>
                        <a:rPr lang="en-US" sz="2400" i="1">
                          <a:latin typeface="Cambria Math"/>
                        </a:rPr>
                        <m:t>𝑛</m:t>
                      </m:r>
                    </m:oMath>
                  </a14:m>
                  <a:r>
                    <a:rPr lang="en-US" sz="2400" dirty="0">
                      <a:latin typeface="Times New Roman" pitchFamily="18" charset="0"/>
                      <a:cs typeface="Times New Roman" pitchFamily="18" charset="0"/>
                    </a:rPr>
                    <a:t> and conductor </a:t>
                  </a:r>
                  <a14:m>
                    <m:oMath xmlns:m="http://schemas.openxmlformats.org/officeDocument/2006/math">
                      <m:r>
                        <a:rPr lang="en-US" sz="2400" i="1">
                          <a:latin typeface="Cambria Math"/>
                        </a:rPr>
                        <m:t>𝑖</m:t>
                      </m:r>
                    </m:oMath>
                  </a14:m>
                  <a:r>
                    <a:rPr lang="en-US" sz="2400" dirty="0">
                      <a:latin typeface="Times New Roman" pitchFamily="18" charset="0"/>
                      <a:cs typeface="Times New Roman" pitchFamily="18" charset="0"/>
                    </a:rPr>
                    <a:t> (ft.)</a:t>
                  </a:r>
                </a:p>
                <a:p>
                  <a:pPr>
                    <a:spcAft>
                      <a:spcPts val="1800"/>
                    </a:spcAft>
                  </a:pPr>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𝑛𝑗</m:t>
                          </m:r>
                        </m:sub>
                      </m:sSub>
                      <m:r>
                        <a:rPr lang="en-US" sz="2400" i="1">
                          <a:latin typeface="Cambria Math"/>
                        </a:rPr>
                        <m:t>=</m:t>
                      </m:r>
                    </m:oMath>
                  </a14:m>
                  <a:r>
                    <a:rPr lang="en-US" sz="2400" dirty="0">
                      <a:latin typeface="Times New Roman" pitchFamily="18" charset="0"/>
                      <a:cs typeface="Times New Roman" pitchFamily="18" charset="0"/>
                    </a:rPr>
                    <a:t> distance between conductor </a:t>
                  </a:r>
                  <a14:m>
                    <m:oMath xmlns:m="http://schemas.openxmlformats.org/officeDocument/2006/math">
                      <m:r>
                        <a:rPr lang="en-US" sz="2400" i="1">
                          <a:latin typeface="Cambria Math"/>
                        </a:rPr>
                        <m:t>𝑛</m:t>
                      </m:r>
                    </m:oMath>
                  </a14:m>
                  <a:r>
                    <a:rPr lang="en-US" sz="2400" dirty="0">
                      <a:latin typeface="Times New Roman" pitchFamily="18" charset="0"/>
                      <a:cs typeface="Times New Roman" pitchFamily="18" charset="0"/>
                    </a:rPr>
                    <a:t> and conductor </a:t>
                  </a:r>
                  <a14:m>
                    <m:oMath xmlns:m="http://schemas.openxmlformats.org/officeDocument/2006/math">
                      <m:r>
                        <a:rPr lang="en-US" sz="2400" i="1">
                          <a:latin typeface="Cambria Math"/>
                        </a:rPr>
                        <m:t>𝑗</m:t>
                      </m:r>
                    </m:oMath>
                  </a14:m>
                  <a:r>
                    <a:rPr lang="en-US" sz="2400" dirty="0">
                      <a:latin typeface="Times New Roman" pitchFamily="18" charset="0"/>
                      <a:cs typeface="Times New Roman" pitchFamily="18" charset="0"/>
                    </a:rPr>
                    <a:t> (ft.)</a:t>
                  </a:r>
                </a:p>
                <a:p>
                  <a:pPr>
                    <a:spcAft>
                      <a:spcPts val="1800"/>
                    </a:spcAft>
                  </a:pPr>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𝑛𝑛</m:t>
                          </m:r>
                        </m:sub>
                      </m:sSub>
                      <m:r>
                        <a:rPr lang="en-US" sz="2400" i="1">
                          <a:latin typeface="Cambria Math"/>
                        </a:rPr>
                        <m:t>=</m:t>
                      </m:r>
                    </m:oMath>
                  </a14:m>
                  <a:r>
                    <a:rPr lang="en-US" sz="2400" dirty="0">
                      <a:latin typeface="Times New Roman" pitchFamily="18" charset="0"/>
                      <a:cs typeface="Times New Roman" pitchFamily="18" charset="0"/>
                    </a:rPr>
                    <a:t> radius (</a:t>
                  </a:r>
                  <a14:m>
                    <m:oMath xmlns:m="http://schemas.openxmlformats.org/officeDocument/2006/math">
                      <m:r>
                        <a:rPr lang="en-US" sz="2400" i="1">
                          <a:latin typeface="Cambria Math"/>
                        </a:rPr>
                        <m:t>𝑅</m:t>
                      </m:r>
                      <m:sSub>
                        <m:sSubPr>
                          <m:ctrlPr>
                            <a:rPr lang="en-US" sz="2400" i="1">
                              <a:latin typeface="Cambria Math"/>
                            </a:rPr>
                          </m:ctrlPr>
                        </m:sSubPr>
                        <m:e>
                          <m:r>
                            <a:rPr lang="en-US" sz="2400" i="1">
                              <a:latin typeface="Cambria Math"/>
                            </a:rPr>
                            <m:t>𝐷</m:t>
                          </m:r>
                        </m:e>
                        <m:sub>
                          <m:r>
                            <a:rPr lang="en-US" sz="2400" i="1">
                              <a:latin typeface="Cambria Math"/>
                            </a:rPr>
                            <m:t>𝑛</m:t>
                          </m:r>
                        </m:sub>
                      </m:sSub>
                    </m:oMath>
                  </a14:m>
                  <a:r>
                    <a:rPr lang="en-US" sz="2400" dirty="0">
                      <a:latin typeface="Times New Roman" pitchFamily="18" charset="0"/>
                      <a:cs typeface="Times New Roman" pitchFamily="18" charset="0"/>
                    </a:rPr>
                    <a:t>) of conductor </a:t>
                  </a:r>
                  <a14:m>
                    <m:oMath xmlns:m="http://schemas.openxmlformats.org/officeDocument/2006/math">
                      <m:r>
                        <a:rPr lang="en-US" sz="2400" i="1">
                          <a:latin typeface="Cambria Math"/>
                        </a:rPr>
                        <m:t>𝑛</m:t>
                      </m:r>
                    </m:oMath>
                  </a14:m>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773467" y="2133600"/>
                  <a:ext cx="7543800" cy="4169283"/>
                </a:xfrm>
                <a:prstGeom prst="rect">
                  <a:avLst/>
                </a:prstGeom>
                <a:blipFill rotWithShape="1">
                  <a:blip r:embed="rId3"/>
                  <a:stretch>
                    <a:fillRect l="-243" t="-1170" b="-585"/>
                  </a:stretch>
                </a:blipFill>
              </p:spPr>
              <p:txBody>
                <a:bodyPr/>
                <a:lstStyle/>
                <a:p>
                  <a:r>
                    <a:rPr lang="en-US">
                      <a:noFill/>
                    </a:rPr>
                    <a:t> </a:t>
                  </a:r>
                </a:p>
              </p:txBody>
            </p:sp>
          </mc:Fallback>
        </mc:AlternateContent>
      </p:grpSp>
      <p:sp>
        <p:nvSpPr>
          <p:cNvPr id="6" name="Slide Number Placeholder 5"/>
          <p:cNvSpPr>
            <a:spLocks noGrp="1"/>
          </p:cNvSpPr>
          <p:nvPr>
            <p:ph type="sldNum" sz="quarter" idx="12"/>
          </p:nvPr>
        </p:nvSpPr>
        <p:spPr/>
        <p:txBody>
          <a:bodyPr/>
          <a:lstStyle/>
          <a:p>
            <a:fld id="{B6F15528-21DE-4FAA-801E-634DDDAF4B2B}" type="slidenum">
              <a:rPr lang="en-US" smtClean="0"/>
              <a:pPr/>
              <a:t>61</a:t>
            </a:fld>
            <a:endParaRPr lang="en-US"/>
          </a:p>
        </p:txBody>
      </p:sp>
      <p:sp>
        <p:nvSpPr>
          <p:cNvPr id="7" name="TextBox 6"/>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Lines</a:t>
            </a:r>
          </a:p>
        </p:txBody>
      </p:sp>
    </p:spTree>
    <p:extLst>
      <p:ext uri="{BB962C8B-B14F-4D97-AF65-F5344CB8AC3E}">
        <p14:creationId xmlns:p14="http://schemas.microsoft.com/office/powerpoint/2010/main" val="132419177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906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924580"/>
            <a:ext cx="9144000" cy="584775"/>
          </a:xfrm>
          <a:prstGeom prst="rect">
            <a:avLst/>
          </a:prstGeom>
          <a:noFill/>
        </p:spPr>
        <p:txBody>
          <a:bodyPr wrap="square" rtlCol="0">
            <a:spAutoFit/>
          </a:bodyPr>
          <a:lstStyle/>
          <a:p>
            <a:pPr marL="342900" lvl="2" indent="-342900" algn="ctr"/>
            <a:r>
              <a:rPr lang="en-US" sz="3200" dirty="0" smtClean="0">
                <a:latin typeface="Times New Roman" pitchFamily="18" charset="0"/>
                <a:cs typeface="Times New Roman" pitchFamily="18" charset="0"/>
              </a:rPr>
              <a:t>Conductors and Images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8400" y="1828800"/>
            <a:ext cx="4648200" cy="4380998"/>
          </a:xfrm>
          <a:prstGeom prst="rect">
            <a:avLst/>
          </a:prstGeom>
        </p:spPr>
      </p:pic>
      <p:sp>
        <p:nvSpPr>
          <p:cNvPr id="6" name="TextBox 5"/>
          <p:cNvSpPr txBox="1"/>
          <p:nvPr/>
        </p:nvSpPr>
        <p:spPr>
          <a:xfrm>
            <a:off x="6629400" y="5869632"/>
            <a:ext cx="1828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10.0</a:t>
            </a:r>
            <a:endParaRPr lang="en-US" sz="2000" dirty="0">
              <a:latin typeface="Times New Roman" pitchFamily="18" charset="0"/>
              <a:cs typeface="Times New Roman" pitchFamily="18"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62</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Lines</a:t>
            </a:r>
          </a:p>
        </p:txBody>
      </p:sp>
    </p:spTree>
    <p:extLst>
      <p:ext uri="{BB962C8B-B14F-4D97-AF65-F5344CB8AC3E}">
        <p14:creationId xmlns:p14="http://schemas.microsoft.com/office/powerpoint/2010/main" val="180432204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270337"/>
            <a:ext cx="8382000" cy="1323439"/>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method of conductors and their images is employed in the calculation of the shunt capacitance of overhead lines. This is the same concept that was used for calculating series impedances in the general application of Carson’s Equations. </a:t>
            </a:r>
            <a:endParaRPr lang="en-US" sz="20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0" y="2890775"/>
                <a:ext cx="9144000" cy="3433825"/>
              </a:xfrm>
              <a:prstGeom prst="rect">
                <a:avLst/>
              </a:prstGeom>
            </p:spPr>
            <p:txBody>
              <a:bodyPr wrap="square">
                <a:spAutoFit/>
              </a:bodyPr>
              <a:lstStyle/>
              <a:p>
                <a:pPr algn="just">
                  <a:spcAft>
                    <a:spcPts val="1200"/>
                  </a:spcAft>
                </a:pPr>
                <a:r>
                  <a:rPr lang="en-US" sz="2400" dirty="0" smtClean="0"/>
                  <a:t>	</a:t>
                </a:r>
                <a14:m>
                  <m:oMath xmlns:m="http://schemas.openxmlformats.org/officeDocument/2006/math">
                    <m:sSub>
                      <m:sSubPr>
                        <m:ctrlPr>
                          <a:rPr lang="en-US" sz="2000" i="1" smtClean="0">
                            <a:latin typeface="Cambria Math"/>
                          </a:rPr>
                        </m:ctrlPr>
                      </m:sSubPr>
                      <m:e>
                        <m:r>
                          <a:rPr lang="en-US" sz="2000" i="1">
                            <a:latin typeface="Cambria Math"/>
                          </a:rPr>
                          <m:t>𝑉</m:t>
                        </m:r>
                      </m:e>
                      <m:sub>
                        <m:r>
                          <a:rPr lang="en-US" sz="2000" i="1">
                            <a:latin typeface="Cambria Math"/>
                          </a:rPr>
                          <m:t>𝑖𝑖</m:t>
                        </m:r>
                      </m:sub>
                    </m:sSub>
                    <m:r>
                      <a:rPr lang="en-US" sz="2000" b="0" i="1" smtClean="0">
                        <a:latin typeface="Cambria Math"/>
                      </a:rPr>
                      <m:t> </m:t>
                    </m:r>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r>
                          <a:rPr lang="en-US" sz="2000" i="1">
                            <a:latin typeface="Cambria Math"/>
                          </a:rPr>
                          <m:t>𝜋𝜀</m:t>
                        </m:r>
                      </m:den>
                    </m:f>
                    <m:d>
                      <m:dPr>
                        <m:ctrlPr>
                          <a:rPr lang="en-US" sz="2000" i="1">
                            <a:latin typeface="Cambria Math"/>
                          </a:rPr>
                        </m:ctrlPr>
                      </m:dPr>
                      <m:e>
                        <m:sSub>
                          <m:sSubPr>
                            <m:ctrlPr>
                              <a:rPr lang="en-US" sz="2000" i="1">
                                <a:latin typeface="Cambria Math"/>
                              </a:rPr>
                            </m:ctrlPr>
                          </m:sSubPr>
                          <m:e>
                            <m:r>
                              <a:rPr lang="en-US" sz="2000" i="1">
                                <a:latin typeface="Cambria Math"/>
                              </a:rPr>
                              <m:t>𝑞</m:t>
                            </m:r>
                          </m:e>
                          <m:sub>
                            <m:r>
                              <a:rPr lang="en-US" sz="2000" i="1">
                                <a:latin typeface="Cambria Math"/>
                              </a:rPr>
                              <m:t>𝑖</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den>
                            </m:f>
                            <m:r>
                              <a:rPr lang="en-US" sz="2000" i="1">
                                <a:latin typeface="Cambria Math"/>
                              </a:rPr>
                              <m:t>+</m:t>
                            </m:r>
                            <m:sSub>
                              <m:sSubPr>
                                <m:ctrlPr>
                                  <a:rPr lang="en-US" sz="2000" i="1">
                                    <a:latin typeface="Cambria Math"/>
                                  </a:rPr>
                                </m:ctrlPr>
                              </m:sSubPr>
                              <m:e>
                                <m:r>
                                  <a:rPr lang="en-US" sz="2000" i="1">
                                    <a:latin typeface="Cambria Math"/>
                                  </a:rPr>
                                  <m:t>𝑞</m:t>
                                </m:r>
                                <m:r>
                                  <a:rPr lang="en-US" sz="2000" i="1">
                                    <a:latin typeface="Cambria Math"/>
                                  </a:rPr>
                                  <m:t>′</m:t>
                                </m:r>
                              </m:e>
                              <m:sub>
                                <m:r>
                                  <a:rPr lang="en-US" sz="2000" i="1">
                                    <a:latin typeface="Cambria Math"/>
                                  </a:rPr>
                                  <m:t>𝑖</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num>
                                  <m:den>
                                    <m:sSub>
                                      <m:sSubPr>
                                        <m:ctrlPr>
                                          <a:rPr lang="en-US" sz="2000" i="1">
                                            <a:latin typeface="Cambria Math"/>
                                          </a:rPr>
                                        </m:ctrlPr>
                                      </m:sSubPr>
                                      <m:e>
                                        <m:r>
                                          <a:rPr lang="en-US" sz="2000" i="1">
                                            <a:latin typeface="Cambria Math"/>
                                          </a:rPr>
                                          <m:t>𝑆</m:t>
                                        </m:r>
                                      </m:e>
                                      <m:sub>
                                        <m:r>
                                          <a:rPr lang="en-US" sz="2000" i="1">
                                            <a:latin typeface="Cambria Math"/>
                                          </a:rPr>
                                          <m:t>𝑖𝑖</m:t>
                                        </m:r>
                                      </m:sub>
                                    </m:sSub>
                                  </m:den>
                                </m:f>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𝑗</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e>
                            </m:func>
                          </m:e>
                        </m:func>
                        <m:r>
                          <a:rPr lang="en-US" sz="2000" i="1">
                            <a:latin typeface="Cambria Math"/>
                          </a:rPr>
                          <m:t>+</m:t>
                        </m:r>
                        <m:sSub>
                          <m:sSubPr>
                            <m:ctrlPr>
                              <a:rPr lang="en-US" sz="2000" i="1">
                                <a:latin typeface="Cambria Math"/>
                              </a:rPr>
                            </m:ctrlPr>
                          </m:sSubPr>
                          <m:e>
                            <m:r>
                              <a:rPr lang="en-US" sz="2000" i="1">
                                <a:latin typeface="Cambria Math"/>
                              </a:rPr>
                              <m:t>𝑞</m:t>
                            </m:r>
                            <m:r>
                              <a:rPr lang="en-US" sz="2000" i="1">
                                <a:latin typeface="Cambria Math"/>
                              </a:rPr>
                              <m:t>′</m:t>
                            </m:r>
                          </m:e>
                          <m:sub>
                            <m:r>
                              <a:rPr lang="en-US" sz="2000" i="1">
                                <a:latin typeface="Cambria Math"/>
                              </a:rPr>
                              <m:t>𝑗</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𝑖𝑗</m:t>
                                    </m:r>
                                  </m:sub>
                                </m:sSub>
                              </m:num>
                              <m:den>
                                <m:sSub>
                                  <m:sSubPr>
                                    <m:ctrlPr>
                                      <a:rPr lang="en-US" sz="2000" i="1">
                                        <a:latin typeface="Cambria Math"/>
                                      </a:rPr>
                                    </m:ctrlPr>
                                  </m:sSubPr>
                                  <m:e>
                                    <m:r>
                                      <a:rPr lang="en-US" sz="2000" i="1">
                                        <a:latin typeface="Cambria Math"/>
                                      </a:rPr>
                                      <m:t>𝑆</m:t>
                                    </m:r>
                                  </m:e>
                                  <m:sub>
                                    <m:r>
                                      <a:rPr lang="en-US" sz="2000" i="1">
                                        <a:latin typeface="Cambria Math"/>
                                      </a:rPr>
                                      <m:t>𝑖𝑗</m:t>
                                    </m:r>
                                  </m:sub>
                                </m:sSub>
                              </m:den>
                            </m:f>
                          </m:e>
                        </m:func>
                      </m:e>
                    </m:d>
                  </m:oMath>
                </a14:m>
                <a:r>
                  <a:rPr lang="en-US" sz="2000" dirty="0" smtClean="0"/>
                  <a:t>		</a:t>
                </a:r>
                <a:r>
                  <a:rPr lang="en-US" sz="2000" dirty="0" smtClean="0">
                    <a:latin typeface="Times New Roman" pitchFamily="18" charset="0"/>
                    <a:cs typeface="Times New Roman" pitchFamily="18" charset="0"/>
                  </a:rPr>
                  <a:t>(64)</a:t>
                </a:r>
                <a:endParaRPr lang="en-US" sz="2400" dirty="0" smtClean="0">
                  <a:latin typeface="Times New Roman" pitchFamily="18" charset="0"/>
                  <a:cs typeface="Times New Roman" pitchFamily="18" charset="0"/>
                </a:endParaRPr>
              </a:p>
              <a:p>
                <a:pPr algn="just">
                  <a:spcAft>
                    <a:spcPts val="1200"/>
                  </a:spcAft>
                </a:pPr>
                <a:r>
                  <a:rPr lang="en-US" sz="2400" dirty="0" smtClean="0"/>
                  <a:t>	</a:t>
                </a:r>
                <a:r>
                  <a:rPr lang="en-US" sz="2400" dirty="0" smtClean="0">
                    <a:latin typeface="Times New Roman" pitchFamily="18" charset="0"/>
                    <a:cs typeface="Times New Roman" pitchFamily="18" charset="0"/>
                  </a:rPr>
                  <a:t>when </a:t>
                </a:r>
                <a:r>
                  <a:rPr lang="en-US" sz="2400" dirty="0">
                    <a:latin typeface="Times New Roman" pitchFamily="18" charset="0"/>
                    <a:cs typeface="Times New Roman" pitchFamily="18" charset="0"/>
                  </a:rPr>
                  <a:t>assuming:</a:t>
                </a:r>
              </a:p>
              <a:p>
                <a:pPr algn="just">
                  <a:spcAft>
                    <a:spcPts val="1200"/>
                  </a:spcAft>
                </a:pPr>
                <a:r>
                  <a:rPr lang="en-US" sz="2400" dirty="0"/>
                  <a:t>		</a:t>
                </a: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𝑞</m:t>
                        </m:r>
                        <m:r>
                          <a:rPr lang="en-US" sz="2000" i="1">
                            <a:latin typeface="Cambria Math"/>
                          </a:rPr>
                          <m:t>′</m:t>
                        </m:r>
                      </m:e>
                      <m:sub>
                        <m:r>
                          <a:rPr lang="en-US" sz="2000" i="1">
                            <a:latin typeface="Cambria Math"/>
                          </a:rPr>
                          <m:t>𝑖</m:t>
                        </m:r>
                      </m:sub>
                    </m:sSub>
                    <m:r>
                      <a:rPr lang="en-US" sz="2000" i="1">
                        <a:latin typeface="Cambria Math"/>
                      </a:rPr>
                      <m:t> =−</m:t>
                    </m:r>
                    <m:sSub>
                      <m:sSubPr>
                        <m:ctrlPr>
                          <a:rPr lang="en-US" sz="2000" i="1">
                            <a:latin typeface="Cambria Math"/>
                          </a:rPr>
                        </m:ctrlPr>
                      </m:sSubPr>
                      <m:e>
                        <m:r>
                          <a:rPr lang="en-US" sz="2000" i="1">
                            <a:latin typeface="Cambria Math"/>
                          </a:rPr>
                          <m:t>𝑞</m:t>
                        </m:r>
                      </m:e>
                      <m:sub>
                        <m:r>
                          <a:rPr lang="en-US" sz="2000" i="1">
                            <a:latin typeface="Cambria Math"/>
                          </a:rPr>
                          <m:t>𝑖</m:t>
                        </m:r>
                      </m:sub>
                    </m:sSub>
                  </m:oMath>
                </a14:m>
                <a:endParaRPr lang="en-US" sz="2000" dirty="0"/>
              </a:p>
              <a:p>
                <a:pPr algn="just">
                  <a:spcAft>
                    <a:spcPts val="1200"/>
                  </a:spcAft>
                </a:pPr>
                <a:r>
                  <a:rPr lang="en-US" sz="2000" dirty="0"/>
                  <a:t>		</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𝑞</m:t>
                        </m:r>
                        <m:r>
                          <a:rPr lang="en-US" sz="2000" i="1">
                            <a:latin typeface="Cambria Math"/>
                          </a:rPr>
                          <m:t>′</m:t>
                        </m:r>
                      </m:e>
                      <m:sub>
                        <m:r>
                          <a:rPr lang="en-US" sz="2000" i="1">
                            <a:latin typeface="Cambria Math"/>
                          </a:rPr>
                          <m:t>𝑗</m:t>
                        </m:r>
                      </m:sub>
                    </m:sSub>
                    <m:r>
                      <a:rPr lang="en-US" sz="2000" i="1">
                        <a:latin typeface="Cambria Math"/>
                      </a:rPr>
                      <m:t> =−</m:t>
                    </m:r>
                    <m:sSub>
                      <m:sSubPr>
                        <m:ctrlPr>
                          <a:rPr lang="en-US" sz="2000" i="1">
                            <a:latin typeface="Cambria Math"/>
                          </a:rPr>
                        </m:ctrlPr>
                      </m:sSubPr>
                      <m:e>
                        <m:r>
                          <a:rPr lang="en-US" sz="2000" i="1">
                            <a:latin typeface="Cambria Math"/>
                          </a:rPr>
                          <m:t>𝑞</m:t>
                        </m:r>
                      </m:e>
                      <m:sub>
                        <m:r>
                          <a:rPr lang="en-US" sz="2000" i="1">
                            <a:latin typeface="Cambria Math"/>
                          </a:rPr>
                          <m:t>𝑗</m:t>
                        </m:r>
                      </m:sub>
                    </m:sSub>
                  </m:oMath>
                </a14:m>
                <a:r>
                  <a:rPr lang="en-US" sz="2000" dirty="0"/>
                  <a:t>					</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66</a:t>
                </a:r>
                <a:r>
                  <a:rPr lang="en-US" sz="2000" dirty="0" smtClean="0">
                    <a:latin typeface="Times New Roman" pitchFamily="18" charset="0"/>
                    <a:cs typeface="Times New Roman" pitchFamily="18" charset="0"/>
                  </a:rPr>
                  <a:t>)</a:t>
                </a:r>
              </a:p>
              <a:p>
                <a:pPr algn="just">
                  <a:spcAft>
                    <a:spcPts val="1200"/>
                  </a:spcAft>
                </a:pPr>
                <a:endParaRPr lang="en-US" sz="2400" dirty="0">
                  <a:latin typeface="Times New Roman" pitchFamily="18" charset="0"/>
                  <a:cs typeface="Times New Roman" pitchFamily="18" charset="0"/>
                </a:endParaRPr>
              </a:p>
              <a:p>
                <a:pPr algn="just">
                  <a:spcAft>
                    <a:spcPts val="1200"/>
                  </a:spcAft>
                </a:pP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𝑖𝑔</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r>
                          <a:rPr lang="en-US" sz="2000" i="1">
                            <a:latin typeface="Cambria Math"/>
                          </a:rPr>
                          <m:t>𝜋𝜀</m:t>
                        </m:r>
                      </m:den>
                    </m:f>
                    <m:d>
                      <m:dPr>
                        <m:ctrlPr>
                          <a:rPr lang="en-US" sz="2000" i="1">
                            <a:latin typeface="Cambria Math"/>
                          </a:rPr>
                        </m:ctrlPr>
                      </m:dPr>
                      <m:e>
                        <m:sSub>
                          <m:sSubPr>
                            <m:ctrlPr>
                              <a:rPr lang="en-US" sz="2000" i="1">
                                <a:latin typeface="Cambria Math"/>
                              </a:rPr>
                            </m:ctrlPr>
                          </m:sSubPr>
                          <m:e>
                            <m:r>
                              <a:rPr lang="en-US" sz="2000" i="1">
                                <a:latin typeface="Cambria Math"/>
                              </a:rPr>
                              <m:t>𝑞</m:t>
                            </m:r>
                          </m:e>
                          <m:sub>
                            <m:r>
                              <a:rPr lang="en-US" sz="2000" i="1">
                                <a:latin typeface="Cambria Math"/>
                              </a:rPr>
                              <m:t>𝑖</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den>
                            </m:f>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𝑗</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e>
                        </m:func>
                      </m:e>
                    </m:d>
                  </m:oMath>
                </a14:m>
                <a:r>
                  <a:rPr lang="en-US" sz="2000" dirty="0" smtClean="0"/>
                  <a:t>					</a:t>
                </a:r>
                <a:r>
                  <a:rPr lang="en-US" sz="2000" dirty="0" smtClean="0">
                    <a:latin typeface="Times New Roman" pitchFamily="18" charset="0"/>
                    <a:cs typeface="Times New Roman" pitchFamily="18" charset="0"/>
                  </a:rPr>
                  <a:t>(65)</a:t>
                </a:r>
              </a:p>
            </p:txBody>
          </p:sp>
        </mc:Choice>
        <mc:Fallback xmlns="">
          <p:sp>
            <p:nvSpPr>
              <p:cNvPr id="5" name="Rectangle 4"/>
              <p:cNvSpPr>
                <a:spLocks noRot="1" noChangeAspect="1" noMove="1" noResize="1" noEditPoints="1" noAdjustHandles="1" noChangeArrowheads="1" noChangeShapeType="1" noTextEdit="1"/>
              </p:cNvSpPr>
              <p:nvPr/>
            </p:nvSpPr>
            <p:spPr>
              <a:xfrm>
                <a:off x="0" y="2890775"/>
                <a:ext cx="9144000" cy="3433825"/>
              </a:xfrm>
              <a:prstGeom prst="rect">
                <a:avLst/>
              </a:prstGeom>
              <a:blipFill rotWithShape="1">
                <a:blip r:embed="rId3"/>
                <a:stretch>
                  <a:fillRect/>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63</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Lines</a:t>
            </a:r>
          </a:p>
        </p:txBody>
      </p:sp>
    </p:spTree>
    <p:extLst>
      <p:ext uri="{BB962C8B-B14F-4D97-AF65-F5344CB8AC3E}">
        <p14:creationId xmlns:p14="http://schemas.microsoft.com/office/powerpoint/2010/main" val="3926192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1305580"/>
            <a:ext cx="9144000" cy="523220"/>
          </a:xfrm>
          <a:prstGeom prst="rect">
            <a:avLst/>
          </a:prstGeom>
          <a:noFill/>
        </p:spPr>
        <p:txBody>
          <a:bodyPr wrap="square" rtlCol="0">
            <a:spAutoFit/>
          </a:bodyPr>
          <a:lstStyle/>
          <a:p>
            <a:pPr marL="342900" lvl="2" indent="-342900"/>
            <a:r>
              <a:rPr lang="en-US" sz="2800" dirty="0" smtClean="0"/>
              <a:t>	</a:t>
            </a:r>
            <a:r>
              <a:rPr lang="en-US" sz="2400" dirty="0" smtClean="0">
                <a:latin typeface="Times New Roman" pitchFamily="18" charset="0"/>
                <a:cs typeface="Times New Roman" pitchFamily="18" charset="0"/>
              </a:rPr>
              <a:t>where </a:t>
            </a:r>
          </a:p>
        </p:txBody>
      </p:sp>
      <p:sp>
        <p:nvSpPr>
          <p:cNvPr id="9" name="Rectangle 8"/>
          <p:cNvSpPr/>
          <p:nvPr/>
        </p:nvSpPr>
        <p:spPr>
          <a:xfrm>
            <a:off x="457200" y="3916740"/>
            <a:ext cx="8305800" cy="1569660"/>
          </a:xfrm>
          <a:prstGeom prst="rect">
            <a:avLst/>
          </a:prstGeom>
        </p:spPr>
        <p:txBody>
          <a:bodyPr wrap="square">
            <a:spAutoFit/>
          </a:bodyPr>
          <a:lstStyle/>
          <a:p>
            <a:pPr marL="342900" indent="-342900" algn="just">
              <a:buFont typeface="Wingdings" pitchFamily="2" charset="2"/>
              <a:buChar char="Ø"/>
            </a:pPr>
            <a:r>
              <a:rPr lang="en-US" sz="2400" dirty="0" smtClean="0">
                <a:latin typeface="Times New Roman" pitchFamily="18" charset="0"/>
                <a:cs typeface="Times New Roman" pitchFamily="18" charset="0"/>
              </a:rPr>
              <a:t>The first step is to create the primitive potential coefficient matrix, where the elements of the primitive potential coefficient matrix are given by</a:t>
            </a:r>
          </a:p>
          <a:p>
            <a:pPr algn="just"/>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842394" y="1901556"/>
                <a:ext cx="8149206" cy="1603644"/>
              </a:xfrm>
              <a:prstGeom prst="rect">
                <a:avLst/>
              </a:prstGeom>
            </p:spPr>
            <p:txBody>
              <a:bodyPr wrap="square">
                <a:spAutoFit/>
              </a:bodyPr>
              <a:lstStyle/>
              <a:p>
                <a:pPr>
                  <a:spcAft>
                    <a:spcPts val="600"/>
                  </a:spcAft>
                </a:pPr>
                <a14:m>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𝑖𝑖</m:t>
                        </m:r>
                      </m:sub>
                    </m:sSub>
                    <m:r>
                      <a:rPr lang="en-US" sz="2000" i="1">
                        <a:latin typeface="Cambria Math"/>
                      </a:rPr>
                      <m:t>=</m:t>
                    </m:r>
                  </m:oMath>
                </a14:m>
                <a:r>
                  <a:rPr lang="en-US" sz="2000" dirty="0">
                    <a:latin typeface="Times New Roman" pitchFamily="18" charset="0"/>
                    <a:cs typeface="Times New Roman" pitchFamily="18" charset="0"/>
                  </a:rPr>
                  <a:t> distance of the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to its image </a:t>
                </a:r>
                <a14:m>
                  <m:oMath xmlns:m="http://schemas.openxmlformats.org/officeDocument/2006/math">
                    <m:r>
                      <a:rPr lang="en-US" sz="2000" i="1">
                        <a:latin typeface="Cambria Math"/>
                      </a:rPr>
                      <m:t>𝑖</m:t>
                    </m:r>
                    <m:r>
                      <a:rPr lang="en-US" sz="2000" i="1">
                        <a:latin typeface="Cambria Math"/>
                      </a:rPr>
                      <m:t>′</m:t>
                    </m:r>
                  </m:oMath>
                </a14:m>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ft</a:t>
                </a:r>
                <a:r>
                  <a:rPr lang="en-US" sz="2000" dirty="0">
                    <a:latin typeface="Times New Roman" pitchFamily="18" charset="0"/>
                    <a:cs typeface="Times New Roman" pitchFamily="18" charset="0"/>
                  </a:rPr>
                  <a:t>)</a:t>
                </a:r>
              </a:p>
              <a:p>
                <a:pPr>
                  <a:spcAft>
                    <a:spcPts val="600"/>
                  </a:spcAft>
                </a:pPr>
                <a14:m>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distance of the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to the image of conductor </a:t>
                </a:r>
                <a14:m>
                  <m:oMath xmlns:m="http://schemas.openxmlformats.org/officeDocument/2006/math">
                    <m:r>
                      <a:rPr lang="en-US" sz="2000" i="1">
                        <a:latin typeface="Cambria Math"/>
                      </a:rPr>
                      <m:t>𝑗</m:t>
                    </m:r>
                  </m:oMath>
                </a14:m>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ft</a:t>
                </a:r>
                <a:r>
                  <a:rPr lang="en-US" sz="2000" dirty="0">
                    <a:latin typeface="Times New Roman" pitchFamily="18" charset="0"/>
                    <a:cs typeface="Times New Roman" pitchFamily="18" charset="0"/>
                  </a:rPr>
                  <a:t>)</a:t>
                </a:r>
              </a:p>
              <a:p>
                <a:pPr>
                  <a:spcAft>
                    <a:spcPts val="600"/>
                  </a:spcAft>
                </a:pP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distance of the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to conductor </a:t>
                </a:r>
                <a14:m>
                  <m:oMath xmlns:m="http://schemas.openxmlformats.org/officeDocument/2006/math">
                    <m:r>
                      <a:rPr lang="en-US" sz="2000" i="1">
                        <a:latin typeface="Cambria Math"/>
                      </a:rPr>
                      <m:t>𝑗</m:t>
                    </m:r>
                  </m:oMath>
                </a14:m>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ft</a:t>
                </a:r>
                <a:r>
                  <a:rPr lang="en-US" sz="2000" dirty="0">
                    <a:latin typeface="Times New Roman" pitchFamily="18" charset="0"/>
                    <a:cs typeface="Times New Roman" pitchFamily="18" charset="0"/>
                  </a:rPr>
                  <a:t>)</a:t>
                </a:r>
              </a:p>
              <a:p>
                <a:pPr>
                  <a:spcAft>
                    <a:spcPts val="600"/>
                  </a:spcAft>
                </a:pPr>
                <a14:m>
                  <m:oMath xmlns:m="http://schemas.openxmlformats.org/officeDocument/2006/math">
                    <m:sSub>
                      <m:sSubPr>
                        <m:ctrlPr>
                          <a:rPr lang="en-US" sz="2000" i="1">
                            <a:latin typeface="Cambria Math"/>
                          </a:rPr>
                        </m:ctrlPr>
                      </m:sSubPr>
                      <m:e>
                        <m:r>
                          <a:rPr lang="en-US" sz="2000" i="1">
                            <a:latin typeface="Cambria Math"/>
                          </a:rPr>
                          <m:t>𝑅𝐷</m:t>
                        </m:r>
                      </m:e>
                      <m:sub>
                        <m:r>
                          <a:rPr lang="en-US" sz="2000" i="1">
                            <a:latin typeface="Cambria Math"/>
                          </a:rPr>
                          <m:t>𝑖</m:t>
                        </m:r>
                      </m:sub>
                    </m:sSub>
                    <m:r>
                      <a:rPr lang="en-US" sz="2000" i="1">
                        <a:latin typeface="Cambria Math"/>
                      </a:rPr>
                      <m:t>=</m:t>
                    </m:r>
                  </m:oMath>
                </a14:m>
                <a:r>
                  <a:rPr lang="en-US" sz="2000" dirty="0">
                    <a:latin typeface="Times New Roman" pitchFamily="18" charset="0"/>
                    <a:cs typeface="Times New Roman" pitchFamily="18" charset="0"/>
                  </a:rPr>
                  <a:t> radius of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ft</a:t>
                </a:r>
                <a:r>
                  <a:rPr lang="en-US" sz="2000" dirty="0">
                    <a:latin typeface="Times New Roman" pitchFamily="18" charset="0"/>
                    <a:cs typeface="Times New Roman" pitchFamily="18" charset="0"/>
                  </a:rPr>
                  <a:t>)</a:t>
                </a:r>
              </a:p>
            </p:txBody>
          </p:sp>
        </mc:Choice>
        <mc:Fallback xmlns="">
          <p:sp>
            <p:nvSpPr>
              <p:cNvPr id="5" name="Rectangle 4"/>
              <p:cNvSpPr>
                <a:spLocks noRot="1" noChangeAspect="1" noMove="1" noResize="1" noEditPoints="1" noAdjustHandles="1" noChangeArrowheads="1" noChangeShapeType="1" noTextEdit="1"/>
              </p:cNvSpPr>
              <p:nvPr/>
            </p:nvSpPr>
            <p:spPr>
              <a:xfrm>
                <a:off x="842394" y="1901556"/>
                <a:ext cx="8149206" cy="1603644"/>
              </a:xfrm>
              <a:prstGeom prst="rect">
                <a:avLst/>
              </a:prstGeom>
              <a:blipFill rotWithShape="1">
                <a:blip r:embed="rId3"/>
                <a:stretch>
                  <a:fillRect t="-1901" b="-60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2209800" y="5221656"/>
                <a:ext cx="6324600" cy="1255344"/>
              </a:xfrm>
              <a:prstGeom prst="rect">
                <a:avLst/>
              </a:prstGeom>
            </p:spPr>
            <p:txBody>
              <a:bodyPr wrap="square">
                <a:spAutoFit/>
              </a:bodyPr>
              <a:lstStyle/>
              <a:p>
                <a:pPr>
                  <a:spcAft>
                    <a:spcPts val="12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𝑃</m:t>
                            </m:r>
                          </m:e>
                        </m:acc>
                      </m:e>
                      <m:sub>
                        <m:r>
                          <a:rPr lang="en-US" sz="2000" i="1">
                            <a:latin typeface="Cambria Math"/>
                          </a:rPr>
                          <m:t>𝑖𝑖</m:t>
                        </m:r>
                      </m:sub>
                    </m:sSub>
                    <m:r>
                      <a:rPr lang="en-US" sz="2000" i="1">
                        <a:latin typeface="Cambria Math"/>
                      </a:rPr>
                      <m:t>=11.17689</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sSub>
                              <m:sSubPr>
                                <m:ctrlPr>
                                  <a:rPr lang="en-US" sz="2000" i="1">
                                    <a:latin typeface="Cambria Math"/>
                                  </a:rPr>
                                </m:ctrlPr>
                              </m:sSubPr>
                              <m:e>
                                <m:r>
                                  <a:rPr lang="en-US" sz="2000" i="1">
                                    <a:latin typeface="Cambria Math"/>
                                  </a:rPr>
                                  <m:t>𝑅𝐷</m:t>
                                </m:r>
                              </m:e>
                              <m:sub>
                                <m:r>
                                  <a:rPr lang="en-US" sz="2000" i="1">
                                    <a:latin typeface="Cambria Math"/>
                                  </a:rPr>
                                  <m:t>𝑖</m:t>
                                </m:r>
                              </m:sub>
                            </m:sSub>
                          </m:den>
                        </m:f>
                      </m:e>
                    </m:func>
                  </m:oMath>
                </a14:m>
                <a:r>
                  <a:rPr lang="en-US" sz="2000" dirty="0"/>
                  <a:t>  </a:t>
                </a:r>
                <a:r>
                  <a:rPr lang="en-US" sz="2000" dirty="0">
                    <a:latin typeface="Times New Roman" pitchFamily="18" charset="0"/>
                    <a:cs typeface="Times New Roman" pitchFamily="18" charset="0"/>
                  </a:rPr>
                  <a:t>mile/</a:t>
                </a:r>
                <a14:m>
                  <m:oMath xmlns:m="http://schemas.openxmlformats.org/officeDocument/2006/math">
                    <m:r>
                      <a:rPr lang="en-US" sz="2000" i="1">
                        <a:latin typeface="Cambria Math"/>
                      </a:rPr>
                      <m:t>𝜇</m:t>
                    </m:r>
                  </m:oMath>
                </a14:m>
                <a:r>
                  <a:rPr lang="en-US" sz="2000" dirty="0" smtClean="0">
                    <a:latin typeface="Times New Roman" pitchFamily="18" charset="0"/>
                    <a:cs typeface="Times New Roman" pitchFamily="18" charset="0"/>
                  </a:rPr>
                  <a:t>F	(67)</a:t>
                </a:r>
                <a:endParaRPr lang="en-US" sz="2000" dirty="0">
                  <a:latin typeface="Times New Roman" pitchFamily="18" charset="0"/>
                  <a:cs typeface="Times New Roman" pitchFamily="18" charset="0"/>
                </a:endParaRPr>
              </a:p>
              <a:p>
                <a:pPr>
                  <a:spcAft>
                    <a:spcPts val="12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𝑃</m:t>
                            </m:r>
                          </m:e>
                        </m:acc>
                      </m:e>
                      <m:sub>
                        <m:r>
                          <a:rPr lang="en-US" sz="2000" i="1">
                            <a:latin typeface="Cambria Math"/>
                          </a:rPr>
                          <m:t>𝑖𝑗</m:t>
                        </m:r>
                      </m:sub>
                    </m:sSub>
                    <m:r>
                      <a:rPr lang="en-US" sz="2000" i="1">
                        <a:latin typeface="Cambria Math"/>
                      </a:rPr>
                      <m:t>=11.17689</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oMath>
                </a14:m>
                <a:r>
                  <a:rPr lang="en-US" sz="2000" dirty="0"/>
                  <a:t>  </a:t>
                </a:r>
                <a:r>
                  <a:rPr lang="en-US" sz="2000" dirty="0">
                    <a:latin typeface="Times New Roman" pitchFamily="18" charset="0"/>
                    <a:cs typeface="Times New Roman" pitchFamily="18" charset="0"/>
                  </a:rPr>
                  <a:t>mile/</a:t>
                </a:r>
                <a14:m>
                  <m:oMath xmlns:m="http://schemas.openxmlformats.org/officeDocument/2006/math">
                    <m:r>
                      <a:rPr lang="en-US" sz="2000" i="1">
                        <a:latin typeface="Cambria Math"/>
                      </a:rPr>
                      <m:t>𝜇</m:t>
                    </m:r>
                  </m:oMath>
                </a14:m>
                <a:r>
                  <a:rPr lang="en-US" sz="2000" dirty="0" smtClean="0">
                    <a:latin typeface="Times New Roman" pitchFamily="18" charset="0"/>
                    <a:cs typeface="Times New Roman" pitchFamily="18" charset="0"/>
                  </a:rPr>
                  <a:t>F	(68)</a:t>
                </a:r>
                <a:endParaRPr lang="en-US" sz="2000"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2209800" y="5221656"/>
                <a:ext cx="6324600" cy="1255344"/>
              </a:xfrm>
              <a:prstGeom prst="rect">
                <a:avLst/>
              </a:prstGeom>
              <a:blipFill rotWithShape="1">
                <a:blip r:embed="rId4"/>
                <a:stretch>
                  <a:fillRect/>
                </a:stretch>
              </a:blipFill>
            </p:spPr>
            <p:txBody>
              <a:bodyPr/>
              <a:lstStyle/>
              <a:p>
                <a:r>
                  <a:rPr lang="en-US">
                    <a:noFill/>
                  </a:rPr>
                  <a:t> </a:t>
                </a:r>
              </a:p>
            </p:txBody>
          </p:sp>
        </mc:Fallback>
      </mc:AlternateContent>
      <p:sp>
        <p:nvSpPr>
          <p:cNvPr id="8" name="Slide Number Placeholder 7"/>
          <p:cNvSpPr>
            <a:spLocks noGrp="1"/>
          </p:cNvSpPr>
          <p:nvPr>
            <p:ph type="sldNum" sz="quarter" idx="12"/>
          </p:nvPr>
        </p:nvSpPr>
        <p:spPr/>
        <p:txBody>
          <a:bodyPr/>
          <a:lstStyle/>
          <a:p>
            <a:fld id="{B6F15528-21DE-4FAA-801E-634DDDAF4B2B}" type="slidenum">
              <a:rPr lang="en-US" smtClean="0"/>
              <a:pPr/>
              <a:t>64</a:t>
            </a:fld>
            <a:endParaRPr lang="en-US"/>
          </a:p>
        </p:txBody>
      </p:sp>
      <p:sp>
        <p:nvSpPr>
          <p:cNvPr id="10" name="TextBox 9"/>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Lines</a:t>
            </a:r>
          </a:p>
        </p:txBody>
      </p:sp>
    </p:spTree>
    <p:extLst>
      <p:ext uri="{BB962C8B-B14F-4D97-AF65-F5344CB8AC3E}">
        <p14:creationId xmlns:p14="http://schemas.microsoft.com/office/powerpoint/2010/main" val="1553019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200" y="1371600"/>
                <a:ext cx="8382000" cy="5486245"/>
              </a:xfrm>
              <a:prstGeom prst="rect">
                <a:avLst/>
              </a:prstGeom>
              <a:noFill/>
            </p:spPr>
            <p:txBody>
              <a:bodyPr wrap="square" rtlCol="0">
                <a:spAutoFit/>
              </a:bodyPr>
              <a:lstStyle/>
              <a:p>
                <a:pPr marL="457200" lvl="2" indent="-457200">
                  <a:buFont typeface="Wingdings" pitchFamily="2" charset="2"/>
                  <a:buChar char="Ø"/>
                </a:pPr>
                <a:r>
                  <a:rPr lang="en-US" sz="2400" dirty="0" smtClean="0">
                    <a:latin typeface="Times New Roman" pitchFamily="18" charset="0"/>
                    <a:cs typeface="Times New Roman" pitchFamily="18" charset="0"/>
                  </a:rPr>
                  <a:t>After reducing the primitive potential matrix through Kron reduction, we obtain the potential matrix </a:t>
                </a:r>
                <a14:m>
                  <m:oMath xmlns:m="http://schemas.openxmlformats.org/officeDocument/2006/math">
                    <m:d>
                      <m:dPr>
                        <m:begChr m:val="["/>
                        <m:endChr m:val="]"/>
                        <m:ctrlPr>
                          <a:rPr lang="en-US" sz="2400" i="1">
                            <a:latin typeface="Cambria Math"/>
                          </a:rPr>
                        </m:ctrlPr>
                      </m:dPr>
                      <m:e>
                        <m:r>
                          <a:rPr lang="en-US" sz="2400" i="1">
                            <a:latin typeface="Cambria Math"/>
                          </a:rPr>
                          <m:t>𝑃</m:t>
                        </m:r>
                      </m:e>
                    </m:d>
                  </m:oMath>
                </a14:m>
                <a:r>
                  <a:rPr lang="en-US" sz="2400" dirty="0" smtClean="0">
                    <a:latin typeface="Times New Roman" pitchFamily="18" charset="0"/>
                    <a:cs typeface="Times New Roman" pitchFamily="18" charset="0"/>
                  </a:rPr>
                  <a:t>.</a:t>
                </a:r>
              </a:p>
              <a:p>
                <a:pPr marL="342900" lvl="2" indent="-342900"/>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shunt capacitance matrix  is the inverse of the potential matrix.</a:t>
                </a:r>
              </a:p>
              <a:p>
                <a:r>
                  <a:rPr lang="en-US" dirty="0" smtClean="0"/>
                  <a:t>				</a:t>
                </a:r>
              </a:p>
              <a:p>
                <a:pPr algn="just"/>
                <a:r>
                  <a:rPr lang="en-US" sz="2400" dirty="0" smtClean="0"/>
                  <a:t>		</a:t>
                </a:r>
                <a14:m>
                  <m:oMath xmlns:m="http://schemas.openxmlformats.org/officeDocument/2006/math">
                    <m:d>
                      <m:dPr>
                        <m:begChr m:val="["/>
                        <m:endChr m:val="]"/>
                        <m:ctrlPr>
                          <a:rPr lang="en-US" sz="2000" i="1">
                            <a:latin typeface="Cambria Math"/>
                          </a:rPr>
                        </m:ctrlPr>
                      </m:dPr>
                      <m:e>
                        <m:r>
                          <a:rPr lang="en-US" sz="2000" i="1">
                            <a:latin typeface="Cambria Math"/>
                          </a:rPr>
                          <m:t>𝐶</m:t>
                        </m:r>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𝑃</m:t>
                            </m:r>
                          </m:e>
                        </m:d>
                      </m:e>
                      <m:sup>
                        <m:r>
                          <a:rPr lang="en-US" sz="2000" i="1">
                            <a:latin typeface="Cambria Math"/>
                          </a:rPr>
                          <m:t>−1</m:t>
                        </m:r>
                      </m:sup>
                    </m:sSup>
                  </m:oMath>
                </a14:m>
                <a:r>
                  <a:rPr lang="en-US" sz="2000" dirty="0" smtClean="0"/>
                  <a:t>	</a:t>
                </a:r>
                <a:r>
                  <a:rPr lang="en-US" sz="2400" dirty="0" smtClean="0"/>
                  <a:t>				</a:t>
                </a:r>
                <a:r>
                  <a:rPr lang="en-US" sz="2000" dirty="0" smtClean="0">
                    <a:latin typeface="Times New Roman" pitchFamily="18" charset="0"/>
                    <a:cs typeface="Times New Roman" pitchFamily="18" charset="0"/>
                  </a:rPr>
                  <a:t>(69)</a:t>
                </a:r>
                <a:endParaRPr lang="en-US" sz="2000" dirty="0">
                  <a:latin typeface="Times New Roman" pitchFamily="18" charset="0"/>
                  <a:cs typeface="Times New Roman" pitchFamily="18" charset="0"/>
                </a:endParaRPr>
              </a:p>
              <a:p>
                <a:pPr marL="342900" lvl="2" indent="-342900"/>
                <a:endParaRPr lang="en-US" baseline="30000" dirty="0" smtClean="0"/>
              </a:p>
              <a:p>
                <a:pPr marL="0" lvl="1" indent="-457200">
                  <a:buFont typeface="Wingdings" pitchFamily="2" charset="2"/>
                  <a:buChar char="Ø"/>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shunt </a:t>
                </a:r>
                <a:r>
                  <a:rPr lang="en-US" sz="2400" dirty="0" smtClean="0">
                    <a:latin typeface="Times New Roman" pitchFamily="18" charset="0"/>
                    <a:cs typeface="Times New Roman" pitchFamily="18" charset="0"/>
                  </a:rPr>
                  <a:t>admittance matrix is given by </a:t>
                </a:r>
              </a:p>
              <a:p>
                <a:pPr marL="342900" lvl="2" indent="-342900"/>
                <a:r>
                  <a:rPr lang="en-US" dirty="0" smtClean="0"/>
                  <a:t>				</a:t>
                </a:r>
              </a:p>
              <a:p>
                <a:pPr marL="342900" lvl="2" indent="-342900" algn="just"/>
                <a:r>
                  <a:rPr lang="en-US" sz="2400" dirty="0" smtClean="0"/>
                  <a:t>			</a:t>
                </a:r>
                <a14:m>
                  <m:oMath xmlns:m="http://schemas.openxmlformats.org/officeDocument/2006/math">
                    <m:d>
                      <m:dPr>
                        <m:begChr m:val="["/>
                        <m:endChr m:val="]"/>
                        <m:ctrlPr>
                          <a:rPr lang="en-US" sz="2000" i="1">
                            <a:latin typeface="Cambria Math"/>
                          </a:rPr>
                        </m:ctrlPr>
                      </m:dPr>
                      <m:e>
                        <m:r>
                          <a:rPr lang="en-US" sz="2000" i="1">
                            <a:latin typeface="Cambria Math"/>
                          </a:rPr>
                          <m:t>𝑦</m:t>
                        </m:r>
                      </m:e>
                    </m:d>
                    <m:r>
                      <a:rPr lang="en-US" sz="2000" i="1">
                        <a:latin typeface="Cambria Math"/>
                      </a:rPr>
                      <m:t>=</m:t>
                    </m:r>
                    <m:r>
                      <a:rPr lang="en-US" sz="2000" i="1">
                        <a:latin typeface="Cambria Math"/>
                      </a:rPr>
                      <m:t>𝑗</m:t>
                    </m:r>
                    <m:r>
                      <a:rPr lang="en-US" sz="2000" i="1">
                        <a:latin typeface="Cambria Math"/>
                      </a:rPr>
                      <m:t>𝜔</m:t>
                    </m:r>
                    <m:r>
                      <a:rPr lang="en-US" sz="2000" i="1">
                        <a:latin typeface="Cambria Math"/>
                      </a:rPr>
                      <m:t>∙</m:t>
                    </m:r>
                    <m:d>
                      <m:dPr>
                        <m:begChr m:val="["/>
                        <m:endChr m:val="]"/>
                        <m:ctrlPr>
                          <a:rPr lang="en-US" sz="2000" i="1">
                            <a:latin typeface="Cambria Math"/>
                          </a:rPr>
                        </m:ctrlPr>
                      </m:dPr>
                      <m:e>
                        <m:r>
                          <a:rPr lang="en-US" sz="2000" i="1">
                            <a:latin typeface="Cambria Math"/>
                          </a:rPr>
                          <m:t>𝐶</m:t>
                        </m:r>
                      </m:e>
                    </m:d>
                    <m:r>
                      <a:rPr lang="en-US" sz="2000" i="1">
                        <a:latin typeface="Cambria Math"/>
                      </a:rPr>
                      <m:t>∙</m:t>
                    </m:r>
                    <m:sSup>
                      <m:sSupPr>
                        <m:ctrlPr>
                          <a:rPr lang="en-US" sz="2000" i="1">
                            <a:latin typeface="Cambria Math"/>
                          </a:rPr>
                        </m:ctrlPr>
                      </m:sSupPr>
                      <m:e>
                        <m:r>
                          <a:rPr lang="en-US" sz="2000" i="1">
                            <a:latin typeface="Cambria Math"/>
                          </a:rPr>
                          <m:t>10</m:t>
                        </m:r>
                      </m:e>
                      <m:sup>
                        <m:r>
                          <a:rPr lang="en-US" sz="2000" i="1">
                            <a:latin typeface="Cambria Math"/>
                          </a:rPr>
                          <m:t>−6</m:t>
                        </m:r>
                      </m:sup>
                    </m:sSup>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r>
                                    <a:rPr lang="en-US" sz="2000" i="1">
                                      <a:latin typeface="Cambria Math"/>
                                    </a:rPr>
                                    <m:t>𝑦</m:t>
                                  </m:r>
                                  <m:r>
                                    <a:rPr lang="en-US" sz="2000" i="1">
                                      <a:latin typeface="Cambria Math"/>
                                    </a:rPr>
                                    <m:t>11</m:t>
                                  </m:r>
                                </m:e>
                              </m:d>
                            </m:e>
                            <m:e>
                              <m:d>
                                <m:dPr>
                                  <m:begChr m:val="["/>
                                  <m:endChr m:val="]"/>
                                  <m:ctrlPr>
                                    <a:rPr lang="en-US" sz="2000" i="1">
                                      <a:latin typeface="Cambria Math"/>
                                    </a:rPr>
                                  </m:ctrlPr>
                                </m:dPr>
                                <m:e>
                                  <m:r>
                                    <a:rPr lang="en-US" sz="2000" i="1">
                                      <a:latin typeface="Cambria Math"/>
                                    </a:rPr>
                                    <m:t>𝑦</m:t>
                                  </m:r>
                                  <m:r>
                                    <a:rPr lang="en-US" sz="2000" i="1">
                                      <a:latin typeface="Cambria Math"/>
                                    </a:rPr>
                                    <m:t>12</m:t>
                                  </m:r>
                                </m:e>
                              </m:d>
                            </m:e>
                          </m:mr>
                          <m:mr>
                            <m:e>
                              <m:d>
                                <m:dPr>
                                  <m:begChr m:val="["/>
                                  <m:endChr m:val="]"/>
                                  <m:ctrlPr>
                                    <a:rPr lang="en-US" sz="2000" i="1">
                                      <a:latin typeface="Cambria Math"/>
                                    </a:rPr>
                                  </m:ctrlPr>
                                </m:dPr>
                                <m:e>
                                  <m:r>
                                    <a:rPr lang="en-US" sz="2000" i="1">
                                      <a:latin typeface="Cambria Math"/>
                                    </a:rPr>
                                    <m:t>𝑦</m:t>
                                  </m:r>
                                  <m:r>
                                    <a:rPr lang="en-US" sz="2000" i="1">
                                      <a:latin typeface="Cambria Math"/>
                                    </a:rPr>
                                    <m:t>21</m:t>
                                  </m:r>
                                </m:e>
                              </m:d>
                            </m:e>
                            <m:e>
                              <m:d>
                                <m:dPr>
                                  <m:begChr m:val="["/>
                                  <m:endChr m:val="]"/>
                                  <m:ctrlPr>
                                    <a:rPr lang="en-US" sz="2000" i="1">
                                      <a:latin typeface="Cambria Math"/>
                                    </a:rPr>
                                  </m:ctrlPr>
                                </m:dPr>
                                <m:e>
                                  <m:r>
                                    <a:rPr lang="en-US" sz="2000" i="1">
                                      <a:latin typeface="Cambria Math"/>
                                    </a:rPr>
                                    <m:t>𝑦</m:t>
                                  </m:r>
                                  <m:r>
                                    <a:rPr lang="en-US" sz="2000" i="1">
                                      <a:latin typeface="Cambria Math"/>
                                    </a:rPr>
                                    <m:t>22</m:t>
                                  </m:r>
                                </m:e>
                              </m:d>
                            </m:e>
                          </m:mr>
                        </m:m>
                      </m:e>
                    </m:d>
                    <m:r>
                      <a:rPr lang="en-US" sz="2000" i="1">
                        <a:latin typeface="Cambria Math"/>
                      </a:rPr>
                      <m:t>𝑆</m:t>
                    </m:r>
                  </m:oMath>
                </a14:m>
                <a:r>
                  <a:rPr lang="en-US" sz="2000" dirty="0" smtClean="0"/>
                  <a:t>		</a:t>
                </a:r>
                <a:r>
                  <a:rPr lang="en-US" sz="2000" dirty="0" smtClean="0">
                    <a:latin typeface="Times New Roman" pitchFamily="18" charset="0"/>
                    <a:cs typeface="Times New Roman" pitchFamily="18" charset="0"/>
                  </a:rPr>
                  <a:t>(70)</a:t>
                </a:r>
                <a:endParaRPr lang="en-US" sz="2000" dirty="0">
                  <a:latin typeface="Times New Roman" pitchFamily="18" charset="0"/>
                  <a:cs typeface="Times New Roman" pitchFamily="18" charset="0"/>
                </a:endParaRPr>
              </a:p>
              <a:p>
                <a:pPr marL="342900" lvl="2" indent="-342900"/>
                <a:endParaRPr lang="en-US" dirty="0" smtClean="0"/>
              </a:p>
              <a:p>
                <a:pPr marL="342900" lvl="2" indent="-342900"/>
                <a:endParaRPr lang="en-US" dirty="0" smtClean="0"/>
              </a:p>
              <a:p>
                <a:pPr marL="342900" lvl="2" indent="-342900"/>
                <a:r>
                  <a:rPr lang="en-US" dirty="0" smtClean="0"/>
                  <a:t>			</a:t>
                </a:r>
                <a:r>
                  <a:rPr lang="en-US" sz="2400" dirty="0" smtClean="0">
                    <a:latin typeface="Times New Roman" pitchFamily="18" charset="0"/>
                    <a:cs typeface="Times New Roman" pitchFamily="18" charset="0"/>
                  </a:rPr>
                  <a:t>where </a:t>
                </a:r>
                <a14:m>
                  <m:oMath xmlns:m="http://schemas.openxmlformats.org/officeDocument/2006/math">
                    <m:r>
                      <a:rPr lang="en-US" sz="2000" i="1">
                        <a:latin typeface="Cambria Math"/>
                      </a:rPr>
                      <m:t>𝜔</m:t>
                    </m:r>
                    <m:r>
                      <a:rPr lang="en-US" sz="2000" i="1">
                        <a:latin typeface="Cambria Math"/>
                      </a:rPr>
                      <m:t>=2</m:t>
                    </m:r>
                    <m:r>
                      <a:rPr lang="en-US" sz="2000" i="1">
                        <a:latin typeface="Cambria Math"/>
                      </a:rPr>
                      <m:t>𝜋</m:t>
                    </m:r>
                    <m:r>
                      <a:rPr lang="en-US" sz="2000" i="1">
                        <a:latin typeface="Cambria Math"/>
                      </a:rPr>
                      <m:t>∙</m:t>
                    </m:r>
                    <m:r>
                      <a:rPr lang="en-US" sz="2000" i="1">
                        <a:latin typeface="Cambria Math"/>
                      </a:rPr>
                      <m:t>𝑓𝑟𝑒𝑞𝑢𝑒𝑛𝑐𝑦</m:t>
                    </m:r>
                  </m:oMath>
                </a14:m>
                <a:r>
                  <a:rPr lang="en-US" sz="2000" dirty="0" smtClean="0"/>
                  <a:t>.</a:t>
                </a:r>
                <a:endParaRPr lang="en-US" sz="2000" dirty="0"/>
              </a:p>
              <a:p>
                <a:pPr marL="342900" lvl="2" indent="-342900"/>
                <a:endParaRPr lang="en-US" dirty="0" smtClean="0"/>
              </a:p>
              <a:p>
                <a:pPr marL="342900" lvl="2" indent="-342900"/>
                <a:endParaRPr lang="en-US" dirty="0"/>
              </a:p>
            </p:txBody>
          </p:sp>
        </mc:Choice>
        <mc:Fallback>
          <p:sp>
            <p:nvSpPr>
              <p:cNvPr id="7" name="TextBox 6"/>
              <p:cNvSpPr txBox="1">
                <a:spLocks noRot="1" noChangeAspect="1" noMove="1" noResize="1" noEditPoints="1" noAdjustHandles="1" noChangeArrowheads="1" noChangeShapeType="1" noTextEdit="1"/>
              </p:cNvSpPr>
              <p:nvPr/>
            </p:nvSpPr>
            <p:spPr>
              <a:xfrm>
                <a:off x="457200" y="1371600"/>
                <a:ext cx="8382000" cy="5486245"/>
              </a:xfrm>
              <a:prstGeom prst="rect">
                <a:avLst/>
              </a:prstGeom>
              <a:blipFill rotWithShape="1">
                <a:blip r:embed="rId3"/>
                <a:stretch>
                  <a:fillRect l="-945" t="-88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65</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Lines</a:t>
            </a:r>
          </a:p>
        </p:txBody>
      </p:sp>
    </p:spTree>
    <p:extLst>
      <p:ext uri="{BB962C8B-B14F-4D97-AF65-F5344CB8AC3E}">
        <p14:creationId xmlns:p14="http://schemas.microsoft.com/office/powerpoint/2010/main" val="116265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Lines </a:t>
            </a:r>
            <a:endParaRPr lang="en-US" dirty="0"/>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smtClean="0"/>
              <a:t>Tape </a:t>
            </a:r>
            <a:r>
              <a:rPr lang="en-US" sz="8000" dirty="0"/>
              <a:t>Shielded Cables</a:t>
            </a:r>
          </a:p>
          <a:p>
            <a:endParaRPr lang="en-US" sz="7400" dirty="0"/>
          </a:p>
          <a:p>
            <a:pPr lvl="1"/>
            <a:r>
              <a:rPr lang="en-US" sz="7400" dirty="0"/>
              <a:t> 	</a:t>
            </a:r>
            <a:r>
              <a:rPr lang="en-US" sz="9600" dirty="0"/>
              <a:t>Shunt Admittance of Underground Lines</a:t>
            </a:r>
          </a:p>
          <a:p>
            <a:pPr marL="1200150" lvl="1"/>
            <a:r>
              <a:rPr lang="en-US" sz="7800" dirty="0" smtClean="0"/>
              <a:t> </a:t>
            </a:r>
            <a:r>
              <a:rPr lang="en-US" sz="8000" dirty="0"/>
              <a:t>Concentric Neutral Cable</a:t>
            </a:r>
          </a:p>
          <a:p>
            <a:pPr lvl="2"/>
            <a:r>
              <a:rPr lang="en-US" sz="8000" dirty="0"/>
              <a:t>  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8000" dirty="0"/>
              <a:t> </a:t>
            </a:r>
            <a:r>
              <a:rPr lang="en-US" sz="8000" dirty="0" smtClean="0"/>
              <a:t> Series </a:t>
            </a:r>
            <a:r>
              <a:rPr lang="en-US" sz="8000" dirty="0"/>
              <a:t>I</a:t>
            </a:r>
            <a:r>
              <a:rPr lang="en-US" sz="8000" dirty="0" smtClean="0"/>
              <a:t>mpedance</a:t>
            </a:r>
            <a:endParaRPr lang="en-US" sz="8000" dirty="0"/>
          </a:p>
          <a:p>
            <a:pPr lvl="2"/>
            <a:r>
              <a:rPr lang="en-US" sz="8000" dirty="0"/>
              <a:t> </a:t>
            </a:r>
            <a:r>
              <a:rPr lang="en-US" sz="8000" dirty="0" smtClean="0"/>
              <a:t> Shunt </a:t>
            </a:r>
            <a:r>
              <a:rPr lang="en-US" sz="8000" dirty="0"/>
              <a:t>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66</a:t>
            </a:fld>
            <a:endParaRPr lang="en-US"/>
          </a:p>
        </p:txBody>
      </p:sp>
    </p:spTree>
    <p:extLst>
      <p:ext uri="{BB962C8B-B14F-4D97-AF65-F5344CB8AC3E}">
        <p14:creationId xmlns:p14="http://schemas.microsoft.com/office/powerpoint/2010/main" val="1566058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a:t>
            </a:r>
            <a:r>
              <a:rPr lang="en-US" sz="7800" b="1" u="sng" dirty="0" smtClean="0"/>
              <a:t>Concentric </a:t>
            </a:r>
            <a:r>
              <a:rPr lang="en-US" sz="7800" b="1" u="sng"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8000" dirty="0"/>
              <a:t> </a:t>
            </a:r>
            <a:r>
              <a:rPr lang="en-US" sz="8000" dirty="0" smtClean="0"/>
              <a:t> Series </a:t>
            </a:r>
            <a:r>
              <a:rPr lang="en-US" sz="8000" dirty="0"/>
              <a:t>I</a:t>
            </a:r>
            <a:r>
              <a:rPr lang="en-US" sz="8000" dirty="0" smtClean="0"/>
              <a:t>mpedance</a:t>
            </a:r>
            <a:endParaRPr lang="en-US" sz="8000" dirty="0"/>
          </a:p>
          <a:p>
            <a:pPr lvl="2"/>
            <a:r>
              <a:rPr lang="en-US" sz="8000" dirty="0"/>
              <a:t> </a:t>
            </a:r>
            <a:r>
              <a:rPr lang="en-US" sz="8000" dirty="0" smtClean="0"/>
              <a:t> Shunt </a:t>
            </a:r>
            <a:r>
              <a:rPr lang="en-US" sz="8000" dirty="0"/>
              <a:t>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67</a:t>
            </a:fld>
            <a:endParaRPr lang="en-US"/>
          </a:p>
        </p:txBody>
      </p:sp>
    </p:spTree>
    <p:extLst>
      <p:ext uri="{BB962C8B-B14F-4D97-AF65-F5344CB8AC3E}">
        <p14:creationId xmlns:p14="http://schemas.microsoft.com/office/powerpoint/2010/main" val="30738729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1200329"/>
          </a:xfrm>
          <a:prstGeom prst="rect">
            <a:avLst/>
          </a:prstGeom>
          <a:noFill/>
        </p:spPr>
        <p:txBody>
          <a:bodyPr wrap="square" rtlCol="0">
            <a:spAutoFit/>
          </a:bodyPr>
          <a:lstStyle/>
          <a:p>
            <a:pPr lvl="1"/>
            <a:r>
              <a:rPr lang="en-US" dirty="0"/>
              <a:t>	</a:t>
            </a:r>
            <a:endParaRPr lang="en-US" dirty="0" smtClean="0"/>
          </a:p>
          <a:p>
            <a:r>
              <a:rPr lang="en-US" dirty="0" smtClean="0"/>
              <a:t>	</a:t>
            </a:r>
          </a:p>
          <a:p>
            <a:endParaRPr lang="en-US" dirty="0"/>
          </a:p>
          <a:p>
            <a:endParaRPr lang="en-US" dirty="0"/>
          </a:p>
        </p:txBody>
      </p:sp>
      <p:sp>
        <p:nvSpPr>
          <p:cNvPr id="3" name="TextBox 2"/>
          <p:cNvSpPr txBox="1"/>
          <p:nvPr/>
        </p:nvSpPr>
        <p:spPr>
          <a:xfrm>
            <a:off x="0" y="370582"/>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Impedance of Underground Lines</a:t>
            </a:r>
          </a:p>
          <a:p>
            <a:pPr marL="0" lvl="1" algn="ctr"/>
            <a:r>
              <a:rPr lang="en-US" sz="3200" dirty="0" smtClean="0">
                <a:latin typeface="Times New Roman" pitchFamily="18" charset="0"/>
                <a:cs typeface="Times New Roman" pitchFamily="18" charset="0"/>
              </a:rPr>
              <a:t>Concentric Neutral Cable </a:t>
            </a:r>
            <a:endParaRPr lang="en-US" sz="3200" dirty="0">
              <a:latin typeface="Times New Roman" pitchFamily="18" charset="0"/>
              <a:cs typeface="Times New Roman" pitchFamily="18" charset="0"/>
            </a:endParaRPr>
          </a:p>
        </p:txBody>
      </p:sp>
      <p:sp>
        <p:nvSpPr>
          <p:cNvPr id="4" name="TextBox 3"/>
          <p:cNvSpPr txBox="1"/>
          <p:nvPr/>
        </p:nvSpPr>
        <p:spPr>
          <a:xfrm>
            <a:off x="533400" y="1748135"/>
            <a:ext cx="8305800" cy="461665"/>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Figure shows the detail of a concentric neutral cable</a:t>
            </a:r>
            <a:endParaRPr lang="en-US" sz="2400" dirty="0">
              <a:latin typeface="Times New Roman" pitchFamily="18" charset="0"/>
              <a:cs typeface="Times New Roman" pitchFamily="18"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4900" y="2536848"/>
            <a:ext cx="6934200" cy="3711552"/>
          </a:xfrm>
          <a:prstGeom prst="rect">
            <a:avLst/>
          </a:prstGeom>
        </p:spPr>
      </p:pic>
      <p:sp>
        <p:nvSpPr>
          <p:cNvPr id="5" name="TextBox 4"/>
          <p:cNvSpPr txBox="1"/>
          <p:nvPr/>
        </p:nvSpPr>
        <p:spPr>
          <a:xfrm>
            <a:off x="5791200" y="6248400"/>
            <a:ext cx="1524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11.0</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68</a:t>
            </a:fld>
            <a:endParaRPr lang="en-US"/>
          </a:p>
        </p:txBody>
      </p:sp>
    </p:spTree>
    <p:extLst>
      <p:ext uri="{BB962C8B-B14F-4D97-AF65-F5344CB8AC3E}">
        <p14:creationId xmlns:p14="http://schemas.microsoft.com/office/powerpoint/2010/main" val="275984377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1200329"/>
          </a:xfrm>
          <a:prstGeom prst="rect">
            <a:avLst/>
          </a:prstGeom>
          <a:noFill/>
        </p:spPr>
        <p:txBody>
          <a:bodyPr wrap="square" rtlCol="0">
            <a:spAutoFit/>
          </a:bodyPr>
          <a:lstStyle/>
          <a:p>
            <a:pPr lvl="1"/>
            <a:r>
              <a:rPr lang="en-US" dirty="0"/>
              <a:t>	</a:t>
            </a:r>
            <a:endParaRPr lang="en-US" dirty="0" smtClean="0"/>
          </a:p>
          <a:p>
            <a:r>
              <a:rPr lang="en-US" dirty="0" smtClean="0"/>
              <a:t>	</a:t>
            </a:r>
          </a:p>
          <a:p>
            <a:endParaRPr lang="en-US" dirty="0"/>
          </a:p>
          <a:p>
            <a:endParaRPr lang="en-US" dirty="0"/>
          </a:p>
        </p:txBody>
      </p:sp>
      <p:sp>
        <p:nvSpPr>
          <p:cNvPr id="4" name="TextBox 3"/>
          <p:cNvSpPr txBox="1"/>
          <p:nvPr/>
        </p:nvSpPr>
        <p:spPr>
          <a:xfrm>
            <a:off x="304800" y="1264384"/>
            <a:ext cx="8382000" cy="1631216"/>
          </a:xfrm>
          <a:prstGeom prst="rect">
            <a:avLst/>
          </a:prstGeom>
          <a:noFill/>
        </p:spPr>
        <p:txBody>
          <a:bodyPr wrap="square" rtlCol="0">
            <a:spAutoFit/>
          </a:bodyPr>
          <a:lstStyle/>
          <a:p>
            <a:pPr marL="0" lvl="3"/>
            <a:r>
              <a:rPr lang="en-US" sz="2800" dirty="0" smtClean="0"/>
              <a:t>	</a:t>
            </a:r>
            <a:endParaRPr lang="en-US" dirty="0" smtClean="0"/>
          </a:p>
          <a:p>
            <a:pPr marL="342900" lvl="3" indent="-342900">
              <a:buFont typeface="Wingdings" pitchFamily="2" charset="2"/>
              <a:buChar char="Ø"/>
            </a:pPr>
            <a:r>
              <a:rPr lang="en-US" sz="2400" dirty="0" smtClean="0">
                <a:latin typeface="Times New Roman" pitchFamily="18" charset="0"/>
                <a:cs typeface="Times New Roman" pitchFamily="18" charset="0"/>
              </a:rPr>
              <a:t>In order to apply the Carson’s equations, the following data needs to be extracted from a table of underground cables. (Appendices A and B in the book)</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1143000" y="2997637"/>
                <a:ext cx="7772400" cy="3631763"/>
              </a:xfrm>
              <a:prstGeom prst="rect">
                <a:avLst/>
              </a:prstGeom>
            </p:spPr>
            <p:txBody>
              <a:bodyPr wrap="square">
                <a:spAutoFit/>
              </a:bodyPr>
              <a:lstStyle/>
              <a:p>
                <a:pPr>
                  <a:spcAft>
                    <a:spcPts val="1200"/>
                  </a:spcAft>
                </a:pPr>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𝑐</m:t>
                        </m:r>
                      </m:sub>
                    </m:sSub>
                    <m:r>
                      <a:rPr lang="en-US" sz="2000" i="1">
                        <a:latin typeface="Cambria Math"/>
                      </a:rPr>
                      <m:t>=</m:t>
                    </m:r>
                  </m:oMath>
                </a14:m>
                <a:r>
                  <a:rPr lang="en-US" sz="2000" dirty="0">
                    <a:latin typeface="Times New Roman" pitchFamily="18" charset="0"/>
                    <a:cs typeface="Times New Roman" pitchFamily="18" charset="0"/>
                  </a:rPr>
                  <a:t>  diameter of phase conductor (inches)</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𝑜𝑑</m:t>
                        </m:r>
                      </m:sub>
                    </m:sSub>
                    <m:r>
                      <a:rPr lang="en-US" sz="2000" i="1">
                        <a:latin typeface="Cambria Math"/>
                      </a:rPr>
                      <m:t>=</m:t>
                    </m:r>
                  </m:oMath>
                </a14:m>
                <a:r>
                  <a:rPr lang="en-US" sz="2000" dirty="0">
                    <a:latin typeface="Times New Roman" pitchFamily="18" charset="0"/>
                    <a:cs typeface="Times New Roman" pitchFamily="18" charset="0"/>
                  </a:rPr>
                  <a:t>  nominal diameter over the concentric neutrals of the cable (inches)</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𝑠</m:t>
                        </m:r>
                      </m:sub>
                    </m:sSub>
                    <m:r>
                      <a:rPr lang="en-US" sz="2000" i="1">
                        <a:latin typeface="Cambria Math"/>
                      </a:rPr>
                      <m:t>=</m:t>
                    </m:r>
                  </m:oMath>
                </a14:m>
                <a:r>
                  <a:rPr lang="en-US" sz="2000" dirty="0">
                    <a:latin typeface="Times New Roman" pitchFamily="18" charset="0"/>
                    <a:cs typeface="Times New Roman" pitchFamily="18" charset="0"/>
                  </a:rPr>
                  <a:t> diameter of a concentric neutral strand (inches)</a:t>
                </a:r>
              </a:p>
              <a:p>
                <a:pPr>
                  <a:spcAft>
                    <a:spcPts val="1200"/>
                  </a:spcAft>
                </a:pPr>
                <a14:m>
                  <m:oMath xmlns:m="http://schemas.openxmlformats.org/officeDocument/2006/math">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𝑐</m:t>
                        </m:r>
                      </m:sub>
                    </m:sSub>
                    <m:r>
                      <a:rPr lang="en-US" sz="2000" i="1">
                        <a:latin typeface="Cambria Math"/>
                      </a:rPr>
                      <m:t>=</m:t>
                    </m:r>
                  </m:oMath>
                </a14:m>
                <a:r>
                  <a:rPr lang="en-US" sz="2000" dirty="0">
                    <a:latin typeface="Times New Roman" pitchFamily="18" charset="0"/>
                    <a:cs typeface="Times New Roman" pitchFamily="18" charset="0"/>
                  </a:rPr>
                  <a:t> geometric mean radius of the phase conductor (feet)</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𝐺𝑀𝑅</m:t>
                        </m:r>
                      </m:e>
                      <m:sub>
                        <m:r>
                          <a:rPr lang="en-US" sz="2000" i="1">
                            <a:latin typeface="Cambria Math"/>
                          </a:rPr>
                          <m:t>𝑠</m:t>
                        </m:r>
                      </m:sub>
                    </m:sSub>
                    <m:r>
                      <a:rPr lang="en-US" sz="2000" i="1">
                        <a:latin typeface="Cambria Math"/>
                      </a:rPr>
                      <m:t>=</m:t>
                    </m:r>
                  </m:oMath>
                </a14:m>
                <a:r>
                  <a:rPr lang="en-US" sz="2000" dirty="0">
                    <a:latin typeface="Times New Roman" pitchFamily="18" charset="0"/>
                    <a:cs typeface="Times New Roman" pitchFamily="18" charset="0"/>
                  </a:rPr>
                  <a:t> geometric mean radius of a neutral strand (feet)</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𝑟</m:t>
                        </m:r>
                      </m:e>
                      <m:sub>
                        <m:r>
                          <a:rPr lang="en-US" sz="2000" i="1">
                            <a:latin typeface="Cambria Math"/>
                          </a:rPr>
                          <m:t>𝑐</m:t>
                        </m:r>
                      </m:sub>
                    </m:sSub>
                    <m:r>
                      <a:rPr lang="en-US" sz="2000" i="1">
                        <a:latin typeface="Cambria Math"/>
                      </a:rPr>
                      <m:t>=</m:t>
                    </m:r>
                  </m:oMath>
                </a14:m>
                <a:r>
                  <a:rPr lang="en-US" sz="2000" dirty="0">
                    <a:latin typeface="Times New Roman" pitchFamily="18" charset="0"/>
                    <a:cs typeface="Times New Roman" pitchFamily="18" charset="0"/>
                  </a:rPr>
                  <a:t> resistance of the phase conductor (Ω/mile)</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𝑟</m:t>
                        </m:r>
                      </m:e>
                      <m:sub>
                        <m:r>
                          <a:rPr lang="en-US" sz="2000" i="1">
                            <a:latin typeface="Cambria Math"/>
                          </a:rPr>
                          <m:t>𝑠</m:t>
                        </m:r>
                      </m:sub>
                    </m:sSub>
                    <m:r>
                      <a:rPr lang="en-US" sz="2000" i="1">
                        <a:latin typeface="Cambria Math"/>
                      </a:rPr>
                      <m:t>=</m:t>
                    </m:r>
                  </m:oMath>
                </a14:m>
                <a:r>
                  <a:rPr lang="en-US" sz="2000" dirty="0">
                    <a:latin typeface="Times New Roman" pitchFamily="18" charset="0"/>
                    <a:cs typeface="Times New Roman" pitchFamily="18" charset="0"/>
                  </a:rPr>
                  <a:t> resistance of a solid neutral strand (Ω/mile)</a:t>
                </a:r>
              </a:p>
              <a:p>
                <a:pPr>
                  <a:spcAft>
                    <a:spcPts val="1200"/>
                  </a:spcAft>
                </a:pPr>
                <a14:m>
                  <m:oMath xmlns:m="http://schemas.openxmlformats.org/officeDocument/2006/math">
                    <m:r>
                      <a:rPr lang="en-US" sz="2000" i="1">
                        <a:latin typeface="Cambria Math"/>
                      </a:rPr>
                      <m:t>𝑘</m:t>
                    </m:r>
                    <m:r>
                      <a:rPr lang="en-US" sz="2000" i="1">
                        <a:latin typeface="Cambria Math"/>
                      </a:rPr>
                      <m:t>=</m:t>
                    </m:r>
                  </m:oMath>
                </a14:m>
                <a:r>
                  <a:rPr lang="en-US" sz="2000" dirty="0">
                    <a:latin typeface="Times New Roman" pitchFamily="18" charset="0"/>
                    <a:cs typeface="Times New Roman" pitchFamily="18" charset="0"/>
                  </a:rPr>
                  <a:t> number of concentric neutral strands</a:t>
                </a:r>
              </a:p>
            </p:txBody>
          </p:sp>
        </mc:Choice>
        <mc:Fallback xmlns="">
          <p:sp>
            <p:nvSpPr>
              <p:cNvPr id="5" name="Rectangle 4"/>
              <p:cNvSpPr>
                <a:spLocks noRot="1" noChangeAspect="1" noMove="1" noResize="1" noEditPoints="1" noAdjustHandles="1" noChangeArrowheads="1" noChangeShapeType="1" noTextEdit="1"/>
              </p:cNvSpPr>
              <p:nvPr/>
            </p:nvSpPr>
            <p:spPr>
              <a:xfrm>
                <a:off x="1143000" y="2997637"/>
                <a:ext cx="7772400" cy="3631763"/>
              </a:xfrm>
              <a:prstGeom prst="rect">
                <a:avLst/>
              </a:prstGeom>
              <a:blipFill rotWithShape="1">
                <a:blip r:embed="rId3"/>
                <a:stretch>
                  <a:fillRect t="-839" r="-549" b="-2013"/>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69</a:t>
            </a:fld>
            <a:endParaRPr lang="en-US"/>
          </a:p>
        </p:txBody>
      </p:sp>
      <p:sp>
        <p:nvSpPr>
          <p:cNvPr id="7" name="TextBox 6"/>
          <p:cNvSpPr txBox="1"/>
          <p:nvPr/>
        </p:nvSpPr>
        <p:spPr>
          <a:xfrm>
            <a:off x="0" y="370582"/>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Impedance of Underground Lines</a:t>
            </a:r>
          </a:p>
          <a:p>
            <a:pPr marL="0" lvl="1" algn="ctr"/>
            <a:r>
              <a:rPr lang="en-US" sz="3200" dirty="0" smtClean="0">
                <a:latin typeface="Times New Roman" pitchFamily="18" charset="0"/>
                <a:cs typeface="Times New Roman" pitchFamily="18" charset="0"/>
              </a:rPr>
              <a:t>Concentric Neutral Cable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33722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p:cNvSpPr txBox="1"/>
              <p:nvPr/>
            </p:nvSpPr>
            <p:spPr>
              <a:xfrm>
                <a:off x="284527" y="990600"/>
                <a:ext cx="8478473" cy="2492990"/>
              </a:xfrm>
              <a:prstGeom prst="rect">
                <a:avLst/>
              </a:prstGeom>
              <a:noFill/>
            </p:spPr>
            <p:txBody>
              <a:bodyPr wrap="square" rtlCol="0">
                <a:spAutoFit/>
              </a:bodyPr>
              <a:lstStyle/>
              <a:p>
                <a:pPr marL="342900" indent="-342900" algn="ctr"/>
                <a:endParaRPr lang="en-US" sz="3600" dirty="0" smtClean="0"/>
              </a:p>
              <a:p>
                <a:pPr marL="342900" indent="-342900" algn="just">
                  <a:buFont typeface="Wingdings" pitchFamily="2" charset="2"/>
                  <a:buChar char="Ø"/>
                </a:pPr>
                <a:r>
                  <a:rPr lang="en-US" sz="2400" dirty="0" smtClean="0">
                    <a:latin typeface="Times New Roman" pitchFamily="18" charset="0"/>
                    <a:cs typeface="Times New Roman" pitchFamily="18" charset="0"/>
                  </a:rPr>
                  <a:t>Inductance is given by the flux linkage divided by the current. </a:t>
                </a:r>
              </a:p>
              <a:p>
                <a:pPr marL="342900" indent="-342900" algn="just">
                  <a:buFont typeface="Wingdings" pitchFamily="2" charset="2"/>
                  <a:buChar char="Ø"/>
                </a:pPr>
                <a:endParaRPr lang="en-US" sz="2400" dirty="0" smtClean="0">
                  <a:latin typeface="Times New Roman" pitchFamily="18" charset="0"/>
                  <a:cs typeface="Times New Roman" pitchFamily="18" charset="0"/>
                </a:endParaRPr>
              </a:p>
              <a:p>
                <a:pPr marL="342900" indent="-342900" algn="just">
                  <a:buFont typeface="Wingdings" pitchFamily="2" charset="2"/>
                  <a:buChar char="Ø"/>
                </a:pPr>
                <a:r>
                  <a:rPr lang="en-US" sz="2400" dirty="0" smtClean="0">
                    <a:latin typeface="Times New Roman" pitchFamily="18" charset="0"/>
                    <a:cs typeface="Times New Roman" pitchFamily="18" charset="0"/>
                  </a:rPr>
                  <a:t>Thus, the inductance of the conductor </a:t>
                </a:r>
                <a14:m>
                  <m:oMath xmlns:m="http://schemas.openxmlformats.org/officeDocument/2006/math">
                    <m:r>
                      <a:rPr lang="en-US" sz="2400" i="1" dirty="0" smtClean="0">
                        <a:latin typeface="Cambria Math"/>
                        <a:cs typeface="Times New Roman" pitchFamily="18" charset="0"/>
                      </a:rPr>
                      <m:t>𝑖</m:t>
                    </m:r>
                  </m:oMath>
                </a14:m>
                <a:r>
                  <a:rPr lang="en-US" sz="2400" dirty="0" smtClean="0">
                    <a:latin typeface="Times New Roman" pitchFamily="18" charset="0"/>
                    <a:cs typeface="Times New Roman" pitchFamily="18" charset="0"/>
                  </a:rPr>
                  <a:t> consists of the “self inductance” of the conductor </a:t>
                </a:r>
                <a14:m>
                  <m:oMath xmlns:m="http://schemas.openxmlformats.org/officeDocument/2006/math">
                    <m:r>
                      <a:rPr lang="en-US" sz="2400" i="1" dirty="0" smtClean="0">
                        <a:latin typeface="Cambria Math"/>
                        <a:cs typeface="Times New Roman" pitchFamily="18" charset="0"/>
                      </a:rPr>
                      <m:t>𝑖</m:t>
                    </m:r>
                  </m:oMath>
                </a14:m>
                <a:r>
                  <a:rPr lang="en-US" sz="2400" dirty="0" smtClean="0">
                    <a:latin typeface="Times New Roman" pitchFamily="18" charset="0"/>
                    <a:cs typeface="Times New Roman" pitchFamily="18" charset="0"/>
                  </a:rPr>
                  <a:t> and the “mutual inductance” between conductor </a:t>
                </a:r>
                <a14:m>
                  <m:oMath xmlns:m="http://schemas.openxmlformats.org/officeDocument/2006/math">
                    <m:r>
                      <a:rPr lang="en-US" sz="2400" i="1" dirty="0" smtClean="0">
                        <a:latin typeface="Cambria Math"/>
                        <a:cs typeface="Times New Roman" pitchFamily="18" charset="0"/>
                      </a:rPr>
                      <m:t>𝑖</m:t>
                    </m:r>
                  </m:oMath>
                </a14:m>
                <a:r>
                  <a:rPr lang="en-US" sz="2400" dirty="0" smtClean="0">
                    <a:latin typeface="Times New Roman" pitchFamily="18" charset="0"/>
                    <a:cs typeface="Times New Roman" pitchFamily="18" charset="0"/>
                  </a:rPr>
                  <a:t> and the other </a:t>
                </a:r>
                <a14:m>
                  <m:oMath xmlns:m="http://schemas.openxmlformats.org/officeDocument/2006/math">
                    <m:r>
                      <a:rPr lang="en-US" sz="2400" i="1" dirty="0" smtClean="0">
                        <a:latin typeface="Cambria Math"/>
                        <a:cs typeface="Times New Roman" pitchFamily="18" charset="0"/>
                      </a:rPr>
                      <m:t>𝑛</m:t>
                    </m:r>
                    <m:r>
                      <a:rPr lang="en-US" sz="2400" i="1" dirty="0" smtClean="0">
                        <a:latin typeface="Cambria Math"/>
                        <a:cs typeface="Times New Roman" pitchFamily="18" charset="0"/>
                      </a:rPr>
                      <m:t>−1</m:t>
                    </m:r>
                  </m:oMath>
                </a14:m>
                <a:r>
                  <a:rPr lang="en-US" sz="2400" dirty="0" smtClean="0">
                    <a:latin typeface="Times New Roman" pitchFamily="18" charset="0"/>
                    <a:cs typeface="Times New Roman" pitchFamily="18" charset="0"/>
                  </a:rPr>
                  <a:t> conductors.  </a:t>
                </a:r>
              </a:p>
            </p:txBody>
          </p:sp>
        </mc:Choice>
        <mc:Fallback xmlns="">
          <p:sp>
            <p:nvSpPr>
              <p:cNvPr id="8" name="TextBox 7"/>
              <p:cNvSpPr txBox="1">
                <a:spLocks noRot="1" noChangeAspect="1" noMove="1" noResize="1" noEditPoints="1" noAdjustHandles="1" noChangeArrowheads="1" noChangeShapeType="1" noTextEdit="1"/>
              </p:cNvSpPr>
              <p:nvPr/>
            </p:nvSpPr>
            <p:spPr>
              <a:xfrm>
                <a:off x="284527" y="990600"/>
                <a:ext cx="8478473" cy="2492990"/>
              </a:xfrm>
              <a:prstGeom prst="rect">
                <a:avLst/>
              </a:prstGeom>
              <a:blipFill rotWithShape="1">
                <a:blip r:embed="rId3"/>
                <a:stretch>
                  <a:fillRect l="-1006" r="-1078" b="-46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609600" y="4192635"/>
                <a:ext cx="8382000" cy="1446165"/>
              </a:xfrm>
              <a:prstGeom prst="rect">
                <a:avLst/>
              </a:prstGeom>
            </p:spPr>
            <p:txBody>
              <a:bodyPr wrap="square">
                <a:spAutoFit/>
              </a:bodyPr>
              <a:lstStyle/>
              <a:p>
                <a:r>
                  <a:rPr lang="en-US" sz="2400" dirty="0" smtClean="0">
                    <a:latin typeface="Times New Roman" pitchFamily="18" charset="0"/>
                    <a:cs typeface="Times New Roman" pitchFamily="18" charset="0"/>
                  </a:rPr>
                  <a:t>Self Inductance:</a:t>
                </a: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𝐿</m:t>
                        </m:r>
                      </m:e>
                      <m:sub>
                        <m:r>
                          <a:rPr lang="en-US" sz="2000" i="1">
                            <a:latin typeface="Cambria Math"/>
                          </a:rPr>
                          <m:t>𝑖𝑖</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𝜆</m:t>
                            </m:r>
                          </m:e>
                          <m:sub>
                            <m:r>
                              <a:rPr lang="en-US" sz="2000" i="1">
                                <a:latin typeface="Cambria Math"/>
                              </a:rPr>
                              <m:t>𝑖𝑖</m:t>
                            </m:r>
                          </m:sub>
                        </m:sSub>
                      </m:num>
                      <m:den>
                        <m:sSub>
                          <m:sSubPr>
                            <m:ctrlPr>
                              <a:rPr lang="en-US" sz="2000" i="1">
                                <a:latin typeface="Cambria Math"/>
                              </a:rPr>
                            </m:ctrlPr>
                          </m:sSubPr>
                          <m:e>
                            <m:r>
                              <a:rPr lang="en-US" sz="2000" i="1">
                                <a:latin typeface="Cambria Math"/>
                              </a:rPr>
                              <m:t>𝐼</m:t>
                            </m:r>
                          </m:e>
                          <m:sub>
                            <m:r>
                              <a:rPr lang="en-US" sz="2000" i="1">
                                <a:latin typeface="Cambria Math"/>
                              </a:rPr>
                              <m:t>𝑖</m:t>
                            </m:r>
                          </m:sub>
                        </m:sSub>
                      </m:den>
                    </m:f>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e>
                    </m:func>
                  </m:oMath>
                </a14:m>
                <a:r>
                  <a:rPr lang="en-US" sz="2000" dirty="0">
                    <a:latin typeface="Times New Roman" pitchFamily="18" charset="0"/>
                    <a:cs typeface="Times New Roman" pitchFamily="18" charset="0"/>
                  </a:rPr>
                  <a:t>  H/m </a:t>
                </a:r>
                <a:r>
                  <a:rPr lang="en-US" sz="2000" dirty="0" smtClean="0">
                    <a:latin typeface="Times New Roman" pitchFamily="18" charset="0"/>
                    <a:cs typeface="Times New Roman" pitchFamily="18" charset="0"/>
                  </a:rPr>
                  <a:t>		(3)</a:t>
                </a:r>
              </a:p>
              <a:p>
                <a:endParaRPr lang="en-US" sz="2400" dirty="0"/>
              </a:p>
              <a:p>
                <a:r>
                  <a:rPr lang="en-US" sz="2400" dirty="0" smtClean="0">
                    <a:latin typeface="Times New Roman" pitchFamily="18" charset="0"/>
                    <a:cs typeface="Times New Roman" pitchFamily="18" charset="0"/>
                  </a:rPr>
                  <a:t>Mutual Inductance</a:t>
                </a:r>
                <a:r>
                  <a:rPr lang="en-US" sz="2400" dirty="0">
                    <a:latin typeface="Times New Roman" pitchFamily="18" charset="0"/>
                    <a:cs typeface="Times New Roman" pitchFamily="18" charset="0"/>
                  </a:rPr>
                  <a:t>:</a:t>
                </a: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𝐿</m:t>
                        </m:r>
                      </m:e>
                      <m:sub>
                        <m:r>
                          <a:rPr lang="en-US" sz="2000" i="1">
                            <a:latin typeface="Cambria Math"/>
                          </a:rPr>
                          <m:t>𝑖𝑛</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𝜆</m:t>
                            </m:r>
                          </m:e>
                          <m:sub>
                            <m:r>
                              <a:rPr lang="en-US" sz="2000" i="1">
                                <a:latin typeface="Cambria Math"/>
                              </a:rPr>
                              <m:t>𝑖𝑛</m:t>
                            </m:r>
                          </m:sub>
                        </m:sSub>
                      </m:num>
                      <m:den>
                        <m:sSub>
                          <m:sSubPr>
                            <m:ctrlPr>
                              <a:rPr lang="en-US" sz="2000" i="1">
                                <a:latin typeface="Cambria Math"/>
                              </a:rPr>
                            </m:ctrlPr>
                          </m:sSubPr>
                          <m:e>
                            <m:r>
                              <a:rPr lang="en-US" sz="2000" i="1">
                                <a:latin typeface="Cambria Math"/>
                              </a:rPr>
                              <m:t>𝐼</m:t>
                            </m:r>
                          </m:e>
                          <m:sub>
                            <m:r>
                              <a:rPr lang="en-US" sz="2000" i="1">
                                <a:latin typeface="Cambria Math"/>
                              </a:rPr>
                              <m:t>𝑛</m:t>
                            </m:r>
                          </m:sub>
                        </m:sSub>
                      </m:den>
                    </m:f>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𝑖𝑛</m:t>
                                </m:r>
                              </m:sub>
                            </m:sSub>
                          </m:den>
                        </m:f>
                      </m:e>
                    </m:func>
                  </m:oMath>
                </a14:m>
                <a:r>
                  <a:rPr lang="en-US" sz="2000" dirty="0">
                    <a:latin typeface="Times New Roman" pitchFamily="18" charset="0"/>
                    <a:cs typeface="Times New Roman" pitchFamily="18" charset="0"/>
                  </a:rPr>
                  <a:t>   H/m </a:t>
                </a:r>
                <a:r>
                  <a:rPr lang="en-US" sz="2000" dirty="0" smtClean="0">
                    <a:latin typeface="Times New Roman" pitchFamily="18" charset="0"/>
                    <a:cs typeface="Times New Roman" pitchFamily="18" charset="0"/>
                  </a:rPr>
                  <a:t>		(4)</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609600" y="4192635"/>
                <a:ext cx="8382000" cy="1446165"/>
              </a:xfrm>
              <a:prstGeom prst="rect">
                <a:avLst/>
              </a:prstGeom>
              <a:blipFill rotWithShape="1">
                <a:blip r:embed="rId4"/>
                <a:stretch>
                  <a:fillRect l="-1091" t="-1688" b="-211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7</a:t>
            </a:fld>
            <a:endParaRPr lang="en-US"/>
          </a:p>
        </p:txBody>
      </p:sp>
      <p:sp>
        <p:nvSpPr>
          <p:cNvPr id="5" name="TextBox 4"/>
          <p:cNvSpPr txBox="1"/>
          <p:nvPr/>
        </p:nvSpPr>
        <p:spPr>
          <a:xfrm>
            <a:off x="0" y="329625"/>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p:txBody>
      </p:sp>
    </p:spTree>
    <p:extLst>
      <p:ext uri="{BB962C8B-B14F-4D97-AF65-F5344CB8AC3E}">
        <p14:creationId xmlns:p14="http://schemas.microsoft.com/office/powerpoint/2010/main" val="138753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p:cNvSpPr txBox="1"/>
              <p:nvPr/>
            </p:nvSpPr>
            <p:spPr>
              <a:xfrm>
                <a:off x="533400" y="1643893"/>
                <a:ext cx="8153400" cy="5061707"/>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GMR of the phase conductor and a neutral strand are obtained from the standard table of the conductor data (Appendix A).  </a:t>
                </a:r>
              </a:p>
              <a:p>
                <a:pPr marL="342900" lvl="3" indent="-342900">
                  <a:buFont typeface="Wingdings" pitchFamily="2" charset="2"/>
                  <a:buChar char="Ø"/>
                </a:pPr>
                <a:endParaRPr lang="en-US" sz="2400" dirty="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equivalent GMR of the concentric neutral is computed using the equation</a:t>
                </a:r>
              </a:p>
              <a:p>
                <a:pPr marL="457200" lvl="4"/>
                <a:endParaRPr lang="en-US" dirty="0" smtClean="0"/>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𝐺𝑀𝑅</m:t>
                        </m:r>
                      </m:e>
                      <m:sub>
                        <m:r>
                          <a:rPr lang="en-US" sz="2000" i="1">
                            <a:latin typeface="Cambria Math"/>
                          </a:rPr>
                          <m:t>𝑐𝑛</m:t>
                        </m:r>
                      </m:sub>
                    </m:sSub>
                    <m:r>
                      <a:rPr lang="en-US" sz="2000" i="1">
                        <a:latin typeface="Cambria Math"/>
                      </a:rPr>
                      <m:t>=</m:t>
                    </m:r>
                    <m:rad>
                      <m:radPr>
                        <m:ctrlPr>
                          <a:rPr lang="en-US" sz="2000" i="1">
                            <a:latin typeface="Cambria Math"/>
                          </a:rPr>
                        </m:ctrlPr>
                      </m:radPr>
                      <m:deg>
                        <m:r>
                          <a:rPr lang="en-US" sz="2000" i="1">
                            <a:latin typeface="Cambria Math"/>
                          </a:rPr>
                          <m:t>𝑘</m:t>
                        </m:r>
                      </m:deg>
                      <m:e>
                        <m:sSub>
                          <m:sSubPr>
                            <m:ctrlPr>
                              <a:rPr lang="en-US" sz="2000" i="1">
                                <a:latin typeface="Cambria Math"/>
                              </a:rPr>
                            </m:ctrlPr>
                          </m:sSubPr>
                          <m:e>
                            <m:r>
                              <a:rPr lang="en-US" sz="2000" i="1">
                                <a:latin typeface="Cambria Math"/>
                              </a:rPr>
                              <m:t>𝐺𝑀𝑅</m:t>
                            </m:r>
                          </m:e>
                          <m:sub>
                            <m:r>
                              <a:rPr lang="en-US" sz="2000" i="1">
                                <a:latin typeface="Cambria Math"/>
                              </a:rPr>
                              <m:t>𝑠</m:t>
                            </m:r>
                          </m:sub>
                        </m:sSub>
                        <m:r>
                          <a:rPr lang="en-US" sz="2000" i="1">
                            <a:latin typeface="Cambria Math"/>
                          </a:rPr>
                          <m:t>∙</m:t>
                        </m:r>
                        <m:r>
                          <a:rPr lang="en-US" sz="2000" i="1">
                            <a:latin typeface="Cambria Math"/>
                          </a:rPr>
                          <m:t>𝑘</m:t>
                        </m:r>
                        <m:r>
                          <a:rPr lang="en-US" sz="2000" i="1">
                            <a:latin typeface="Cambria Math"/>
                          </a:rPr>
                          <m:t>∙</m:t>
                        </m:r>
                        <m:sSup>
                          <m:sSupPr>
                            <m:ctrlPr>
                              <a:rPr lang="en-US" sz="2000" i="1">
                                <a:latin typeface="Cambria Math"/>
                              </a:rPr>
                            </m:ctrlPr>
                          </m:sSupPr>
                          <m:e>
                            <m:r>
                              <a:rPr lang="en-US" sz="2000" i="1">
                                <a:latin typeface="Cambria Math"/>
                              </a:rPr>
                              <m:t>𝑅</m:t>
                            </m:r>
                          </m:e>
                          <m:sup>
                            <m:r>
                              <a:rPr lang="en-US" sz="2000" i="1">
                                <a:latin typeface="Cambria Math"/>
                              </a:rPr>
                              <m:t>𝑘</m:t>
                            </m:r>
                            <m:r>
                              <a:rPr lang="en-US" sz="2000" i="1">
                                <a:latin typeface="Cambria Math"/>
                              </a:rPr>
                              <m:t>−1</m:t>
                            </m:r>
                          </m:sup>
                        </m:sSup>
                      </m:e>
                    </m:rad>
                  </m:oMath>
                </a14:m>
                <a:r>
                  <a:rPr lang="en-US" sz="2000" dirty="0"/>
                  <a:t>  </a:t>
                </a:r>
                <a:r>
                  <a:rPr lang="en-US" sz="2000" dirty="0" smtClean="0">
                    <a:latin typeface="Times New Roman" pitchFamily="18" charset="0"/>
                    <a:cs typeface="Times New Roman" pitchFamily="18" charset="0"/>
                  </a:rPr>
                  <a:t>ft			(71)</a:t>
                </a:r>
                <a:endParaRPr lang="en-US" sz="2000" dirty="0">
                  <a:latin typeface="Times New Roman" pitchFamily="18" charset="0"/>
                  <a:cs typeface="Times New Roman" pitchFamily="18" charset="0"/>
                </a:endParaRPr>
              </a:p>
              <a:p>
                <a:pPr marL="457200" lvl="4"/>
                <a:endParaRPr lang="en-US" dirty="0" smtClean="0"/>
              </a:p>
              <a:p>
                <a:pPr marL="457200" lvl="4"/>
                <a:endParaRPr lang="en-US" dirty="0" smtClean="0"/>
              </a:p>
              <a:p>
                <a:pPr marL="0" lvl="3"/>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where </a:t>
                </a:r>
                <a14:m>
                  <m:oMath xmlns:m="http://schemas.openxmlformats.org/officeDocument/2006/math">
                    <m:r>
                      <a:rPr lang="en-US" sz="2400" i="1" dirty="0" smtClean="0">
                        <a:latin typeface="Cambria Math"/>
                      </a:rPr>
                      <m:t>𝑅</m:t>
                    </m:r>
                    <m:r>
                      <a:rPr lang="en-US" sz="2400" i="1" dirty="0" smtClean="0">
                        <a:latin typeface="Cambria Math"/>
                      </a:rPr>
                      <m:t> </m:t>
                    </m:r>
                  </m:oMath>
                </a14:m>
                <a:r>
                  <a:rPr lang="en-US" sz="2400" dirty="0" smtClean="0">
                    <a:latin typeface="Times New Roman" pitchFamily="18" charset="0"/>
                    <a:cs typeface="Times New Roman" pitchFamily="18" charset="0"/>
                  </a:rPr>
                  <a:t>is the radius of a circle passing through the </a:t>
                </a:r>
                <a:r>
                  <a:rPr lang="en-US" sz="2400" dirty="0" smtClean="0">
                    <a:latin typeface="Times New Roman" pitchFamily="18" charset="0"/>
                    <a:cs typeface="Times New Roman" pitchFamily="18" charset="0"/>
                  </a:rPr>
                  <a:t>	center </a:t>
                </a:r>
                <a:r>
                  <a:rPr lang="en-US" sz="2400" dirty="0" smtClean="0">
                    <a:latin typeface="Times New Roman" pitchFamily="18" charset="0"/>
                    <a:cs typeface="Times New Roman" pitchFamily="18" charset="0"/>
                  </a:rPr>
                  <a:t>of the concentric neutral strands given by:</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457200" lvl="4" algn="just"/>
                <a:r>
                  <a:rPr lang="en-US" sz="2400" dirty="0" smtClean="0"/>
                  <a:t>		</a:t>
                </a:r>
                <a14:m>
                  <m:oMath xmlns:m="http://schemas.openxmlformats.org/officeDocument/2006/math">
                    <m:r>
                      <a:rPr lang="en-US" sz="2000" i="1">
                        <a:latin typeface="Cambria Math"/>
                      </a:rPr>
                      <m:t>𝑅</m:t>
                    </m:r>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𝑑</m:t>
                            </m:r>
                          </m:e>
                          <m:sub>
                            <m:r>
                              <a:rPr lang="en-US" sz="2000" i="1">
                                <a:latin typeface="Cambria Math"/>
                              </a:rPr>
                              <m:t>𝑜𝑑</m:t>
                            </m:r>
                          </m:sub>
                        </m:sSub>
                        <m:r>
                          <a:rPr lang="en-US" sz="2000" i="1">
                            <a:latin typeface="Cambria Math"/>
                          </a:rPr>
                          <m:t>−</m:t>
                        </m:r>
                        <m:sSub>
                          <m:sSubPr>
                            <m:ctrlPr>
                              <a:rPr lang="en-US" sz="2000" i="1">
                                <a:latin typeface="Cambria Math"/>
                              </a:rPr>
                            </m:ctrlPr>
                          </m:sSubPr>
                          <m:e>
                            <m:r>
                              <a:rPr lang="en-US" sz="2000" i="1">
                                <a:latin typeface="Cambria Math"/>
                              </a:rPr>
                              <m:t>𝑑</m:t>
                            </m:r>
                          </m:e>
                          <m:sub>
                            <m:r>
                              <a:rPr lang="en-US" sz="2000" i="1">
                                <a:latin typeface="Cambria Math"/>
                              </a:rPr>
                              <m:t>𝑠</m:t>
                            </m:r>
                          </m:sub>
                        </m:sSub>
                      </m:num>
                      <m:den>
                        <m:r>
                          <a:rPr lang="en-US" sz="2000" i="1">
                            <a:latin typeface="Cambria Math"/>
                          </a:rPr>
                          <m:t>24</m:t>
                        </m:r>
                      </m:den>
                    </m:f>
                  </m:oMath>
                </a14:m>
                <a:r>
                  <a:rPr lang="en-US" sz="2000" dirty="0"/>
                  <a:t>  </a:t>
                </a:r>
                <a:r>
                  <a:rPr lang="en-US" sz="2000" dirty="0" smtClean="0">
                    <a:latin typeface="Times New Roman" pitchFamily="18" charset="0"/>
                    <a:cs typeface="Times New Roman" pitchFamily="18" charset="0"/>
                  </a:rPr>
                  <a:t>ft					(72)</a:t>
                </a:r>
                <a:endParaRPr lang="en-US" sz="2000" dirty="0">
                  <a:latin typeface="Times New Roman" pitchFamily="18" charset="0"/>
                  <a:cs typeface="Times New Roman" pitchFamily="18" charset="0"/>
                </a:endParaRPr>
              </a:p>
            </p:txBody>
          </p:sp>
        </mc:Choice>
        <mc:Fallback>
          <p:sp>
            <p:nvSpPr>
              <p:cNvPr id="4" name="TextBox 3"/>
              <p:cNvSpPr txBox="1">
                <a:spLocks noRot="1" noChangeAspect="1" noMove="1" noResize="1" noEditPoints="1" noAdjustHandles="1" noChangeArrowheads="1" noChangeShapeType="1" noTextEdit="1"/>
              </p:cNvSpPr>
              <p:nvPr/>
            </p:nvSpPr>
            <p:spPr>
              <a:xfrm>
                <a:off x="533400" y="1643893"/>
                <a:ext cx="8153400" cy="5061707"/>
              </a:xfrm>
              <a:prstGeom prst="rect">
                <a:avLst/>
              </a:prstGeom>
              <a:blipFill rotWithShape="1">
                <a:blip r:embed="rId3"/>
                <a:stretch>
                  <a:fillRect l="-1047" t="-96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70</a:t>
            </a:fld>
            <a:endParaRPr lang="en-US"/>
          </a:p>
        </p:txBody>
      </p:sp>
      <p:sp>
        <p:nvSpPr>
          <p:cNvPr id="6" name="TextBox 5"/>
          <p:cNvSpPr txBox="1"/>
          <p:nvPr/>
        </p:nvSpPr>
        <p:spPr>
          <a:xfrm>
            <a:off x="0" y="370582"/>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Impedance of Underground Lines</a:t>
            </a:r>
          </a:p>
          <a:p>
            <a:pPr marL="0" lvl="1" algn="ctr"/>
            <a:r>
              <a:rPr lang="en-US" sz="3200" dirty="0" smtClean="0">
                <a:latin typeface="Times New Roman" pitchFamily="18" charset="0"/>
                <a:cs typeface="Times New Roman" pitchFamily="18" charset="0"/>
              </a:rPr>
              <a:t>Concentric Neutral Cable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64243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533400" y="1310636"/>
                <a:ext cx="8382001" cy="2258567"/>
              </a:xfrm>
              <a:prstGeom prst="rect">
                <a:avLst/>
              </a:prstGeom>
              <a:noFill/>
            </p:spPr>
            <p:txBody>
              <a:bodyPr wrap="square" rtlCol="0">
                <a:spAutoFit/>
              </a:bodyPr>
              <a:lstStyle/>
              <a:p>
                <a:pPr lvl="1"/>
                <a:r>
                  <a:rPr lang="en-US" dirty="0"/>
                  <a:t>	</a:t>
                </a:r>
                <a:endParaRPr lang="en-US" dirty="0" smtClean="0"/>
              </a:p>
              <a:p>
                <a:r>
                  <a:rPr lang="en-US" dirty="0" smtClean="0"/>
                  <a:t>	</a:t>
                </a:r>
              </a:p>
              <a:p>
                <a:pPr marL="342900" lvl="3" indent="-342900">
                  <a:buFont typeface="Wingdings" pitchFamily="2" charset="2"/>
                  <a:buChar char="Ø"/>
                </a:pPr>
                <a:r>
                  <a:rPr lang="en-US" sz="2400" dirty="0">
                    <a:latin typeface="Times New Roman" pitchFamily="18" charset="0"/>
                    <a:cs typeface="Times New Roman" pitchFamily="18" charset="0"/>
                  </a:rPr>
                  <a:t>The equivalent resistance of the concentric neutral is:</a:t>
                </a:r>
              </a:p>
              <a:p>
                <a:pPr marL="457200" lvl="4"/>
                <a:r>
                  <a:rPr lang="en-US" dirty="0"/>
                  <a:t>		</a:t>
                </a:r>
              </a:p>
              <a:p>
                <a:pPr marL="0" lvl="3"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𝑟</m:t>
                        </m:r>
                      </m:e>
                      <m:sub>
                        <m:r>
                          <a:rPr lang="en-US" sz="2000" i="1">
                            <a:latin typeface="Cambria Math"/>
                          </a:rPr>
                          <m:t>𝑐𝑛</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𝑟</m:t>
                            </m:r>
                          </m:e>
                          <m:sub>
                            <m:r>
                              <a:rPr lang="en-US" sz="2000" i="1">
                                <a:latin typeface="Cambria Math"/>
                              </a:rPr>
                              <m:t>𝑠</m:t>
                            </m:r>
                          </m:sub>
                        </m:sSub>
                      </m:num>
                      <m:den>
                        <m:r>
                          <a:rPr lang="en-US" sz="2000" i="1">
                            <a:latin typeface="Cambria Math"/>
                          </a:rPr>
                          <m:t>𝑘</m:t>
                        </m:r>
                      </m:den>
                    </m:f>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(73)</a:t>
                </a:r>
                <a:endParaRPr lang="en-US" sz="2000" dirty="0">
                  <a:latin typeface="Times New Roman" pitchFamily="18" charset="0"/>
                  <a:cs typeface="Times New Roman" pitchFamily="18" charset="0"/>
                </a:endParaRPr>
              </a:p>
              <a:p>
                <a:endParaRPr lang="en-US" dirty="0"/>
              </a:p>
              <a:p>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533400" y="1310636"/>
                <a:ext cx="8382001" cy="2258567"/>
              </a:xfrm>
              <a:prstGeom prst="rect">
                <a:avLst/>
              </a:prstGeom>
              <a:blipFill rotWithShape="1">
                <a:blip r:embed="rId3"/>
                <a:stretch>
                  <a:fillRect l="-1018"/>
                </a:stretch>
              </a:blipFill>
            </p:spPr>
            <p:txBody>
              <a:bodyPr/>
              <a:lstStyle/>
              <a:p>
                <a:r>
                  <a:rPr lang="en-US">
                    <a:noFill/>
                  </a:rPr>
                  <a:t> </a:t>
                </a:r>
              </a:p>
            </p:txBody>
          </p:sp>
        </mc:Fallback>
      </mc:AlternateContent>
      <p:sp>
        <p:nvSpPr>
          <p:cNvPr id="4" name="TextBox 3"/>
          <p:cNvSpPr txBox="1"/>
          <p:nvPr/>
        </p:nvSpPr>
        <p:spPr>
          <a:xfrm>
            <a:off x="48391" y="1567867"/>
            <a:ext cx="8305800" cy="523220"/>
          </a:xfrm>
          <a:prstGeom prst="rect">
            <a:avLst/>
          </a:prstGeom>
          <a:noFill/>
        </p:spPr>
        <p:txBody>
          <a:bodyPr wrap="square" rtlCol="0">
            <a:spAutoFit/>
          </a:bodyPr>
          <a:lstStyle/>
          <a:p>
            <a:pPr marL="0" lvl="3"/>
            <a:r>
              <a:rPr lang="en-US" sz="2800" dirty="0" smtClean="0"/>
              <a:t>	</a:t>
            </a:r>
            <a:r>
              <a:rPr lang="en-US" sz="2800" dirty="0" smtClean="0">
                <a:solidFill>
                  <a:srgbClr val="FF0000"/>
                </a:solidFill>
              </a:rPr>
              <a:t>	</a:t>
            </a:r>
            <a:endParaRPr lang="en-US" dirty="0">
              <a:solidFill>
                <a:srgbClr val="FF0000"/>
              </a:solidFill>
            </a:endParaRPr>
          </a:p>
        </p:txBody>
      </p:sp>
      <mc:AlternateContent xmlns:mc="http://schemas.openxmlformats.org/markup-compatibility/2006" xmlns:a14="http://schemas.microsoft.com/office/drawing/2010/main">
        <mc:Choice Requires="a14">
          <p:sp>
            <p:nvSpPr>
              <p:cNvPr id="5" name="Rectangle 4"/>
              <p:cNvSpPr/>
              <p:nvPr/>
            </p:nvSpPr>
            <p:spPr>
              <a:xfrm>
                <a:off x="533400" y="3276600"/>
                <a:ext cx="8610599" cy="3080395"/>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CN to its own phase conductor: </a:t>
                </a:r>
                <a:r>
                  <a:rPr lang="en-US" sz="2400" dirty="0" smtClean="0"/>
                  <a:t>	</a:t>
                </a:r>
              </a:p>
              <a:p>
                <a:r>
                  <a:rPr lang="en-US" sz="2400" dirty="0" smtClean="0"/>
                  <a:t>			</a:t>
                </a:r>
                <a14:m>
                  <m:oMath xmlns:m="http://schemas.openxmlformats.org/officeDocument/2006/math">
                    <m:sSub>
                      <m:sSubPr>
                        <m:ctrlPr>
                          <a:rPr lang="en-US" sz="2000" i="1" smtClean="0">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r>
                      <a:rPr lang="en-US" sz="2000" i="1">
                        <a:latin typeface="Cambria Math"/>
                      </a:rPr>
                      <m:t>𝑅</m:t>
                    </m:r>
                  </m:oMath>
                </a14:m>
                <a:endParaRPr lang="en-US" sz="2000" dirty="0" smtClean="0"/>
              </a:p>
              <a:p>
                <a:pPr marL="342900" indent="-342900">
                  <a:buFont typeface="Wingdings" pitchFamily="2" charset="2"/>
                  <a:buChar char="Ø"/>
                </a:pPr>
                <a:endParaRPr lang="en-US" sz="2400" dirty="0"/>
              </a:p>
              <a:p>
                <a:pPr marL="342900" indent="-342900">
                  <a:buFont typeface="Wingdings" pitchFamily="2" charset="2"/>
                  <a:buChar char="Ø"/>
                </a:pPr>
                <a:r>
                  <a:rPr lang="en-US" sz="2400" dirty="0" smtClean="0">
                    <a:latin typeface="Times New Roman" pitchFamily="18" charset="0"/>
                    <a:cs typeface="Times New Roman" pitchFamily="18" charset="0"/>
                  </a:rPr>
                  <a:t>CN to adjacent CN:</a:t>
                </a:r>
                <a:r>
                  <a:rPr lang="en-US" sz="2400" dirty="0" smtClean="0"/>
                  <a:t>	 </a:t>
                </a:r>
              </a:p>
              <a:p>
                <a:pPr algn="just"/>
                <a:r>
                  <a:rPr lang="en-US" sz="2400" dirty="0" smtClean="0"/>
                  <a:t>			</a:t>
                </a:r>
                <a14:m>
                  <m:oMath xmlns:m="http://schemas.openxmlformats.org/officeDocument/2006/math">
                    <m:sSub>
                      <m:sSubPr>
                        <m:ctrlPr>
                          <a:rPr lang="en-US" sz="2000" i="1" smtClean="0">
                            <a:latin typeface="Cambria Math"/>
                          </a:rPr>
                        </m:ctrlPr>
                      </m:sSubPr>
                      <m:e>
                        <m:r>
                          <a:rPr lang="en-US" sz="2000" i="1" smtClean="0">
                            <a:latin typeface="Cambria Math"/>
                          </a:rPr>
                          <m:t> </m:t>
                        </m:r>
                        <m:r>
                          <a:rPr lang="en-US" sz="2000" i="1">
                            <a:latin typeface="Cambria Math"/>
                          </a:rPr>
                          <m:t>𝐷</m:t>
                        </m:r>
                      </m:e>
                      <m:sub>
                        <m:r>
                          <a:rPr lang="en-US" sz="2000" i="1">
                            <a:latin typeface="Cambria Math"/>
                          </a:rPr>
                          <m:t>𝑖𝑗</m:t>
                        </m:r>
                      </m:sub>
                    </m:sSub>
                    <m:r>
                      <a:rPr lang="en-US" sz="2000" b="0" i="1" smtClean="0">
                        <a:latin typeface="Cambria Math"/>
                      </a:rPr>
                      <m:t> = </m:t>
                    </m:r>
                  </m:oMath>
                </a14:m>
                <a:r>
                  <a:rPr lang="en-US" sz="2000" dirty="0" smtClean="0">
                    <a:latin typeface="Times New Roman" pitchFamily="18" charset="0"/>
                    <a:cs typeface="Times New Roman" pitchFamily="18" charset="0"/>
                  </a:rPr>
                  <a:t>Center-to-Center of phase conductors</a:t>
                </a:r>
              </a:p>
              <a:p>
                <a:pPr marL="342900" indent="-342900">
                  <a:buFont typeface="Wingdings" pitchFamily="2" charset="2"/>
                  <a:buChar char="Ø"/>
                </a:pPr>
                <a:endParaRPr lang="en-US" sz="2400" dirty="0"/>
              </a:p>
              <a:p>
                <a:pPr marL="342900" indent="-342900">
                  <a:buFont typeface="Wingdings" pitchFamily="2" charset="2"/>
                  <a:buChar char="Ø"/>
                </a:pPr>
                <a:r>
                  <a:rPr lang="en-US" sz="2400" dirty="0">
                    <a:latin typeface="Times New Roman" pitchFamily="18" charset="0"/>
                    <a:cs typeface="Times New Roman" pitchFamily="18" charset="0"/>
                  </a:rPr>
                  <a:t>CN to adjacent phase conductor: </a:t>
                </a:r>
                <a:r>
                  <a:rPr lang="en-US" sz="2400" dirty="0" smtClean="0"/>
                  <a:t>	</a:t>
                </a:r>
              </a:p>
              <a:p>
                <a:pPr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rad>
                      <m:radPr>
                        <m:ctrlPr>
                          <a:rPr lang="en-US" sz="2000" i="1">
                            <a:latin typeface="Cambria Math"/>
                          </a:rPr>
                        </m:ctrlPr>
                      </m:radPr>
                      <m:deg>
                        <m:r>
                          <a:rPr lang="en-US" sz="2000" i="1">
                            <a:latin typeface="Cambria Math"/>
                          </a:rPr>
                          <m:t>𝑘</m:t>
                        </m:r>
                      </m:deg>
                      <m:e>
                        <m:sSubSup>
                          <m:sSubSupPr>
                            <m:ctrlPr>
                              <a:rPr lang="en-US" sz="2000" i="1">
                                <a:latin typeface="Cambria Math"/>
                              </a:rPr>
                            </m:ctrlPr>
                          </m:sSubSupPr>
                          <m:e>
                            <m:r>
                              <a:rPr lang="en-US" sz="2000" i="1">
                                <a:latin typeface="Cambria Math"/>
                              </a:rPr>
                              <m:t>𝐷</m:t>
                            </m:r>
                          </m:e>
                          <m:sub>
                            <m:r>
                              <a:rPr lang="en-US" sz="2000" i="1">
                                <a:latin typeface="Cambria Math"/>
                              </a:rPr>
                              <m:t>𝑛𝑚</m:t>
                            </m:r>
                          </m:sub>
                          <m:sup>
                            <m:r>
                              <a:rPr lang="en-US" sz="2000" i="1">
                                <a:latin typeface="Cambria Math"/>
                              </a:rPr>
                              <m:t>𝑘</m:t>
                            </m:r>
                          </m:sup>
                        </m:sSubSup>
                        <m:r>
                          <a:rPr lang="en-US" sz="2000" i="1">
                            <a:latin typeface="Cambria Math"/>
                          </a:rPr>
                          <m:t>−</m:t>
                        </m:r>
                        <m:sSup>
                          <m:sSupPr>
                            <m:ctrlPr>
                              <a:rPr lang="en-US" sz="2000" i="1">
                                <a:latin typeface="Cambria Math"/>
                              </a:rPr>
                            </m:ctrlPr>
                          </m:sSupPr>
                          <m:e>
                            <m:r>
                              <a:rPr lang="en-US" sz="2000" i="1">
                                <a:latin typeface="Cambria Math"/>
                              </a:rPr>
                              <m:t>𝑅</m:t>
                            </m:r>
                          </m:e>
                          <m:sup>
                            <m:r>
                              <a:rPr lang="en-US" sz="2000" i="1">
                                <a:latin typeface="Cambria Math"/>
                              </a:rPr>
                              <m:t>𝑘</m:t>
                            </m:r>
                          </m:sup>
                        </m:sSup>
                      </m:e>
                    </m:rad>
                  </m:oMath>
                </a14:m>
                <a:r>
                  <a:rPr lang="en-US" sz="2000" dirty="0" smtClean="0"/>
                  <a:t>		</a:t>
                </a:r>
                <a:r>
                  <a:rPr lang="en-US" sz="2000" dirty="0" smtClean="0">
                    <a:latin typeface="Times New Roman" pitchFamily="18" charset="0"/>
                    <a:cs typeface="Times New Roman" pitchFamily="18" charset="0"/>
                  </a:rPr>
                  <a:t>(74)</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533400" y="3276600"/>
                <a:ext cx="8610599" cy="3080395"/>
              </a:xfrm>
              <a:prstGeom prst="rect">
                <a:avLst/>
              </a:prstGeom>
              <a:blipFill rotWithShape="1">
                <a:blip r:embed="rId4"/>
                <a:stretch>
                  <a:fillRect l="-992" t="-1782" b="-1584"/>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71</a:t>
            </a:fld>
            <a:endParaRPr lang="en-US"/>
          </a:p>
        </p:txBody>
      </p:sp>
      <p:sp>
        <p:nvSpPr>
          <p:cNvPr id="7" name="TextBox 6"/>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Impedance of Underground Lines</a:t>
            </a:r>
          </a:p>
          <a:p>
            <a:pPr marL="0" lvl="3" algn="ctr"/>
            <a:r>
              <a:rPr lang="en-US" sz="3200" dirty="0">
                <a:latin typeface="Times New Roman" pitchFamily="18" charset="0"/>
                <a:cs typeface="Times New Roman" pitchFamily="18" charset="0"/>
              </a:rPr>
              <a:t>Concentric Neutral Distances </a:t>
            </a:r>
          </a:p>
        </p:txBody>
      </p:sp>
    </p:spTree>
    <p:extLst>
      <p:ext uri="{BB962C8B-B14F-4D97-AF65-F5344CB8AC3E}">
        <p14:creationId xmlns:p14="http://schemas.microsoft.com/office/powerpoint/2010/main" val="3479371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b="1" u="sng" dirty="0" smtClean="0"/>
              <a:t>Tape </a:t>
            </a:r>
            <a:r>
              <a:rPr lang="en-US" sz="8000" b="1" u="sng" dirty="0"/>
              <a:t>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8000" dirty="0"/>
              <a:t>  Series </a:t>
            </a:r>
            <a:r>
              <a:rPr lang="en-US" sz="8000" dirty="0" smtClean="0"/>
              <a:t>Impedance</a:t>
            </a:r>
            <a:endParaRPr lang="en-US" sz="8000" dirty="0"/>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72</a:t>
            </a:fld>
            <a:endParaRPr lang="en-US"/>
          </a:p>
        </p:txBody>
      </p:sp>
    </p:spTree>
    <p:extLst>
      <p:ext uri="{BB962C8B-B14F-4D97-AF65-F5344CB8AC3E}">
        <p14:creationId xmlns:p14="http://schemas.microsoft.com/office/powerpoint/2010/main" val="180267292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1" y="2133600"/>
            <a:ext cx="8229600" cy="3046988"/>
          </a:xfrm>
          <a:prstGeom prst="rect">
            <a:avLst/>
          </a:prstGeom>
          <a:noFill/>
        </p:spPr>
        <p:txBody>
          <a:bodyPr wrap="square" rtlCol="0">
            <a:spAutoFit/>
          </a:bodyPr>
          <a:lstStyle/>
          <a:p>
            <a:pPr marL="342900" lvl="3" indent="-342900" algn="just">
              <a:buFont typeface="Wingdings" pitchFamily="2" charset="2"/>
              <a:buChar char="Ø"/>
            </a:pPr>
            <a:r>
              <a:rPr lang="en-US" sz="2400" dirty="0" smtClean="0">
                <a:latin typeface="Times New Roman" pitchFamily="18" charset="0"/>
                <a:cs typeface="Times New Roman" pitchFamily="18" charset="0"/>
              </a:rPr>
              <a:t>The tape shielded cable consists of a central conductor covered by a thin layer of non-metallic semi conducting screen to which is bonded the insulating material.</a:t>
            </a:r>
          </a:p>
          <a:p>
            <a:pPr marL="0" lvl="3" algn="just"/>
            <a:r>
              <a:rPr lang="en-US" sz="2400" dirty="0" smtClean="0">
                <a:latin typeface="Times New Roman" pitchFamily="18" charset="0"/>
                <a:cs typeface="Times New Roman" pitchFamily="18" charset="0"/>
              </a:rPr>
              <a:t> </a:t>
            </a:r>
          </a:p>
          <a:p>
            <a:pPr marL="342900" lvl="3" indent="-342900" algn="just">
              <a:buFont typeface="Wingdings" pitchFamily="2" charset="2"/>
              <a:buChar char="Ø"/>
            </a:pPr>
            <a:r>
              <a:rPr lang="en-US" sz="2400" dirty="0" smtClean="0">
                <a:latin typeface="Times New Roman" pitchFamily="18" charset="0"/>
                <a:cs typeface="Times New Roman" pitchFamily="18" charset="0"/>
              </a:rPr>
              <a:t>The insulation is covered by a semiconducting insulation screen. The shield is bare copper tape.</a:t>
            </a:r>
          </a:p>
          <a:p>
            <a:pPr marL="342900" lvl="3" indent="-342900" algn="just">
              <a:buFont typeface="Wingdings" pitchFamily="2" charset="2"/>
              <a:buChar char="Ø"/>
            </a:pPr>
            <a:endParaRPr lang="en-US" sz="2400" dirty="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 An insulating jacket encircles the tape shield. </a:t>
            </a:r>
            <a:endParaRPr lang="en-US" sz="24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73</a:t>
            </a:fld>
            <a:endParaRPr lang="en-US"/>
          </a:p>
        </p:txBody>
      </p:sp>
      <p:sp>
        <p:nvSpPr>
          <p:cNvPr id="5" name="TextBox 4"/>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Impedance of Underground Lines</a:t>
            </a:r>
          </a:p>
          <a:p>
            <a:pPr marL="0" lvl="1" algn="ctr"/>
            <a:r>
              <a:rPr lang="en-US" sz="3200" dirty="0" smtClean="0">
                <a:solidFill>
                  <a:prstClr val="black"/>
                </a:solidFill>
                <a:latin typeface="Times New Roman" pitchFamily="18" charset="0"/>
                <a:cs typeface="Times New Roman" pitchFamily="18" charset="0"/>
              </a:rPr>
              <a:t>Tape </a:t>
            </a:r>
            <a:r>
              <a:rPr lang="en-US" sz="3200" dirty="0">
                <a:solidFill>
                  <a:prstClr val="black"/>
                </a:solidFill>
                <a:latin typeface="Times New Roman" pitchFamily="18" charset="0"/>
                <a:cs typeface="Times New Roman" pitchFamily="18" charset="0"/>
              </a:rPr>
              <a:t>Shielded Cables</a:t>
            </a:r>
          </a:p>
        </p:txBody>
      </p:sp>
    </p:spTree>
    <p:extLst>
      <p:ext uri="{BB962C8B-B14F-4D97-AF65-F5344CB8AC3E}">
        <p14:creationId xmlns:p14="http://schemas.microsoft.com/office/powerpoint/2010/main" val="95184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5400" y="1828800"/>
            <a:ext cx="6845300" cy="3859432"/>
          </a:xfrm>
          <a:prstGeom prst="rect">
            <a:avLst/>
          </a:prstGeom>
        </p:spPr>
      </p:pic>
      <p:sp>
        <p:nvSpPr>
          <p:cNvPr id="5" name="TextBox 4"/>
          <p:cNvSpPr txBox="1"/>
          <p:nvPr/>
        </p:nvSpPr>
        <p:spPr>
          <a:xfrm>
            <a:off x="5809376" y="5607806"/>
            <a:ext cx="2971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12.0</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74</a:t>
            </a:fld>
            <a:endParaRPr lang="en-US"/>
          </a:p>
        </p:txBody>
      </p:sp>
      <p:sp>
        <p:nvSpPr>
          <p:cNvPr id="7" name="TextBox 6"/>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Impedance of Underground Lines</a:t>
            </a:r>
          </a:p>
          <a:p>
            <a:pPr marL="0" lvl="1" algn="ctr"/>
            <a:r>
              <a:rPr lang="en-US" sz="3200" dirty="0" smtClean="0">
                <a:solidFill>
                  <a:prstClr val="black"/>
                </a:solidFill>
                <a:latin typeface="Times New Roman" pitchFamily="18" charset="0"/>
                <a:cs typeface="Times New Roman" pitchFamily="18" charset="0"/>
              </a:rPr>
              <a:t>Tape </a:t>
            </a:r>
            <a:r>
              <a:rPr lang="en-US" sz="3200" dirty="0">
                <a:solidFill>
                  <a:prstClr val="black"/>
                </a:solidFill>
                <a:latin typeface="Times New Roman" pitchFamily="18" charset="0"/>
                <a:cs typeface="Times New Roman" pitchFamily="18" charset="0"/>
              </a:rPr>
              <a:t>Shielded Cables</a:t>
            </a:r>
          </a:p>
        </p:txBody>
      </p:sp>
    </p:spTree>
    <p:extLst>
      <p:ext uri="{BB962C8B-B14F-4D97-AF65-F5344CB8AC3E}">
        <p14:creationId xmlns:p14="http://schemas.microsoft.com/office/powerpoint/2010/main" val="272457663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57200" y="1848921"/>
            <a:ext cx="8610600" cy="4247079"/>
            <a:chOff x="533400" y="1671935"/>
            <a:chExt cx="8610600" cy="4247079"/>
          </a:xfrm>
        </p:grpSpPr>
        <p:sp>
          <p:nvSpPr>
            <p:cNvPr id="4" name="TextBox 3"/>
            <p:cNvSpPr txBox="1"/>
            <p:nvPr/>
          </p:nvSpPr>
          <p:spPr>
            <a:xfrm>
              <a:off x="533400" y="1671935"/>
              <a:ext cx="8610600" cy="461665"/>
            </a:xfrm>
            <a:prstGeom prst="rect">
              <a:avLst/>
            </a:prstGeom>
            <a:noFill/>
          </p:spPr>
          <p:txBody>
            <a:bodyPr wrap="square" rtlCol="0">
              <a:spAutoFit/>
            </a:bodyPr>
            <a:lstStyle/>
            <a:p>
              <a:pPr marL="342900" lvl="3" indent="-342900" algn="just">
                <a:buFont typeface="Wingdings" pitchFamily="2" charset="2"/>
                <a:buChar char="Ø"/>
              </a:pPr>
              <a:r>
                <a:rPr lang="en-US" sz="2400" dirty="0" smtClean="0">
                  <a:latin typeface="Times New Roman" pitchFamily="18" charset="0"/>
                  <a:cs typeface="Times New Roman" pitchFamily="18" charset="0"/>
                </a:rPr>
                <a:t>Parameters of the tape shielded cable are:</a:t>
              </a:r>
              <a:endParaRPr lang="en-US" sz="2400" dirty="0">
                <a:latin typeface="Times New Roman" pitchFamily="18" charset="0"/>
                <a:cs typeface="Times New Roman" pitchFamily="18" charset="0"/>
              </a:endParaRPr>
            </a:p>
          </p:txBody>
        </p:sp>
        <p:sp>
          <p:nvSpPr>
            <p:cNvPr id="9" name="Rectangle 8"/>
            <p:cNvSpPr/>
            <p:nvPr/>
          </p:nvSpPr>
          <p:spPr>
            <a:xfrm>
              <a:off x="533400" y="3733800"/>
              <a:ext cx="8610600" cy="2185214"/>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Modified </a:t>
              </a:r>
              <a:r>
                <a:rPr lang="en-US" sz="2400" dirty="0">
                  <a:latin typeface="Times New Roman" pitchFamily="18" charset="0"/>
                  <a:cs typeface="Times New Roman" pitchFamily="18" charset="0"/>
                </a:rPr>
                <a:t>Carson’s Equations will be applied to </a:t>
              </a:r>
              <a:r>
                <a:rPr lang="en-US" sz="2400" dirty="0" smtClean="0">
                  <a:latin typeface="Times New Roman" pitchFamily="18" charset="0"/>
                  <a:cs typeface="Times New Roman" pitchFamily="18" charset="0"/>
                </a:rPr>
                <a:t>calculate:</a:t>
              </a:r>
            </a:p>
            <a:p>
              <a:pPr marL="800100" lvl="1" indent="-342900">
                <a:buFont typeface="Wingdings" pitchFamily="2" charset="2"/>
                <a:buChar char="Ø"/>
              </a:pPr>
              <a:r>
                <a:rPr lang="en-US" sz="24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self </a:t>
              </a:r>
              <a:r>
                <a:rPr lang="en-US" sz="2000" dirty="0">
                  <a:latin typeface="Times New Roman" pitchFamily="18" charset="0"/>
                  <a:cs typeface="Times New Roman" pitchFamily="18" charset="0"/>
                </a:rPr>
                <a:t>impedances of the phase conductor and the tape </a:t>
              </a:r>
              <a:r>
                <a:rPr lang="en-US" sz="2000" dirty="0" smtClean="0">
                  <a:latin typeface="Times New Roman" pitchFamily="18" charset="0"/>
                  <a:cs typeface="Times New Roman" pitchFamily="18" charset="0"/>
                </a:rPr>
                <a:t>shield</a:t>
              </a:r>
            </a:p>
            <a:p>
              <a:pPr marL="800100" lvl="1" indent="-342900">
                <a:buFont typeface="Wingdings" pitchFamily="2" charset="2"/>
                <a:buChar char="Ø"/>
              </a:pPr>
              <a:r>
                <a:rPr lang="en-US" sz="2000" dirty="0" smtClean="0">
                  <a:latin typeface="Times New Roman" pitchFamily="18" charset="0"/>
                  <a:cs typeface="Times New Roman" pitchFamily="18" charset="0"/>
                </a:rPr>
                <a:t> mutual </a:t>
              </a:r>
              <a:r>
                <a:rPr lang="en-US" sz="2000" dirty="0">
                  <a:latin typeface="Times New Roman" pitchFamily="18" charset="0"/>
                  <a:cs typeface="Times New Roman" pitchFamily="18" charset="0"/>
                </a:rPr>
                <a:t>impedance between the phase conductor and the tape </a:t>
              </a:r>
              <a:r>
                <a:rPr lang="en-US" sz="2000" dirty="0" smtClean="0">
                  <a:latin typeface="Times New Roman" pitchFamily="18" charset="0"/>
                  <a:cs typeface="Times New Roman" pitchFamily="18" charset="0"/>
                </a:rPr>
                <a:t>shield. </a:t>
              </a:r>
              <a:endParaRPr lang="en-US" sz="2000" dirty="0">
                <a:latin typeface="Times New Roman" pitchFamily="18" charset="0"/>
                <a:cs typeface="Times New Roman" pitchFamily="18" charset="0"/>
              </a:endParaRPr>
            </a:p>
            <a:p>
              <a:pPr>
                <a:buFont typeface="Arial" pitchFamily="34" charset="0"/>
                <a:buChar char="•"/>
              </a:pPr>
              <a:endParaRPr lang="en-US" sz="2000" dirty="0" smtClean="0"/>
            </a:p>
            <a:p>
              <a:pPr marL="342900"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resistance and GMR of the phase conductor are found in a standard table of conductor </a:t>
              </a:r>
              <a:r>
                <a:rPr lang="en-US" sz="2400" dirty="0" smtClean="0">
                  <a:latin typeface="Times New Roman" pitchFamily="18" charset="0"/>
                  <a:cs typeface="Times New Roman" pitchFamily="18" charset="0"/>
                </a:rPr>
                <a:t>data. </a:t>
              </a:r>
              <a:r>
                <a:rPr lang="en-US" sz="2400" dirty="0">
                  <a:latin typeface="Times New Roman" pitchFamily="18" charset="0"/>
                  <a:cs typeface="Times New Roman" pitchFamily="18" charset="0"/>
                </a:rPr>
                <a:t>(Appendix A in this book</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1955800" y="2257961"/>
                  <a:ext cx="6502400" cy="1323439"/>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𝑐</m:t>
                          </m:r>
                        </m:sub>
                      </m:sSub>
                      <m:r>
                        <a:rPr lang="en-US" sz="2000" i="1">
                          <a:latin typeface="Cambria Math"/>
                        </a:rPr>
                        <m:t>= </m:t>
                      </m:r>
                    </m:oMath>
                  </a14:m>
                  <a:r>
                    <a:rPr lang="en-US" sz="2000" dirty="0">
                      <a:latin typeface="Times New Roman" pitchFamily="18" charset="0"/>
                      <a:cs typeface="Times New Roman" pitchFamily="18" charset="0"/>
                    </a:rPr>
                    <a:t> diameter of phase conductor (inches)</a:t>
                  </a:r>
                </a:p>
                <a:p>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𝑠</m:t>
                          </m:r>
                        </m:sub>
                      </m:sSub>
                      <m:r>
                        <a:rPr lang="en-US" sz="2000" i="1">
                          <a:latin typeface="Cambria Math"/>
                        </a:rPr>
                        <m:t>=</m:t>
                      </m:r>
                    </m:oMath>
                  </a14:m>
                  <a:r>
                    <a:rPr lang="en-US" sz="2000" dirty="0">
                      <a:latin typeface="Times New Roman" pitchFamily="18" charset="0"/>
                      <a:cs typeface="Times New Roman" pitchFamily="18" charset="0"/>
                    </a:rPr>
                    <a:t> outside diameter of the tape shield (inches)</a:t>
                  </a:r>
                </a:p>
                <a:p>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𝑜𝑑</m:t>
                          </m:r>
                        </m:sub>
                      </m:sSub>
                      <m:r>
                        <a:rPr lang="en-US" sz="2000" i="1">
                          <a:latin typeface="Cambria Math"/>
                        </a:rPr>
                        <m:t>= </m:t>
                      </m:r>
                    </m:oMath>
                  </a14:m>
                  <a:r>
                    <a:rPr lang="en-US" sz="2000" dirty="0">
                      <a:latin typeface="Times New Roman" pitchFamily="18" charset="0"/>
                      <a:cs typeface="Times New Roman" pitchFamily="18" charset="0"/>
                    </a:rPr>
                    <a:t> outside diameter over jacket (inches)</a:t>
                  </a:r>
                </a:p>
                <a:p>
                  <a14:m>
                    <m:oMath xmlns:m="http://schemas.openxmlformats.org/officeDocument/2006/math">
                      <m:r>
                        <a:rPr lang="en-US" sz="2000" i="1">
                          <a:latin typeface="Cambria Math"/>
                        </a:rPr>
                        <m:t>𝑇</m:t>
                      </m:r>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thickness </a:t>
                  </a:r>
                  <a:r>
                    <a:rPr lang="en-US" sz="2000" dirty="0">
                      <a:latin typeface="Times New Roman" pitchFamily="18" charset="0"/>
                      <a:cs typeface="Times New Roman" pitchFamily="18" charset="0"/>
                    </a:rPr>
                    <a:t>of </a:t>
                  </a:r>
                  <a:r>
                    <a:rPr lang="en-US" sz="2000" dirty="0" smtClean="0">
                      <a:latin typeface="Times New Roman" pitchFamily="18" charset="0"/>
                      <a:cs typeface="Times New Roman" pitchFamily="18" charset="0"/>
                    </a:rPr>
                    <a:t>copper </a:t>
                  </a:r>
                  <a:r>
                    <a:rPr lang="en-US" sz="2000" dirty="0">
                      <a:latin typeface="Times New Roman" pitchFamily="18" charset="0"/>
                      <a:cs typeface="Times New Roman" pitchFamily="18" charset="0"/>
                    </a:rPr>
                    <a:t>tape shield </a:t>
                  </a:r>
                  <a:r>
                    <a:rPr lang="en-US" sz="2000" dirty="0" smtClean="0">
                      <a:latin typeface="Times New Roman" pitchFamily="18" charset="0"/>
                      <a:cs typeface="Times New Roman" pitchFamily="18" charset="0"/>
                    </a:rPr>
                    <a:t> (millimeters)</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955800" y="2257961"/>
                  <a:ext cx="6502400" cy="1323439"/>
                </a:xfrm>
                <a:prstGeom prst="rect">
                  <a:avLst/>
                </a:prstGeom>
                <a:blipFill rotWithShape="1">
                  <a:blip r:embed="rId3"/>
                  <a:stretch>
                    <a:fillRect t="-2294" b="-6881"/>
                  </a:stretch>
                </a:blipFill>
              </p:spPr>
              <p:txBody>
                <a:bodyPr/>
                <a:lstStyle/>
                <a:p>
                  <a:r>
                    <a:rPr lang="en-US">
                      <a:noFill/>
                    </a:rPr>
                    <a:t> </a:t>
                  </a:r>
                </a:p>
              </p:txBody>
            </p:sp>
          </mc:Fallback>
        </mc:AlternateContent>
      </p:grpSp>
      <p:sp>
        <p:nvSpPr>
          <p:cNvPr id="5" name="Slide Number Placeholder 4"/>
          <p:cNvSpPr>
            <a:spLocks noGrp="1"/>
          </p:cNvSpPr>
          <p:nvPr>
            <p:ph type="sldNum" sz="quarter" idx="12"/>
          </p:nvPr>
        </p:nvSpPr>
        <p:spPr/>
        <p:txBody>
          <a:bodyPr/>
          <a:lstStyle/>
          <a:p>
            <a:fld id="{B6F15528-21DE-4FAA-801E-634DDDAF4B2B}" type="slidenum">
              <a:rPr lang="en-US" smtClean="0"/>
              <a:pPr/>
              <a:t>75</a:t>
            </a:fld>
            <a:endParaRPr lang="en-US"/>
          </a:p>
        </p:txBody>
      </p:sp>
      <p:sp>
        <p:nvSpPr>
          <p:cNvPr id="7" name="TextBox 6"/>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Impedance of Underground Lines</a:t>
            </a:r>
          </a:p>
          <a:p>
            <a:pPr marL="0" lvl="1" algn="ctr"/>
            <a:r>
              <a:rPr lang="en-US" sz="3200" dirty="0" smtClean="0">
                <a:solidFill>
                  <a:prstClr val="black"/>
                </a:solidFill>
                <a:latin typeface="Times New Roman" pitchFamily="18" charset="0"/>
                <a:cs typeface="Times New Roman" pitchFamily="18" charset="0"/>
              </a:rPr>
              <a:t>Tape </a:t>
            </a:r>
            <a:r>
              <a:rPr lang="en-US" sz="3200" dirty="0">
                <a:solidFill>
                  <a:prstClr val="black"/>
                </a:solidFill>
                <a:latin typeface="Times New Roman" pitchFamily="18" charset="0"/>
                <a:cs typeface="Times New Roman" pitchFamily="18" charset="0"/>
              </a:rPr>
              <a:t>Shielded Cables</a:t>
            </a:r>
          </a:p>
        </p:txBody>
      </p:sp>
    </p:spTree>
    <p:extLst>
      <p:ext uri="{BB962C8B-B14F-4D97-AF65-F5344CB8AC3E}">
        <p14:creationId xmlns:p14="http://schemas.microsoft.com/office/powerpoint/2010/main" val="163609133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p:cNvSpPr txBox="1"/>
              <p:nvPr/>
            </p:nvSpPr>
            <p:spPr>
              <a:xfrm>
                <a:off x="533400" y="1767966"/>
                <a:ext cx="8382000" cy="5122300"/>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resistance of the tape shield is given by:</a:t>
                </a:r>
              </a:p>
              <a:p>
                <a:pPr marL="0" lvl="3" algn="just">
                  <a:buFont typeface="Arial" pitchFamily="34" charset="0"/>
                  <a:buChar char="•"/>
                </a:pPr>
                <a:endParaRPr lang="en-US" sz="2000" dirty="0" smtClean="0"/>
              </a:p>
              <a:p>
                <a:pPr marL="0" lvl="3"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𝑟</m:t>
                        </m:r>
                      </m:e>
                      <m:sub>
                        <m:r>
                          <a:rPr lang="en-US" sz="2000" i="1">
                            <a:latin typeface="Cambria Math"/>
                          </a:rPr>
                          <m:t>𝑠h𝑖𝑒𝑙𝑑</m:t>
                        </m:r>
                      </m:sub>
                    </m:sSub>
                    <m:r>
                      <a:rPr lang="en-US" sz="2000" i="1">
                        <a:latin typeface="Cambria Math"/>
                      </a:rPr>
                      <m:t>=7.9385×</m:t>
                    </m:r>
                    <m:sSup>
                      <m:sSupPr>
                        <m:ctrlPr>
                          <a:rPr lang="en-US" sz="2000" i="1">
                            <a:latin typeface="Cambria Math"/>
                          </a:rPr>
                        </m:ctrlPr>
                      </m:sSupPr>
                      <m:e>
                        <m:r>
                          <a:rPr lang="en-US" sz="2000" i="1">
                            <a:latin typeface="Cambria Math"/>
                          </a:rPr>
                          <m:t>10</m:t>
                        </m:r>
                      </m:e>
                      <m:sup>
                        <m:r>
                          <a:rPr lang="en-US" sz="2000" i="1">
                            <a:latin typeface="Cambria Math"/>
                          </a:rPr>
                          <m:t>8</m:t>
                        </m:r>
                      </m:sup>
                    </m:sSup>
                    <m:r>
                      <a:rPr lang="en-US" sz="2000" i="1">
                        <a:latin typeface="Cambria Math"/>
                      </a:rPr>
                      <m:t>∙</m:t>
                    </m:r>
                    <m:f>
                      <m:fPr>
                        <m:ctrlPr>
                          <a:rPr lang="en-US" sz="2000" i="1">
                            <a:latin typeface="Cambria Math"/>
                          </a:rPr>
                        </m:ctrlPr>
                      </m:fPr>
                      <m:num>
                        <m:r>
                          <a:rPr lang="en-US" sz="2000" i="1">
                            <a:latin typeface="Cambria Math"/>
                          </a:rPr>
                          <m:t>𝜌</m:t>
                        </m:r>
                      </m:num>
                      <m:den>
                        <m:sSub>
                          <m:sSubPr>
                            <m:ctrlPr>
                              <a:rPr lang="en-US" sz="2000" i="1">
                                <a:latin typeface="Cambria Math"/>
                              </a:rPr>
                            </m:ctrlPr>
                          </m:sSubPr>
                          <m:e>
                            <m:r>
                              <a:rPr lang="en-US" sz="2000" i="1">
                                <a:latin typeface="Cambria Math"/>
                              </a:rPr>
                              <m:t>𝑑</m:t>
                            </m:r>
                          </m:e>
                          <m:sub>
                            <m:r>
                              <a:rPr lang="en-US" sz="2000" i="1">
                                <a:latin typeface="Cambria Math"/>
                              </a:rPr>
                              <m:t>𝑠</m:t>
                            </m:r>
                          </m:sub>
                        </m:sSub>
                        <m:r>
                          <a:rPr lang="en-US" sz="2000" i="1">
                            <a:latin typeface="Cambria Math"/>
                          </a:rPr>
                          <m:t>∙</m:t>
                        </m:r>
                        <m:r>
                          <a:rPr lang="en-US" sz="2000" i="1">
                            <a:latin typeface="Cambria Math"/>
                          </a:rPr>
                          <m:t>𝑇</m:t>
                        </m:r>
                      </m:den>
                    </m:f>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(75)</a:t>
                </a:r>
                <a:endParaRPr lang="en-US" sz="2000" dirty="0">
                  <a:latin typeface="Times New Roman" pitchFamily="18" charset="0"/>
                  <a:cs typeface="Times New Roman" pitchFamily="18" charset="0"/>
                </a:endParaRPr>
              </a:p>
              <a:p>
                <a:pPr marL="0" lvl="3" algn="just">
                  <a:buFont typeface="Arial" pitchFamily="34" charset="0"/>
                  <a:buChar char="•"/>
                </a:pPr>
                <a:endParaRPr lang="en-US" sz="2000" dirty="0" smtClean="0"/>
              </a:p>
              <a:p>
                <a:pPr marL="342900" lvl="3" indent="-342900" algn="just">
                  <a:buFont typeface="Wingdings" pitchFamily="2" charset="2"/>
                  <a:buChar char="Ø"/>
                </a:pPr>
                <a:r>
                  <a:rPr lang="en-US" sz="2400" dirty="0" smtClean="0">
                    <a:latin typeface="Times New Roman" pitchFamily="18" charset="0"/>
                    <a:cs typeface="Times New Roman" pitchFamily="18" charset="0"/>
                  </a:rPr>
                  <a:t>Assumptions:</a:t>
                </a:r>
              </a:p>
              <a:p>
                <a:pPr marL="800100" lvl="4" indent="-342900" algn="just">
                  <a:buFont typeface="Wingdings" pitchFamily="2" charset="2"/>
                  <a:buChar char="Ø"/>
                </a:pPr>
                <a:r>
                  <a:rPr lang="en-US" sz="2000" dirty="0" smtClean="0">
                    <a:latin typeface="Times New Roman" pitchFamily="18" charset="0"/>
                    <a:cs typeface="Times New Roman" pitchFamily="18" charset="0"/>
                  </a:rPr>
                  <a:t>Temperature is 50</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degrees C</a:t>
                </a:r>
              </a:p>
              <a:p>
                <a:pPr marL="800100" lvl="4" indent="-342900" algn="just">
                  <a:buFont typeface="Wingdings" pitchFamily="2" charset="2"/>
                  <a:buChar char="Ø"/>
                </a:pPr>
                <a:r>
                  <a:rPr lang="en-US" sz="2000" dirty="0" smtClean="0">
                    <a:latin typeface="Times New Roman" pitchFamily="18" charset="0"/>
                    <a:cs typeface="Times New Roman" pitchFamily="18" charset="0"/>
                  </a:rPr>
                  <a:t>Resistivity is 100 </a:t>
                </a:r>
                <a:r>
                  <a:rPr lang="el-GR" sz="2000" dirty="0" smtClean="0">
                    <a:latin typeface="Times New Roman" pitchFamily="18" charset="0"/>
                    <a:cs typeface="Times New Roman" pitchFamily="18" charset="0"/>
                  </a:rPr>
                  <a:t>Ω</a:t>
                </a:r>
                <a:r>
                  <a:rPr lang="en-US" sz="2000" dirty="0" smtClean="0">
                    <a:latin typeface="Times New Roman" pitchFamily="18" charset="0"/>
                    <a:cs typeface="Times New Roman" pitchFamily="18" charset="0"/>
                  </a:rPr>
                  <a:t>-meter</a:t>
                </a:r>
              </a:p>
              <a:p>
                <a:pPr marL="800100" lvl="4" indent="-342900" algn="just">
                  <a:buFont typeface="Wingdings" pitchFamily="2" charset="2"/>
                  <a:buChar char="Ø"/>
                </a:pPr>
                <a:r>
                  <a:rPr lang="en-US" sz="2000" dirty="0" smtClean="0">
                    <a:latin typeface="Times New Roman" pitchFamily="18" charset="0"/>
                    <a:cs typeface="Times New Roman" pitchFamily="18" charset="0"/>
                  </a:rPr>
                  <a:t>Frequency is 60 Hz</a:t>
                </a:r>
                <a:endParaRPr lang="en-US" sz="2000" dirty="0" smtClean="0">
                  <a:latin typeface="Times New Roman" pitchFamily="18" charset="0"/>
                  <a:cs typeface="Times New Roman" pitchFamily="18" charset="0"/>
                </a:endParaRPr>
              </a:p>
              <a:p>
                <a:pPr marL="0" lvl="2" indent="-457200" algn="just"/>
                <a:endParaRPr lang="en-US" sz="2000" dirty="0" smtClean="0"/>
              </a:p>
              <a:p>
                <a:pPr marL="342900" lvl="2" indent="-342900" algn="just">
                  <a:buFont typeface="Wingdings" pitchFamily="2" charset="2"/>
                  <a:buChar char="Ø"/>
                </a:pPr>
                <a:r>
                  <a:rPr lang="en-US" sz="2400" dirty="0" smtClean="0">
                    <a:latin typeface="Times New Roman" pitchFamily="18" charset="0"/>
                    <a:cs typeface="Times New Roman" pitchFamily="18" charset="0"/>
                  </a:rPr>
                  <a:t>The GMR of the tape shield is the radius of a circle passing through the middle of the shield and is given by:</a:t>
                </a: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0" lvl="2"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𝐺𝑀𝑅</m:t>
                        </m:r>
                      </m:e>
                      <m:sub>
                        <m:r>
                          <a:rPr lang="en-US" sz="2000" i="1">
                            <a:latin typeface="Cambria Math"/>
                          </a:rPr>
                          <m:t>𝑠h𝑖𝑒𝑙𝑑</m:t>
                        </m:r>
                      </m:sub>
                    </m:sSub>
                    <m:r>
                      <a:rPr lang="en-US" sz="2000" i="1">
                        <a:latin typeface="Cambria Math"/>
                      </a:rPr>
                      <m:t>=</m:t>
                    </m:r>
                    <m:f>
                      <m:fPr>
                        <m:ctrlPr>
                          <a:rPr lang="en-US" sz="2000" i="1">
                            <a:latin typeface="Cambria Math"/>
                          </a:rPr>
                        </m:ctrlPr>
                      </m:fPr>
                      <m:num>
                        <m:f>
                          <m:fPr>
                            <m:ctrlPr>
                              <a:rPr lang="en-US" sz="2000" i="1">
                                <a:latin typeface="Cambria Math"/>
                              </a:rPr>
                            </m:ctrlPr>
                          </m:fPr>
                          <m:num>
                            <m:sSub>
                              <m:sSubPr>
                                <m:ctrlPr>
                                  <a:rPr lang="en-US" sz="2000" i="1">
                                    <a:latin typeface="Cambria Math"/>
                                  </a:rPr>
                                </m:ctrlPr>
                              </m:sSubPr>
                              <m:e>
                                <m:r>
                                  <a:rPr lang="en-US" sz="2000" i="1">
                                    <a:latin typeface="Cambria Math"/>
                                  </a:rPr>
                                  <m:t>𝑑</m:t>
                                </m:r>
                              </m:e>
                              <m:sub>
                                <m:r>
                                  <a:rPr lang="en-US" sz="2000" i="1">
                                    <a:latin typeface="Cambria Math"/>
                                  </a:rPr>
                                  <m:t>𝑠</m:t>
                                </m:r>
                              </m:sub>
                            </m:sSub>
                          </m:num>
                          <m:den>
                            <m:r>
                              <a:rPr lang="en-US" sz="2000" i="1">
                                <a:latin typeface="Cambria Math"/>
                              </a:rPr>
                              <m:t>2</m:t>
                            </m:r>
                          </m:den>
                        </m:f>
                        <m:r>
                          <a:rPr lang="en-US" sz="2000" i="1">
                            <a:latin typeface="Cambria Math"/>
                          </a:rPr>
                          <m:t>−</m:t>
                        </m:r>
                        <m:f>
                          <m:fPr>
                            <m:ctrlPr>
                              <a:rPr lang="en-US" sz="2000" i="1">
                                <a:latin typeface="Cambria Math"/>
                              </a:rPr>
                            </m:ctrlPr>
                          </m:fPr>
                          <m:num>
                            <m:r>
                              <a:rPr lang="en-US" sz="2000" i="1">
                                <a:latin typeface="Cambria Math"/>
                              </a:rPr>
                              <m:t>𝑇</m:t>
                            </m:r>
                          </m:num>
                          <m:den>
                            <m:r>
                              <a:rPr lang="en-US" sz="2000" i="1">
                                <a:latin typeface="Cambria Math"/>
                              </a:rPr>
                              <m:t>2000</m:t>
                            </m:r>
                          </m:den>
                        </m:f>
                      </m:num>
                      <m:den>
                        <m:r>
                          <a:rPr lang="en-US" sz="2000" i="1">
                            <a:latin typeface="Cambria Math"/>
                          </a:rPr>
                          <m:t>12</m:t>
                        </m:r>
                      </m:den>
                    </m:f>
                  </m:oMath>
                </a14:m>
                <a:r>
                  <a:rPr lang="en-US" sz="2000" dirty="0"/>
                  <a:t>  </a:t>
                </a:r>
                <a:r>
                  <a:rPr lang="en-US" sz="2000" dirty="0" smtClean="0">
                    <a:latin typeface="Times New Roman" pitchFamily="18" charset="0"/>
                    <a:cs typeface="Times New Roman" pitchFamily="18" charset="0"/>
                  </a:rPr>
                  <a:t>ft</a:t>
                </a:r>
                <a:r>
                  <a:rPr lang="en-US" sz="2000" dirty="0" smtClean="0"/>
                  <a:t>				</a:t>
                </a:r>
                <a:r>
                  <a:rPr lang="en-US" sz="2000" dirty="0" smtClean="0">
                    <a:latin typeface="Times New Roman" pitchFamily="18" charset="0"/>
                    <a:cs typeface="Times New Roman" pitchFamily="18" charset="0"/>
                  </a:rPr>
                  <a:t>(76)</a:t>
                </a:r>
                <a:endParaRPr lang="en-US" sz="2000" dirty="0">
                  <a:latin typeface="Times New Roman" pitchFamily="18" charset="0"/>
                  <a:cs typeface="Times New Roman" pitchFamily="18" charset="0"/>
                </a:endParaRPr>
              </a:p>
              <a:p>
                <a:pPr marL="0" lvl="2" indent="-457200" algn="just">
                  <a:buFont typeface="Arial" pitchFamily="34" charset="0"/>
                  <a:buChar char="•"/>
                </a:pPr>
                <a:endParaRPr lang="en-US" sz="2000" dirty="0" smtClean="0"/>
              </a:p>
            </p:txBody>
          </p:sp>
        </mc:Choice>
        <mc:Fallback>
          <p:sp>
            <p:nvSpPr>
              <p:cNvPr id="4" name="TextBox 3"/>
              <p:cNvSpPr txBox="1">
                <a:spLocks noRot="1" noChangeAspect="1" noMove="1" noResize="1" noEditPoints="1" noAdjustHandles="1" noChangeArrowheads="1" noChangeShapeType="1" noTextEdit="1"/>
              </p:cNvSpPr>
              <p:nvPr/>
            </p:nvSpPr>
            <p:spPr>
              <a:xfrm>
                <a:off x="533400" y="1767966"/>
                <a:ext cx="8382000" cy="5122300"/>
              </a:xfrm>
              <a:prstGeom prst="rect">
                <a:avLst/>
              </a:prstGeom>
              <a:blipFill rotWithShape="1">
                <a:blip r:embed="rId3"/>
                <a:stretch>
                  <a:fillRect l="-1018" t="-952" r="-1091"/>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76</a:t>
            </a:fld>
            <a:endParaRPr lang="en-US"/>
          </a:p>
        </p:txBody>
      </p:sp>
      <p:sp>
        <p:nvSpPr>
          <p:cNvPr id="5" name="TextBox 4"/>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Impedance of Underground Lines</a:t>
            </a:r>
          </a:p>
          <a:p>
            <a:pPr marL="0" lvl="1" algn="ctr"/>
            <a:r>
              <a:rPr lang="en-US" sz="3200" dirty="0" smtClean="0">
                <a:solidFill>
                  <a:prstClr val="black"/>
                </a:solidFill>
                <a:latin typeface="Times New Roman" pitchFamily="18" charset="0"/>
                <a:cs typeface="Times New Roman" pitchFamily="18" charset="0"/>
              </a:rPr>
              <a:t>Tape </a:t>
            </a:r>
            <a:r>
              <a:rPr lang="en-US" sz="3200" dirty="0">
                <a:solidFill>
                  <a:prstClr val="black"/>
                </a:solidFill>
                <a:latin typeface="Times New Roman" pitchFamily="18" charset="0"/>
                <a:cs typeface="Times New Roman" pitchFamily="18" charset="0"/>
              </a:rPr>
              <a:t>Shielded Cables</a:t>
            </a:r>
          </a:p>
        </p:txBody>
      </p:sp>
    </p:spTree>
    <p:extLst>
      <p:ext uri="{BB962C8B-B14F-4D97-AF65-F5344CB8AC3E}">
        <p14:creationId xmlns:p14="http://schemas.microsoft.com/office/powerpoint/2010/main" val="2610082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457200" y="1652349"/>
                <a:ext cx="8382000" cy="4062651"/>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various spacings between a tape shield and the conductors and other tape shields are as follows:</a:t>
                </a:r>
              </a:p>
              <a:p>
                <a:pPr marL="0" lvl="3" algn="just"/>
                <a:endParaRPr lang="en-US" sz="2400" dirty="0" smtClean="0"/>
              </a:p>
              <a:p>
                <a:pPr marL="800100" lvl="4" indent="-342900" algn="just">
                  <a:buFont typeface="Wingdings" pitchFamily="2" charset="2"/>
                  <a:buChar char="Ø"/>
                </a:pPr>
                <a:r>
                  <a:rPr lang="en-US" sz="2400" dirty="0" smtClean="0">
                    <a:latin typeface="Times New Roman" pitchFamily="18" charset="0"/>
                    <a:cs typeface="Times New Roman" pitchFamily="18" charset="0"/>
                  </a:rPr>
                  <a:t>Tape shield to its own phase:</a:t>
                </a:r>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𝐺𝑀𝑅</m:t>
                        </m:r>
                      </m:e>
                      <m:sub>
                        <m:r>
                          <a:rPr lang="en-US" sz="2000" i="1">
                            <a:latin typeface="Cambria Math"/>
                          </a:rPr>
                          <m:t>𝑠h𝑖𝑒𝑙𝑑</m:t>
                        </m:r>
                      </m:sub>
                    </m:sSub>
                    <m:r>
                      <a:rPr lang="en-US" sz="2000" i="1">
                        <a:latin typeface="Cambria Math"/>
                      </a:rPr>
                      <m:t>=</m:t>
                    </m:r>
                  </m:oMath>
                </a14:m>
                <a:r>
                  <a:rPr lang="en-US" sz="2000" dirty="0">
                    <a:latin typeface="Times New Roman" pitchFamily="18" charset="0"/>
                    <a:cs typeface="Times New Roman" pitchFamily="18" charset="0"/>
                  </a:rPr>
                  <a:t> radius to midpoint of the shield (</a:t>
                </a:r>
                <a:r>
                  <a:rPr lang="en-US" sz="2000" dirty="0" err="1" smtClean="0">
                    <a:latin typeface="Times New Roman" pitchFamily="18" charset="0"/>
                    <a:cs typeface="Times New Roman" pitchFamily="18" charset="0"/>
                  </a:rPr>
                  <a:t>ft</a:t>
                </a:r>
                <a:r>
                  <a:rPr lang="en-US" sz="2000" dirty="0" smtClean="0">
                    <a:latin typeface="Times New Roman" pitchFamily="18" charset="0"/>
                    <a:cs typeface="Times New Roman" pitchFamily="18" charset="0"/>
                  </a:rPr>
                  <a:t>)</a:t>
                </a:r>
              </a:p>
              <a:p>
                <a:pPr marL="800100" lvl="4" indent="-342900" algn="just">
                  <a:buFont typeface="Wingdings" pitchFamily="2" charset="2"/>
                  <a:buChar char="Ø"/>
                </a:pPr>
                <a:endParaRPr lang="en-US" sz="2400" b="1" dirty="0" smtClean="0"/>
              </a:p>
              <a:p>
                <a:pPr marL="800100" lvl="4" indent="-342900" algn="just">
                  <a:buFont typeface="Wingdings" pitchFamily="2" charset="2"/>
                  <a:buChar char="Ø"/>
                </a:pPr>
                <a:r>
                  <a:rPr lang="en-US" sz="2400" dirty="0" smtClean="0">
                    <a:latin typeface="Times New Roman" pitchFamily="18" charset="0"/>
                    <a:cs typeface="Times New Roman" pitchFamily="18" charset="0"/>
                  </a:rPr>
                  <a:t>Tape shield to an adjacent tape shield:</a:t>
                </a:r>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center-to-center distance of the phase conductors (</a:t>
                </a:r>
                <a:r>
                  <a:rPr lang="en-US" sz="2000" dirty="0" err="1" smtClean="0">
                    <a:latin typeface="Times New Roman" pitchFamily="18" charset="0"/>
                    <a:cs typeface="Times New Roman" pitchFamily="18" charset="0"/>
                  </a:rPr>
                  <a:t>ft</a:t>
                </a:r>
                <a:r>
                  <a:rPr lang="en-US" sz="2000" dirty="0" smtClean="0">
                    <a:latin typeface="Times New Roman" pitchFamily="18" charset="0"/>
                    <a:cs typeface="Times New Roman" pitchFamily="18" charset="0"/>
                  </a:rPr>
                  <a:t>)</a:t>
                </a:r>
                <a:endParaRPr lang="en-US" sz="2000" b="1" dirty="0" smtClean="0">
                  <a:latin typeface="Times New Roman" pitchFamily="18" charset="0"/>
                  <a:cs typeface="Times New Roman" pitchFamily="18" charset="0"/>
                </a:endParaRPr>
              </a:p>
              <a:p>
                <a:pPr marL="800100" lvl="4" indent="-342900" algn="just">
                  <a:buFont typeface="Wingdings" pitchFamily="2" charset="2"/>
                  <a:buChar char="Ø"/>
                </a:pPr>
                <a:endParaRPr lang="en-US" sz="2400" b="1" dirty="0" smtClean="0"/>
              </a:p>
              <a:p>
                <a:pPr marL="800100" lvl="4" indent="-342900" algn="just">
                  <a:buFont typeface="Wingdings" pitchFamily="2" charset="2"/>
                  <a:buChar char="Ø"/>
                </a:pPr>
                <a:r>
                  <a:rPr lang="en-US" sz="2400" dirty="0" smtClean="0">
                    <a:latin typeface="Times New Roman" pitchFamily="18" charset="0"/>
                    <a:cs typeface="Times New Roman" pitchFamily="18" charset="0"/>
                  </a:rPr>
                  <a:t>Tape shield to an adjacent phase or neutral conductor:</a:t>
                </a:r>
              </a:p>
              <a:p>
                <a:pPr marL="0" lvl="3" algn="just">
                  <a:buFont typeface="Arial" pitchFamily="34" charset="0"/>
                  <a:buChar char="•"/>
                </a:pPr>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457200" y="1652349"/>
                <a:ext cx="8382000" cy="4062651"/>
              </a:xfrm>
              <a:prstGeom prst="rect">
                <a:avLst/>
              </a:prstGeom>
              <a:blipFill rotWithShape="1">
                <a:blip r:embed="rId3"/>
                <a:stretch>
                  <a:fillRect l="-945" t="-119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Rectangle 1"/>
              <p:cNvSpPr/>
              <p:nvPr/>
            </p:nvSpPr>
            <p:spPr>
              <a:xfrm>
                <a:off x="1371600" y="5410200"/>
                <a:ext cx="7124700" cy="978794"/>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𝑛𝑚</m:t>
                        </m:r>
                      </m:sub>
                    </m:sSub>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ft</a:t>
                </a:r>
                <a:endParaRPr lang="en-US" sz="2000" dirty="0">
                  <a:latin typeface="Times New Roman" pitchFamily="18" charset="0"/>
                  <a:cs typeface="Times New Roman" pitchFamily="18" charset="0"/>
                </a:endParaRPr>
              </a:p>
              <a:p>
                <a:r>
                  <a:rPr lang="en-US" sz="1200" dirty="0">
                    <a:latin typeface="Times New Roman" pitchFamily="18" charset="0"/>
                    <a:cs typeface="Times New Roman" pitchFamily="18" charset="0"/>
                  </a:rPr>
                  <a:t/>
                </a:r>
                <a:br>
                  <a:rPr lang="en-US" sz="1200" dirty="0">
                    <a:latin typeface="Times New Roman" pitchFamily="18" charset="0"/>
                    <a:cs typeface="Times New Roman" pitchFamily="18" charset="0"/>
                  </a:rPr>
                </a:br>
                <a:r>
                  <a:rPr lang="en-US" sz="2400" dirty="0" smtClean="0">
                    <a:latin typeface="Times New Roman" pitchFamily="18" charset="0"/>
                    <a:cs typeface="Times New Roman" pitchFamily="18" charset="0"/>
                  </a:rPr>
                  <a:t>where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𝑛𝑚</m:t>
                        </m:r>
                      </m:sub>
                    </m:sSub>
                    <m:r>
                      <a:rPr lang="en-US" sz="2000" i="1">
                        <a:latin typeface="Cambria Math"/>
                      </a:rPr>
                      <m:t>=</m:t>
                    </m:r>
                  </m:oMath>
                </a14:m>
                <a:r>
                  <a:rPr lang="en-US" sz="2000" dirty="0">
                    <a:latin typeface="Times New Roman" pitchFamily="18" charset="0"/>
                    <a:cs typeface="Times New Roman" pitchFamily="18" charset="0"/>
                  </a:rPr>
                  <a:t> center-to-center distance between phase conductors</a:t>
                </a:r>
              </a:p>
            </p:txBody>
          </p:sp>
        </mc:Choice>
        <mc:Fallback>
          <p:sp>
            <p:nvSpPr>
              <p:cNvPr id="2" name="Rectangle 1"/>
              <p:cNvSpPr>
                <a:spLocks noRot="1" noChangeAspect="1" noMove="1" noResize="1" noEditPoints="1" noAdjustHandles="1" noChangeArrowheads="1" noChangeShapeType="1" noTextEdit="1"/>
              </p:cNvSpPr>
              <p:nvPr/>
            </p:nvSpPr>
            <p:spPr>
              <a:xfrm>
                <a:off x="1371600" y="5410200"/>
                <a:ext cx="7124700" cy="978794"/>
              </a:xfrm>
              <a:prstGeom prst="rect">
                <a:avLst/>
              </a:prstGeom>
              <a:blipFill rotWithShape="1">
                <a:blip r:embed="rId4"/>
                <a:stretch>
                  <a:fillRect l="-1283" t="-3125" b="-131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77</a:t>
            </a:fld>
            <a:endParaRPr lang="en-US"/>
          </a:p>
        </p:txBody>
      </p:sp>
      <p:sp>
        <p:nvSpPr>
          <p:cNvPr id="6" name="TextBox 5"/>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Impedance of Underground Lines</a:t>
            </a:r>
          </a:p>
          <a:p>
            <a:pPr marL="0" lvl="1" algn="ctr"/>
            <a:r>
              <a:rPr lang="en-US" sz="3200" dirty="0" smtClean="0">
                <a:solidFill>
                  <a:prstClr val="black"/>
                </a:solidFill>
                <a:latin typeface="Times New Roman" pitchFamily="18" charset="0"/>
                <a:cs typeface="Times New Roman" pitchFamily="18" charset="0"/>
              </a:rPr>
              <a:t>Tape </a:t>
            </a:r>
            <a:r>
              <a:rPr lang="en-US" sz="3200" dirty="0">
                <a:solidFill>
                  <a:prstClr val="black"/>
                </a:solidFill>
                <a:latin typeface="Times New Roman" pitchFamily="18" charset="0"/>
                <a:cs typeface="Times New Roman" pitchFamily="18" charset="0"/>
              </a:rPr>
              <a:t>Shielded Cables</a:t>
            </a:r>
          </a:p>
        </p:txBody>
      </p:sp>
    </p:spTree>
    <p:extLst>
      <p:ext uri="{BB962C8B-B14F-4D97-AF65-F5344CB8AC3E}">
        <p14:creationId xmlns:p14="http://schemas.microsoft.com/office/powerpoint/2010/main" val="76021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a:t>
            </a:r>
            <a:r>
              <a:rPr lang="en-US" sz="7800" b="1" u="sng" dirty="0" smtClean="0"/>
              <a:t>Concentric </a:t>
            </a:r>
            <a:r>
              <a:rPr lang="en-US" sz="7800" b="1" u="sng"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7400" dirty="0"/>
              <a:t> </a:t>
            </a:r>
            <a:r>
              <a:rPr lang="en-US" sz="7400" dirty="0" smtClean="0"/>
              <a:t> </a:t>
            </a:r>
            <a:r>
              <a:rPr lang="en-US" sz="8000" dirty="0"/>
              <a:t>Series </a:t>
            </a:r>
            <a:r>
              <a:rPr lang="en-US" sz="8000" dirty="0" smtClean="0"/>
              <a:t>Impedance</a:t>
            </a:r>
            <a:endParaRPr lang="en-US" sz="8000" dirty="0"/>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78</a:t>
            </a:fld>
            <a:endParaRPr lang="en-US"/>
          </a:p>
        </p:txBody>
      </p:sp>
    </p:spTree>
    <p:extLst>
      <p:ext uri="{BB962C8B-B14F-4D97-AF65-F5344CB8AC3E}">
        <p14:creationId xmlns:p14="http://schemas.microsoft.com/office/powerpoint/2010/main" val="296087996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p:sp>
        <p:nvSpPr>
          <p:cNvPr id="4" name="TextBox 3"/>
          <p:cNvSpPr txBox="1"/>
          <p:nvPr/>
        </p:nvSpPr>
        <p:spPr>
          <a:xfrm>
            <a:off x="685800" y="1706940"/>
            <a:ext cx="7848600" cy="1569660"/>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Figure shows a basic concentric neutral cable with center conductor being the phase conductor and the concentric neutral strands equally displaced around a circle  of radius of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b</a:t>
            </a:r>
            <a:endParaRPr lang="en-US" sz="2400" dirty="0">
              <a:latin typeface="Times New Roman" pitchFamily="18" charset="0"/>
              <a:cs typeface="Times New Roman" pitchFamily="18"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19400" y="3033184"/>
            <a:ext cx="3276600" cy="3367616"/>
          </a:xfrm>
          <a:prstGeom prst="rect">
            <a:avLst/>
          </a:prstGeom>
        </p:spPr>
      </p:pic>
      <p:sp>
        <p:nvSpPr>
          <p:cNvPr id="5" name="TextBox 4"/>
          <p:cNvSpPr txBox="1"/>
          <p:nvPr/>
        </p:nvSpPr>
        <p:spPr>
          <a:xfrm>
            <a:off x="5791200" y="5774322"/>
            <a:ext cx="1371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13.0</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79</a:t>
            </a:fld>
            <a:endParaRPr lang="en-US"/>
          </a:p>
        </p:txBody>
      </p:sp>
      <p:sp>
        <p:nvSpPr>
          <p:cNvPr id="8" name="TextBox 7"/>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Shunt Admittance of Underground Lines </a:t>
            </a:r>
            <a:endParaRPr lang="en-US" sz="3200" dirty="0" smtClean="0">
              <a:latin typeface="Times New Roman" pitchFamily="18" charset="0"/>
              <a:cs typeface="Times New Roman" pitchFamily="18" charset="0"/>
            </a:endParaRPr>
          </a:p>
          <a:p>
            <a:pPr marL="0" lvl="3" algn="ctr"/>
            <a:r>
              <a:rPr lang="en-US" sz="3200" dirty="0">
                <a:latin typeface="Times New Roman" pitchFamily="18" charset="0"/>
                <a:cs typeface="Times New Roman" pitchFamily="18" charset="0"/>
              </a:rPr>
              <a:t>Concentric Neutral Cable</a:t>
            </a:r>
          </a:p>
        </p:txBody>
      </p:sp>
    </p:spTree>
    <p:extLst>
      <p:ext uri="{BB962C8B-B14F-4D97-AF65-F5344CB8AC3E}">
        <p14:creationId xmlns:p14="http://schemas.microsoft.com/office/powerpoint/2010/main" val="13102150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b="1" u="sng"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117186330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1066800" y="1905000"/>
                <a:ext cx="7772400" cy="4154984"/>
              </a:xfrm>
              <a:prstGeom prst="rect">
                <a:avLst/>
              </a:prstGeom>
              <a:noFill/>
            </p:spPr>
            <p:txBody>
              <a:bodyPr wrap="square" rtlCol="0">
                <a:spAutoFit/>
              </a:bodyPr>
              <a:lstStyle/>
              <a:p>
                <a:pPr marL="0" lvl="3"/>
                <a:r>
                  <a:rPr lang="en-US" sz="2400" dirty="0" smtClean="0">
                    <a:latin typeface="Times New Roman" pitchFamily="18" charset="0"/>
                    <a:cs typeface="Times New Roman" pitchFamily="18" charset="0"/>
                  </a:rPr>
                  <a:t>where </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𝑅</m:t>
                    </m:r>
                    <m:r>
                      <a:rPr lang="en-US" sz="2400" i="1" baseline="-25000" dirty="0" err="1" smtClean="0">
                        <a:latin typeface="Cambria Math"/>
                        <a:cs typeface="Times New Roman" pitchFamily="18" charset="0"/>
                      </a:rPr>
                      <m:t>𝑏</m:t>
                    </m:r>
                  </m:oMath>
                </a14:m>
                <a:r>
                  <a:rPr lang="en-US" sz="2400" baseline="-25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Radius of a circle passing through the centers of the neutral strands</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𝑑</m:t>
                    </m:r>
                    <m:r>
                      <a:rPr lang="en-US" sz="2400" i="1" baseline="-25000" dirty="0" smtClean="0">
                        <a:latin typeface="Cambria Math"/>
                        <a:cs typeface="Times New Roman" pitchFamily="18" charset="0"/>
                      </a:rPr>
                      <m:t>𝑐</m:t>
                    </m:r>
                  </m:oMath>
                </a14:m>
                <a:r>
                  <a:rPr lang="en-US" sz="2400" baseline="-25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Diameter of the phase conductor</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𝑑</m:t>
                    </m:r>
                    <m:r>
                      <a:rPr lang="en-US" sz="2400" i="1" baseline="-25000" dirty="0" err="1" smtClean="0">
                        <a:latin typeface="Cambria Math"/>
                        <a:cs typeface="Times New Roman" pitchFamily="18" charset="0"/>
                      </a:rPr>
                      <m:t>𝑠</m:t>
                    </m:r>
                  </m:oMath>
                </a14:m>
                <a:r>
                  <a:rPr lang="en-US" sz="2400" baseline="-25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Diameter of a neutral strand</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𝑘</m:t>
                    </m:r>
                  </m:oMath>
                </a14:m>
                <a:r>
                  <a:rPr lang="en-US" sz="2400" dirty="0" smtClean="0">
                    <a:latin typeface="Times New Roman" pitchFamily="18" charset="0"/>
                    <a:cs typeface="Times New Roman" pitchFamily="18" charset="0"/>
                  </a:rPr>
                  <a:t> = Total number of neutral strands</a:t>
                </a:r>
              </a:p>
              <a:p>
                <a:pPr marL="457200" lvl="4"/>
                <a:endParaRPr lang="en-US" sz="200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1066800" y="1905000"/>
                <a:ext cx="7772400" cy="4154984"/>
              </a:xfrm>
              <a:prstGeom prst="rect">
                <a:avLst/>
              </a:prstGeom>
              <a:blipFill rotWithShape="1">
                <a:blip r:embed="rId3"/>
                <a:stretch>
                  <a:fillRect l="-1176" t="-117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80</a:t>
            </a:fld>
            <a:endParaRPr lang="en-US"/>
          </a:p>
        </p:txBody>
      </p:sp>
      <p:sp>
        <p:nvSpPr>
          <p:cNvPr id="6" name="TextBox 5"/>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Shunt Admittance of Underground Lines </a:t>
            </a:r>
            <a:endParaRPr lang="en-US" sz="3200" dirty="0" smtClean="0">
              <a:latin typeface="Times New Roman" pitchFamily="18" charset="0"/>
              <a:cs typeface="Times New Roman" pitchFamily="18" charset="0"/>
            </a:endParaRPr>
          </a:p>
          <a:p>
            <a:pPr marL="0" lvl="3" algn="ctr"/>
            <a:r>
              <a:rPr lang="en-US" sz="3200" dirty="0">
                <a:latin typeface="Times New Roman" pitchFamily="18" charset="0"/>
                <a:cs typeface="Times New Roman" pitchFamily="18" charset="0"/>
              </a:rPr>
              <a:t>Concentric Neutral Cable</a:t>
            </a:r>
          </a:p>
        </p:txBody>
      </p:sp>
    </p:spTree>
    <p:extLst>
      <p:ext uri="{BB962C8B-B14F-4D97-AF65-F5344CB8AC3E}">
        <p14:creationId xmlns:p14="http://schemas.microsoft.com/office/powerpoint/2010/main" val="157278068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p:cNvSpPr txBox="1"/>
              <p:nvPr/>
            </p:nvSpPr>
            <p:spPr>
              <a:xfrm>
                <a:off x="533400" y="1905000"/>
                <a:ext cx="8153400" cy="4677306"/>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concentric neutral strands are grounded so that they are all at the same potential. </a:t>
                </a:r>
              </a:p>
              <a:p>
                <a:pPr marL="0" lvl="2" indent="-457200">
                  <a:buFont typeface="Wingdings" pitchFamily="2" charset="2"/>
                  <a:buChar char="Ø"/>
                </a:pPr>
                <a:endParaRPr lang="en-US" sz="2400" dirty="0" smtClean="0">
                  <a:latin typeface="Times New Roman" pitchFamily="18" charset="0"/>
                  <a:cs typeface="Times New Roman" pitchFamily="18" charset="0"/>
                </a:endParaRPr>
              </a:p>
              <a:p>
                <a:pPr marL="339725" lvl="2" indent="-339725">
                  <a:buFont typeface="Wingdings" pitchFamily="2" charset="2"/>
                  <a:buChar char="Ø"/>
                </a:pPr>
                <a:r>
                  <a:rPr lang="en-US" sz="2400" dirty="0" smtClean="0">
                    <a:latin typeface="Times New Roman" pitchFamily="18" charset="0"/>
                    <a:cs typeface="Times New Roman" pitchFamily="18" charset="0"/>
                  </a:rPr>
                  <a:t>Since they are all at the same potential, it is only necessary to determine the potential difference between the phase conductor </a:t>
                </a:r>
                <a14:m>
                  <m:oMath xmlns:m="http://schemas.openxmlformats.org/officeDocument/2006/math">
                    <m:r>
                      <a:rPr lang="en-US" sz="2400" i="1" dirty="0" smtClean="0">
                        <a:latin typeface="Cambria Math"/>
                        <a:cs typeface="Times New Roman" pitchFamily="18" charset="0"/>
                      </a:rPr>
                      <m:t>𝑝</m:t>
                    </m:r>
                  </m:oMath>
                </a14:m>
                <a:r>
                  <a:rPr lang="en-US" sz="2400" dirty="0" smtClean="0">
                    <a:latin typeface="Times New Roman" pitchFamily="18" charset="0"/>
                    <a:cs typeface="Times New Roman" pitchFamily="18" charset="0"/>
                  </a:rPr>
                  <a:t> and strand </a:t>
                </a:r>
                <a14:m>
                  <m:oMath xmlns:m="http://schemas.openxmlformats.org/officeDocument/2006/math">
                    <m:r>
                      <a:rPr lang="en-US" sz="2400" i="1" dirty="0" smtClean="0">
                        <a:latin typeface="Cambria Math"/>
                        <a:cs typeface="Times New Roman" pitchFamily="18" charset="0"/>
                      </a:rPr>
                      <m:t>1</m:t>
                    </m:r>
                  </m:oMath>
                </a14:m>
                <a:r>
                  <a:rPr lang="en-US" sz="2400" dirty="0" smtClean="0">
                    <a:latin typeface="Times New Roman" pitchFamily="18" charset="0"/>
                    <a:cs typeface="Times New Roman" pitchFamily="18" charset="0"/>
                  </a:rPr>
                  <a:t>.</a:t>
                </a:r>
              </a:p>
              <a:p>
                <a:pPr marL="457200" lvl="4"/>
                <a:r>
                  <a:rPr lang="en-US" sz="2000" dirty="0" smtClean="0"/>
                  <a:t> </a:t>
                </a:r>
              </a:p>
              <a:p>
                <a:pPr algn="just"/>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𝑝</m:t>
                        </m:r>
                        <m:r>
                          <a:rPr lang="en-US" sz="2000" i="1">
                            <a:latin typeface="Cambria Math"/>
                          </a:rPr>
                          <m:t>1</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r>
                          <a:rPr lang="en-US" sz="2000" i="1">
                            <a:latin typeface="Cambria Math"/>
                          </a:rPr>
                          <m:t>𝜋𝜀</m:t>
                        </m:r>
                      </m:den>
                    </m:f>
                    <m:d>
                      <m:dPr>
                        <m:ctrlPr>
                          <a:rPr lang="en-US" sz="2000" i="1">
                            <a:latin typeface="Cambria Math"/>
                          </a:rPr>
                        </m:ctrlPr>
                      </m:dPr>
                      <m:e>
                        <m:sSub>
                          <m:sSubPr>
                            <m:ctrlPr>
                              <a:rPr lang="en-US" sz="2000" i="1">
                                <a:latin typeface="Cambria Math"/>
                              </a:rPr>
                            </m:ctrlPr>
                          </m:sSubPr>
                          <m:e>
                            <m:r>
                              <a:rPr lang="en-US" sz="2000" i="1">
                                <a:latin typeface="Cambria Math"/>
                              </a:rPr>
                              <m:t>𝑞</m:t>
                            </m:r>
                          </m:e>
                          <m:sub>
                            <m:r>
                              <a:rPr lang="en-US" sz="2000" i="1">
                                <a:latin typeface="Cambria Math"/>
                              </a:rPr>
                              <m:t>𝑝</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𝑐</m:t>
                                    </m:r>
                                  </m:sub>
                                </m:sSub>
                              </m:den>
                            </m:f>
                          </m:e>
                        </m:func>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1</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𝑅𝐷</m:t>
                                    </m:r>
                                  </m:e>
                                  <m:sub>
                                    <m:r>
                                      <a:rPr lang="en-US" sz="2000" i="1">
                                        <a:latin typeface="Cambria Math"/>
                                      </a:rPr>
                                      <m:t>𝑠</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2</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12</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𝑘</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1</m:t>
                                    </m:r>
                                    <m:r>
                                      <a:rPr lang="en-US" sz="2000" i="1">
                                        <a:latin typeface="Cambria Math"/>
                                      </a:rPr>
                                      <m:t>𝑘</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e>
                    </m:d>
                  </m:oMath>
                </a14:m>
                <a:r>
                  <a:rPr lang="en-US" sz="2000" dirty="0" smtClean="0"/>
                  <a:t>		</a:t>
                </a:r>
                <a:r>
                  <a:rPr lang="en-US" sz="2000" dirty="0" smtClean="0">
                    <a:latin typeface="Times New Roman" pitchFamily="18" charset="0"/>
                    <a:cs typeface="Times New Roman" pitchFamily="18" charset="0"/>
                  </a:rPr>
                  <a:t>(77)</a:t>
                </a:r>
              </a:p>
              <a:p>
                <a:endParaRPr lang="en-US" sz="2000" dirty="0" smtClean="0"/>
              </a:p>
              <a:p>
                <a:pPr algn="just"/>
                <a:r>
                  <a:rPr lang="en-US" sz="2400" dirty="0" smtClean="0"/>
                  <a:t>			</a:t>
                </a:r>
                <a:r>
                  <a:rPr lang="en-US" sz="2400" dirty="0" smtClean="0">
                    <a:latin typeface="Times New Roman" pitchFamily="18" charset="0"/>
                    <a:cs typeface="Times New Roman" pitchFamily="18" charset="0"/>
                  </a:rPr>
                  <a:t>where 	</a:t>
                </a:r>
                <a14:m>
                  <m:oMath xmlns:m="http://schemas.openxmlformats.org/officeDocument/2006/math">
                    <m:sSub>
                      <m:sSubPr>
                        <m:ctrlPr>
                          <a:rPr lang="en-US" sz="2000" i="1">
                            <a:latin typeface="Cambria Math"/>
                          </a:rPr>
                        </m:ctrlPr>
                      </m:sSubPr>
                      <m:e>
                        <m:r>
                          <a:rPr lang="en-US" sz="2000" i="1">
                            <a:latin typeface="Cambria Math"/>
                          </a:rPr>
                          <m:t>𝑅𝐷</m:t>
                        </m:r>
                      </m:e>
                      <m:sub>
                        <m:r>
                          <a:rPr lang="en-US" sz="2000" i="1">
                            <a:latin typeface="Cambria Math"/>
                          </a:rPr>
                          <m:t>𝑐</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𝑑𝑖𝑎</m:t>
                            </m:r>
                          </m:e>
                          <m:sub>
                            <m:r>
                              <a:rPr lang="en-US" sz="2000" i="1">
                                <a:latin typeface="Cambria Math"/>
                              </a:rPr>
                              <m:t>𝑐</m:t>
                            </m:r>
                          </m:sub>
                        </m:sSub>
                      </m:num>
                      <m:den>
                        <m:r>
                          <a:rPr lang="en-US" sz="2000" i="1">
                            <a:latin typeface="Cambria Math"/>
                          </a:rPr>
                          <m:t>2</m:t>
                        </m:r>
                      </m:den>
                    </m:f>
                  </m:oMath>
                </a14:m>
                <a:endParaRPr lang="en-US" sz="2000" dirty="0"/>
              </a:p>
              <a:p>
                <a:pPr algn="just"/>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𝑅𝐷</m:t>
                        </m:r>
                      </m:e>
                      <m:sub>
                        <m:r>
                          <a:rPr lang="en-US" sz="2000" i="1">
                            <a:latin typeface="Cambria Math"/>
                          </a:rPr>
                          <m:t>𝑠</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𝑑𝑖𝑎</m:t>
                            </m:r>
                          </m:e>
                          <m:sub>
                            <m:r>
                              <a:rPr lang="en-US" sz="2000" i="1">
                                <a:latin typeface="Cambria Math"/>
                              </a:rPr>
                              <m:t>𝑐</m:t>
                            </m:r>
                          </m:sub>
                        </m:sSub>
                      </m:num>
                      <m:den>
                        <m:r>
                          <a:rPr lang="en-US" sz="2000" i="1">
                            <a:latin typeface="Cambria Math"/>
                          </a:rPr>
                          <m:t>2</m:t>
                        </m:r>
                      </m:den>
                    </m:f>
                  </m:oMath>
                </a14:m>
                <a:endParaRPr lang="en-US" sz="2000" dirty="0"/>
              </a:p>
              <a:p>
                <a:pPr marL="457200" lvl="4"/>
                <a:endParaRPr lang="en-US" sz="2000" dirty="0" smtClean="0"/>
              </a:p>
            </p:txBody>
          </p:sp>
        </mc:Choice>
        <mc:Fallback>
          <p:sp>
            <p:nvSpPr>
              <p:cNvPr id="4" name="TextBox 3"/>
              <p:cNvSpPr txBox="1">
                <a:spLocks noRot="1" noChangeAspect="1" noMove="1" noResize="1" noEditPoints="1" noAdjustHandles="1" noChangeArrowheads="1" noChangeShapeType="1" noTextEdit="1"/>
              </p:cNvSpPr>
              <p:nvPr/>
            </p:nvSpPr>
            <p:spPr>
              <a:xfrm>
                <a:off x="533400" y="1905000"/>
                <a:ext cx="8153400" cy="4677306"/>
              </a:xfrm>
              <a:prstGeom prst="rect">
                <a:avLst/>
              </a:prstGeom>
              <a:blipFill rotWithShape="1">
                <a:blip r:embed="rId3"/>
                <a:stretch>
                  <a:fillRect l="-1047" t="-1043" r="-22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81</a:t>
            </a:fld>
            <a:endParaRPr lang="en-US"/>
          </a:p>
        </p:txBody>
      </p:sp>
      <p:sp>
        <p:nvSpPr>
          <p:cNvPr id="6" name="TextBox 5"/>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Shunt Admittance of Underground Lines </a:t>
            </a:r>
            <a:endParaRPr lang="en-US" sz="3200" dirty="0" smtClean="0">
              <a:latin typeface="Times New Roman" pitchFamily="18" charset="0"/>
              <a:cs typeface="Times New Roman" pitchFamily="18" charset="0"/>
            </a:endParaRPr>
          </a:p>
          <a:p>
            <a:pPr marL="0" lvl="3" algn="ctr"/>
            <a:r>
              <a:rPr lang="en-US" sz="3200" dirty="0">
                <a:latin typeface="Times New Roman" pitchFamily="18" charset="0"/>
                <a:cs typeface="Times New Roman" pitchFamily="18" charset="0"/>
              </a:rPr>
              <a:t>Concentric Neutral Cable</a:t>
            </a:r>
          </a:p>
        </p:txBody>
      </p:sp>
    </p:spTree>
    <p:extLst>
      <p:ext uri="{BB962C8B-B14F-4D97-AF65-F5344CB8AC3E}">
        <p14:creationId xmlns:p14="http://schemas.microsoft.com/office/powerpoint/2010/main" val="44773512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533400" y="1630838"/>
                <a:ext cx="8153400" cy="5150962"/>
              </a:xfrm>
              <a:prstGeom prst="rect">
                <a:avLst/>
              </a:prstGeom>
              <a:noFill/>
            </p:spPr>
            <p:txBody>
              <a:bodyPr wrap="square" rtlCol="0">
                <a:spAutoFit/>
              </a:bodyPr>
              <a:lstStyle/>
              <a:p>
                <a:pPr marL="457200" lvl="3" indent="-457200">
                  <a:buFont typeface="Wingdings" pitchFamily="2" charset="2"/>
                  <a:buChar char="Ø"/>
                </a:pPr>
                <a:r>
                  <a:rPr lang="en-US" sz="2400" dirty="0" smtClean="0">
                    <a:latin typeface="Times New Roman" pitchFamily="18" charset="0"/>
                    <a:cs typeface="Times New Roman" pitchFamily="18" charset="0"/>
                  </a:rPr>
                  <a:t>The</a:t>
                </a:r>
                <a:r>
                  <a:rPr lang="en-US" sz="2400"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voltage drop from the phase conductor to neutral strand </a:t>
                </a:r>
                <a14:m>
                  <m:oMath xmlns:m="http://schemas.openxmlformats.org/officeDocument/2006/math">
                    <m:r>
                      <a:rPr lang="en-US" sz="2400" i="1" dirty="0" smtClean="0">
                        <a:latin typeface="Cambria Math"/>
                        <a:cs typeface="Times New Roman" pitchFamily="18" charset="0"/>
                      </a:rPr>
                      <m:t>1</m:t>
                    </m:r>
                  </m:oMath>
                </a14:m>
                <a:r>
                  <a:rPr lang="en-US" sz="2400" dirty="0" smtClean="0">
                    <a:latin typeface="Times New Roman" pitchFamily="18" charset="0"/>
                    <a:cs typeface="Times New Roman" pitchFamily="18" charset="0"/>
                  </a:rPr>
                  <a:t> is then given by</a:t>
                </a:r>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𝑝</m:t>
                        </m:r>
                        <m:r>
                          <a:rPr lang="en-US" sz="2000" i="1">
                            <a:latin typeface="Cambria Math"/>
                          </a:rPr>
                          <m:t>1</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𝑞</m:t>
                            </m:r>
                          </m:e>
                          <m:sub>
                            <m:r>
                              <a:rPr lang="en-US" sz="2000" i="1">
                                <a:latin typeface="Cambria Math"/>
                              </a:rPr>
                              <m:t>𝑝</m:t>
                            </m:r>
                          </m:sub>
                        </m:sSub>
                      </m:num>
                      <m:den>
                        <m:r>
                          <a:rPr lang="en-US" sz="2000" i="1">
                            <a:latin typeface="Cambria Math"/>
                          </a:rPr>
                          <m:t>2</m:t>
                        </m:r>
                        <m:r>
                          <a:rPr lang="en-US" sz="2000" i="1">
                            <a:latin typeface="Cambria Math"/>
                          </a:rPr>
                          <m:t>𝜋𝜀</m:t>
                        </m:r>
                      </m:den>
                    </m:f>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𝑐</m:t>
                                    </m:r>
                                  </m:sub>
                                </m:sSub>
                              </m:den>
                            </m:f>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𝑘</m:t>
                            </m:r>
                          </m:den>
                        </m:f>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𝑘</m:t>
                                    </m:r>
                                    <m:r>
                                      <a:rPr lang="en-US" sz="2000" i="1">
                                        <a:latin typeface="Cambria Math"/>
                                      </a:rPr>
                                      <m:t>∙</m:t>
                                    </m:r>
                                    <m:sSub>
                                      <m:sSubPr>
                                        <m:ctrlPr>
                                          <a:rPr lang="en-US" sz="2000" i="1">
                                            <a:latin typeface="Cambria Math"/>
                                          </a:rPr>
                                        </m:ctrlPr>
                                      </m:sSubPr>
                                      <m:e>
                                        <m:r>
                                          <a:rPr lang="en-US" sz="2000" i="1">
                                            <a:latin typeface="Cambria Math"/>
                                          </a:rPr>
                                          <m:t>𝑅𝐷</m:t>
                                        </m:r>
                                      </m:e>
                                      <m:sub>
                                        <m:r>
                                          <a:rPr lang="en-US" sz="2000" i="1">
                                            <a:latin typeface="Cambria Math"/>
                                          </a:rPr>
                                          <m:t>𝑠</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e>
                        </m:d>
                      </m:e>
                    </m:d>
                  </m:oMath>
                </a14:m>
                <a:r>
                  <a:rPr lang="en-US" sz="2000" dirty="0" smtClean="0"/>
                  <a:t>			</a:t>
                </a:r>
                <a:r>
                  <a:rPr lang="en-US" sz="2000" dirty="0" smtClean="0">
                    <a:latin typeface="Times New Roman" pitchFamily="18" charset="0"/>
                    <a:cs typeface="Times New Roman" pitchFamily="18" charset="0"/>
                  </a:rPr>
                  <a:t>(78)</a:t>
                </a:r>
              </a:p>
              <a:p>
                <a:pPr marL="0" lvl="3"/>
                <a:endParaRPr lang="en-US" sz="20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electric field of a cable is confined to the insulation material. Cross-Linked </a:t>
                </a:r>
                <a:r>
                  <a:rPr lang="en-US" sz="2400" dirty="0" err="1" smtClean="0">
                    <a:latin typeface="Times New Roman" pitchFamily="18" charset="0"/>
                    <a:cs typeface="Times New Roman" pitchFamily="18" charset="0"/>
                  </a:rPr>
                  <a:t>Polyethlyene</a:t>
                </a:r>
                <a:r>
                  <a:rPr lang="en-US" sz="2400" dirty="0" smtClean="0">
                    <a:latin typeface="Times New Roman" pitchFamily="18" charset="0"/>
                    <a:cs typeface="Times New Roman" pitchFamily="18" charset="0"/>
                  </a:rPr>
                  <a:t> is a very popular insulation material. </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If the minimum value of relative permittivity is assumed, the equation for shunt admittance of the concentric neutral cable is given by</a:t>
                </a:r>
                <a:r>
                  <a:rPr lang="en-US" sz="2000" dirty="0" smtClean="0"/>
                  <a:t>	</a:t>
                </a:r>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𝑦</m:t>
                        </m:r>
                      </m:e>
                      <m:sub>
                        <m:r>
                          <a:rPr lang="en-US" sz="2000" i="1">
                            <a:latin typeface="Cambria Math"/>
                          </a:rPr>
                          <m:t>𝑎𝑔</m:t>
                        </m:r>
                      </m:sub>
                    </m:sSub>
                    <m:r>
                      <a:rPr lang="en-US" sz="2000" i="1">
                        <a:latin typeface="Cambria Math"/>
                      </a:rPr>
                      <m:t>=0+</m:t>
                    </m:r>
                    <m:r>
                      <a:rPr lang="en-US" sz="2000" i="1">
                        <a:latin typeface="Cambria Math"/>
                      </a:rPr>
                      <m:t>𝑗</m:t>
                    </m:r>
                    <m:f>
                      <m:fPr>
                        <m:ctrlPr>
                          <a:rPr lang="en-US" sz="2000" i="1">
                            <a:latin typeface="Cambria Math"/>
                          </a:rPr>
                        </m:ctrlPr>
                      </m:fPr>
                      <m:num>
                        <m:r>
                          <a:rPr lang="en-US" sz="2000" i="1">
                            <a:latin typeface="Cambria Math"/>
                          </a:rPr>
                          <m:t>77.3619</m:t>
                        </m:r>
                      </m:num>
                      <m:den>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𝑐</m:t>
                                        </m:r>
                                      </m:sub>
                                    </m:sSub>
                                  </m:den>
                                </m:f>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𝑘</m:t>
                                </m:r>
                              </m:den>
                            </m:f>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𝑘</m:t>
                                        </m:r>
                                        <m:r>
                                          <a:rPr lang="en-US" sz="2000" i="1">
                                            <a:latin typeface="Cambria Math"/>
                                          </a:rPr>
                                          <m:t>∙</m:t>
                                        </m:r>
                                        <m:sSub>
                                          <m:sSubPr>
                                            <m:ctrlPr>
                                              <a:rPr lang="en-US" sz="2000" i="1">
                                                <a:latin typeface="Cambria Math"/>
                                              </a:rPr>
                                            </m:ctrlPr>
                                          </m:sSubPr>
                                          <m:e>
                                            <m:r>
                                              <a:rPr lang="en-US" sz="2000" i="1">
                                                <a:latin typeface="Cambria Math"/>
                                              </a:rPr>
                                              <m:t>𝑅𝐷</m:t>
                                            </m:r>
                                          </m:e>
                                          <m:sub>
                                            <m:r>
                                              <a:rPr lang="en-US" sz="2000" i="1">
                                                <a:latin typeface="Cambria Math"/>
                                              </a:rPr>
                                              <m:t>𝑠</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e>
                            </m:d>
                          </m:e>
                        </m:d>
                      </m:den>
                    </m:f>
                  </m:oMath>
                </a14:m>
                <a:r>
                  <a:rPr lang="en-US" sz="2000" dirty="0">
                    <a:latin typeface="Times New Roman" pitchFamily="18" charset="0"/>
                    <a:cs typeface="Times New Roman" pitchFamily="18" charset="0"/>
                  </a:rPr>
                  <a:t>  </a:t>
                </a:r>
                <a14:m>
                  <m:oMath xmlns:m="http://schemas.openxmlformats.org/officeDocument/2006/math">
                    <m:r>
                      <a:rPr lang="en-US" sz="2000" i="1">
                        <a:latin typeface="Cambria Math"/>
                      </a:rPr>
                      <m:t>𝜇</m:t>
                    </m:r>
                  </m:oMath>
                </a14:m>
                <a:r>
                  <a:rPr lang="en-US" sz="2000" dirty="0" smtClean="0">
                    <a:latin typeface="Times New Roman" pitchFamily="18" charset="0"/>
                    <a:cs typeface="Times New Roman" pitchFamily="18" charset="0"/>
                  </a:rPr>
                  <a:t>S/mile		(79)</a:t>
                </a:r>
                <a:endParaRPr lang="en-US" sz="2000" dirty="0">
                  <a:latin typeface="Times New Roman" pitchFamily="18" charset="0"/>
                  <a:cs typeface="Times New Roman"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33400" y="1630838"/>
                <a:ext cx="8153400" cy="5150962"/>
              </a:xfrm>
              <a:prstGeom prst="rect">
                <a:avLst/>
              </a:prstGeom>
              <a:blipFill rotWithShape="1">
                <a:blip r:embed="rId3"/>
                <a:stretch>
                  <a:fillRect l="-1047" t="-94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82</a:t>
            </a:fld>
            <a:endParaRPr lang="en-US"/>
          </a:p>
        </p:txBody>
      </p:sp>
      <p:sp>
        <p:nvSpPr>
          <p:cNvPr id="6" name="TextBox 5"/>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Shunt Admittance of Underground Lines </a:t>
            </a:r>
            <a:endParaRPr lang="en-US" sz="3200" dirty="0" smtClean="0">
              <a:latin typeface="Times New Roman" pitchFamily="18" charset="0"/>
              <a:cs typeface="Times New Roman" pitchFamily="18" charset="0"/>
            </a:endParaRPr>
          </a:p>
          <a:p>
            <a:pPr marL="0" lvl="3" algn="ctr"/>
            <a:r>
              <a:rPr lang="en-US" sz="3200" dirty="0">
                <a:latin typeface="Times New Roman" pitchFamily="18" charset="0"/>
                <a:cs typeface="Times New Roman" pitchFamily="18" charset="0"/>
              </a:rPr>
              <a:t>Concentric Neutral Cable</a:t>
            </a:r>
          </a:p>
        </p:txBody>
      </p:sp>
    </p:spTree>
    <p:extLst>
      <p:ext uri="{BB962C8B-B14F-4D97-AF65-F5344CB8AC3E}">
        <p14:creationId xmlns:p14="http://schemas.microsoft.com/office/powerpoint/2010/main" val="1710577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p:sp>
        <p:nvSpPr>
          <p:cNvPr id="3" name="TextBox 2"/>
          <p:cNvSpPr txBox="1"/>
          <p:nvPr/>
        </p:nvSpPr>
        <p:spPr>
          <a:xfrm>
            <a:off x="-228600" y="533400"/>
            <a:ext cx="9144000" cy="584775"/>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Typical Values of Relative Permittivity </a:t>
            </a:r>
            <a:endParaRPr lang="en-US" sz="3200" dirty="0">
              <a:latin typeface="Times New Roman" pitchFamily="18" charset="0"/>
              <a:cs typeface="Times New Roman" pitchFamily="18" charset="0"/>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2254447830"/>
              </p:ext>
            </p:extLst>
          </p:nvPr>
        </p:nvGraphicFramePr>
        <p:xfrm>
          <a:off x="7605623" y="561382"/>
          <a:ext cx="685800" cy="528810"/>
        </p:xfrm>
        <a:graphic>
          <a:graphicData uri="http://schemas.openxmlformats.org/presentationml/2006/ole">
            <mc:AlternateContent xmlns:mc="http://schemas.openxmlformats.org/markup-compatibility/2006">
              <mc:Choice xmlns:v="urn:schemas-microsoft-com:vml" Requires="v">
                <p:oleObj spid="_x0000_s7260" name="Equation" r:id="rId4" imgW="279279" imgH="215806" progId="Equation.3">
                  <p:embed/>
                </p:oleObj>
              </mc:Choice>
              <mc:Fallback>
                <p:oleObj name="Equation" r:id="rId4" imgW="279279" imgH="215806"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5623" y="561382"/>
                        <a:ext cx="685800" cy="5288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398215954"/>
              </p:ext>
            </p:extLst>
          </p:nvPr>
        </p:nvGraphicFramePr>
        <p:xfrm>
          <a:off x="609600" y="2057400"/>
          <a:ext cx="8153400" cy="2944368"/>
        </p:xfrm>
        <a:graphic>
          <a:graphicData uri="http://schemas.openxmlformats.org/drawingml/2006/table">
            <a:tbl>
              <a:tblPr firstRow="1" firstCol="1" bandRow="1">
                <a:tableStyleId>{5C22544A-7EE6-4342-B048-85BDC9FD1C3A}</a:tableStyleId>
              </a:tblPr>
              <a:tblGrid>
                <a:gridCol w="4617855"/>
                <a:gridCol w="3535545"/>
              </a:tblGrid>
              <a:tr h="343101">
                <a:tc>
                  <a:txBody>
                    <a:bodyPr/>
                    <a:lstStyle/>
                    <a:p>
                      <a:pPr marL="0" marR="0">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Material</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algn="l">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Relative Permittivity</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r>
              <a:tr h="355930">
                <a:tc>
                  <a:txBody>
                    <a:bodyPr/>
                    <a:lstStyle/>
                    <a:p>
                      <a:pPr marL="0" marR="0">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Polyvinyl Chloride (PVC)</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3.4-8.0</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355930">
                <a:tc>
                  <a:txBody>
                    <a:bodyPr/>
                    <a:lstStyle/>
                    <a:p>
                      <a:pPr marL="0" marR="0">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Ethylene-Propylene Rubber (EPR)</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2.5-3.5</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355930">
                <a:tc>
                  <a:txBody>
                    <a:bodyPr/>
                    <a:lstStyle/>
                    <a:p>
                      <a:pPr marL="0" marR="0">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Polyethylene (PE)</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2.5-2.6</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355930">
                <a:tc>
                  <a:txBody>
                    <a:bodyPr/>
                    <a:lstStyle/>
                    <a:p>
                      <a:pPr marL="0" marR="0">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Cross-Linked Polyethylene (XLPE)</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2.3-6.0</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bl>
          </a:graphicData>
        </a:graphic>
      </p:graphicFrame>
      <p:sp>
        <p:nvSpPr>
          <p:cNvPr id="6" name="Rectangle 5"/>
          <p:cNvSpPr>
            <a:spLocks noChangeArrowheads="1"/>
          </p:cNvSpPr>
          <p:nvPr/>
        </p:nvSpPr>
        <p:spPr bwMode="auto">
          <a:xfrm>
            <a:off x="1531938" y="33813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83</a:t>
            </a:fld>
            <a:endParaRPr lang="en-US"/>
          </a:p>
        </p:txBody>
      </p:sp>
    </p:spTree>
    <p:extLst>
      <p:ext uri="{BB962C8B-B14F-4D97-AF65-F5344CB8AC3E}">
        <p14:creationId xmlns:p14="http://schemas.microsoft.com/office/powerpoint/2010/main" val="108308278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b="1" u="sng"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7400" dirty="0"/>
              <a:t> </a:t>
            </a:r>
            <a:r>
              <a:rPr lang="en-US" sz="7400" dirty="0" smtClean="0"/>
              <a:t> </a:t>
            </a:r>
            <a:r>
              <a:rPr lang="en-US" sz="8000" dirty="0"/>
              <a:t>Series </a:t>
            </a:r>
            <a:r>
              <a:rPr lang="en-US" sz="8000" dirty="0" smtClean="0"/>
              <a:t>Impedance</a:t>
            </a:r>
            <a:endParaRPr lang="en-US" sz="8000" dirty="0"/>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84</a:t>
            </a:fld>
            <a:endParaRPr lang="en-US"/>
          </a:p>
        </p:txBody>
      </p:sp>
    </p:spTree>
    <p:extLst>
      <p:ext uri="{BB962C8B-B14F-4D97-AF65-F5344CB8AC3E}">
        <p14:creationId xmlns:p14="http://schemas.microsoft.com/office/powerpoint/2010/main" val="174883171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2031325"/>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p>
          <a:p>
            <a:pPr lvl="1"/>
            <a:r>
              <a:rPr lang="en-US" dirty="0"/>
              <a:t>	</a:t>
            </a:r>
            <a:endParaRPr lang="en-US" dirty="0" smtClean="0"/>
          </a:p>
          <a:p>
            <a:r>
              <a:rPr lang="en-US" dirty="0" smtClean="0"/>
              <a:t>	</a:t>
            </a:r>
          </a:p>
          <a:p>
            <a:endParaRPr lang="en-US" dirty="0"/>
          </a:p>
          <a:p>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609600" y="1695271"/>
                <a:ext cx="8305800" cy="1200329"/>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tape-shielded  cable is shown in Figure 14.0. </a:t>
                </a:r>
                <a14:m>
                  <m:oMath xmlns:m="http://schemas.openxmlformats.org/officeDocument/2006/math">
                    <m:sSub>
                      <m:sSubPr>
                        <m:ctrlPr>
                          <a:rPr lang="en-US" sz="2400" i="1" smtClean="0">
                            <a:latin typeface="Cambria Math"/>
                          </a:rPr>
                        </m:ctrlPr>
                      </m:sSubPr>
                      <m:e>
                        <m:r>
                          <a:rPr lang="en-US" sz="2400" b="0" i="1" smtClean="0">
                            <a:latin typeface="Cambria Math"/>
                          </a:rPr>
                          <m:t>𝑅</m:t>
                        </m:r>
                      </m:e>
                      <m:sub>
                        <m:r>
                          <a:rPr lang="en-US" sz="2400" b="0" i="1" smtClean="0">
                            <a:latin typeface="Cambria Math"/>
                          </a:rPr>
                          <m:t>𝑏</m:t>
                        </m:r>
                      </m:sub>
                    </m:sSub>
                  </m:oMath>
                </a14:m>
                <a:r>
                  <a:rPr lang="en-US" sz="2400" dirty="0" smtClean="0">
                    <a:latin typeface="Times New Roman" pitchFamily="18" charset="0"/>
                    <a:cs typeface="Times New Roman" pitchFamily="18" charset="0"/>
                  </a:rPr>
                  <a:t> is the radius of the circle passing through the center of the tape-shield. </a:t>
                </a:r>
              </a:p>
            </p:txBody>
          </p:sp>
        </mc:Choice>
        <mc:Fallback xmlns="">
          <p:sp>
            <p:nvSpPr>
              <p:cNvPr id="5" name="TextBox 4"/>
              <p:cNvSpPr txBox="1">
                <a:spLocks noRot="1" noChangeAspect="1" noMove="1" noResize="1" noEditPoints="1" noAdjustHandles="1" noChangeArrowheads="1" noChangeShapeType="1" noTextEdit="1"/>
              </p:cNvSpPr>
              <p:nvPr/>
            </p:nvSpPr>
            <p:spPr>
              <a:xfrm>
                <a:off x="609600" y="1695271"/>
                <a:ext cx="8305800" cy="1200329"/>
              </a:xfrm>
              <a:prstGeom prst="rect">
                <a:avLst/>
              </a:prstGeom>
              <a:blipFill rotWithShape="1">
                <a:blip r:embed="rId3"/>
                <a:stretch>
                  <a:fillRect l="-954" t="-4061" b="-10660"/>
                </a:stretch>
              </a:blipFill>
            </p:spPr>
            <p:txBody>
              <a:bodyPr/>
              <a:lstStyle/>
              <a:p>
                <a:r>
                  <a:rPr lang="en-US">
                    <a:noFill/>
                  </a:rPr>
                  <a:t> </a:t>
                </a:r>
              </a:p>
            </p:txBody>
          </p:sp>
        </mc:Fallback>
      </mc:AlternateContent>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0" y="2895600"/>
            <a:ext cx="4409364" cy="3357130"/>
          </a:xfrm>
          <a:prstGeom prst="rect">
            <a:avLst/>
          </a:prstGeom>
        </p:spPr>
      </p:pic>
      <p:sp>
        <p:nvSpPr>
          <p:cNvPr id="4" name="TextBox 3"/>
          <p:cNvSpPr txBox="1"/>
          <p:nvPr/>
        </p:nvSpPr>
        <p:spPr>
          <a:xfrm>
            <a:off x="6019800" y="5700220"/>
            <a:ext cx="1524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14.0</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85</a:t>
            </a:fld>
            <a:endParaRPr lang="en-US"/>
          </a:p>
        </p:txBody>
      </p:sp>
      <p:sp>
        <p:nvSpPr>
          <p:cNvPr id="8" name="TextBox 7"/>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Shunt Admittance of Underground Lines </a:t>
            </a:r>
            <a:endParaRPr lang="en-US" sz="3200" dirty="0" smtClean="0">
              <a:latin typeface="Times New Roman" pitchFamily="18" charset="0"/>
              <a:cs typeface="Times New Roman" pitchFamily="18" charset="0"/>
            </a:endParaRPr>
          </a:p>
          <a:p>
            <a:pPr marL="0" lvl="3" algn="ctr"/>
            <a:r>
              <a:rPr lang="en-US" sz="3200" dirty="0">
                <a:latin typeface="Times New Roman" pitchFamily="18" charset="0"/>
                <a:cs typeface="Times New Roman" pitchFamily="18" charset="0"/>
              </a:rPr>
              <a:t>Tape Shielded Cables</a:t>
            </a:r>
          </a:p>
        </p:txBody>
      </p:sp>
    </p:spTree>
    <p:extLst>
      <p:ext uri="{BB962C8B-B14F-4D97-AF65-F5344CB8AC3E}">
        <p14:creationId xmlns:p14="http://schemas.microsoft.com/office/powerpoint/2010/main" val="302529613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2031325"/>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p>
          <a:p>
            <a:pPr lvl="1"/>
            <a:r>
              <a:rPr lang="en-US" dirty="0"/>
              <a:t>	</a:t>
            </a:r>
            <a:endParaRPr lang="en-US" dirty="0" smtClean="0"/>
          </a:p>
          <a:p>
            <a:r>
              <a:rPr lang="en-US" dirty="0" smtClean="0"/>
              <a:t>	</a:t>
            </a:r>
          </a:p>
          <a:p>
            <a:endParaRPr lang="en-US" dirty="0"/>
          </a:p>
          <a:p>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533400" y="1771353"/>
                <a:ext cx="8153400" cy="4705647"/>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As with the concentric neutral cable, the electric field is confined to the insulation so that the relative permittivity of Table 1.0 will apply. </a:t>
                </a:r>
              </a:p>
              <a:p>
                <a:pPr marL="342900" lvl="3" indent="-342900" algn="just">
                  <a:buFont typeface="Wingdings" pitchFamily="2" charset="2"/>
                  <a:buChar char="Ø"/>
                </a:pPr>
                <a:endParaRPr lang="en-US" sz="2400" dirty="0" smtClean="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The tape-shielded  conductor can be visualized as a concentric neutral cable where the number of strands </a:t>
                </a:r>
                <a14:m>
                  <m:oMath xmlns:m="http://schemas.openxmlformats.org/officeDocument/2006/math">
                    <m:r>
                      <a:rPr lang="en-US" sz="2400" i="1" dirty="0" smtClean="0">
                        <a:latin typeface="Cambria Math"/>
                      </a:rPr>
                      <m:t>𝑘</m:t>
                    </m:r>
                    <m:r>
                      <a:rPr lang="en-US" sz="2400" i="1" dirty="0" smtClean="0">
                        <a:latin typeface="Cambria Math"/>
                      </a:rPr>
                      <m:t> </m:t>
                    </m:r>
                  </m:oMath>
                </a14:m>
                <a:r>
                  <a:rPr lang="en-US" sz="2400" dirty="0" smtClean="0">
                    <a:latin typeface="Times New Roman" pitchFamily="18" charset="0"/>
                    <a:cs typeface="Times New Roman" pitchFamily="18" charset="0"/>
                  </a:rPr>
                  <a:t>has become infinite. </a:t>
                </a:r>
              </a:p>
              <a:p>
                <a:pPr marL="342900" lvl="3" indent="-342900" algn="just">
                  <a:buFont typeface="Wingdings" pitchFamily="2" charset="2"/>
                  <a:buChar char="Ø"/>
                </a:pPr>
                <a:endParaRPr lang="en-US" sz="2400" dirty="0" smtClean="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Therefore, the equation for the shunt admittance of a tape-shielded conductor becomes:</a:t>
                </a:r>
              </a:p>
              <a:p>
                <a:pPr marL="0" lvl="3" algn="ctr"/>
                <a:endParaRPr lang="en-US" sz="2000" i="1" dirty="0"/>
              </a:p>
              <a:p>
                <a:pPr marL="0" lvl="3" algn="just"/>
                <a:r>
                  <a:rPr lang="en-US" sz="2400" dirty="0" smtClean="0"/>
                  <a:t>		</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𝑦</m:t>
                        </m:r>
                      </m:e>
                      <m:sub>
                        <m:r>
                          <a:rPr lang="en-US" sz="2000" i="1">
                            <a:latin typeface="Cambria Math"/>
                          </a:rPr>
                          <m:t>𝑎𝑔</m:t>
                        </m:r>
                      </m:sub>
                    </m:sSub>
                    <m:r>
                      <a:rPr lang="en-US" sz="2000" i="1">
                        <a:latin typeface="Cambria Math"/>
                      </a:rPr>
                      <m:t>=0+</m:t>
                    </m:r>
                    <m:r>
                      <a:rPr lang="en-US" sz="2000" i="1">
                        <a:latin typeface="Cambria Math"/>
                      </a:rPr>
                      <m:t>𝑗</m:t>
                    </m:r>
                    <m:f>
                      <m:fPr>
                        <m:ctrlPr>
                          <a:rPr lang="en-US" sz="2000" i="1">
                            <a:latin typeface="Cambria Math"/>
                          </a:rPr>
                        </m:ctrlPr>
                      </m:fPr>
                      <m:num>
                        <m:r>
                          <a:rPr lang="en-US" sz="2000" i="1">
                            <a:latin typeface="Cambria Math"/>
                          </a:rPr>
                          <m:t>77.3619</m:t>
                        </m:r>
                      </m:num>
                      <m:den>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𝑐</m:t>
                                    </m:r>
                                  </m:sub>
                                </m:sSub>
                              </m:den>
                            </m:f>
                          </m:e>
                        </m:func>
                      </m:den>
                    </m:f>
                  </m:oMath>
                </a14:m>
                <a:r>
                  <a:rPr lang="en-US" sz="2000" dirty="0">
                    <a:latin typeface="Times New Roman" pitchFamily="18" charset="0"/>
                    <a:cs typeface="Times New Roman" pitchFamily="18" charset="0"/>
                  </a:rPr>
                  <a:t>  </a:t>
                </a:r>
                <a14:m>
                  <m:oMath xmlns:m="http://schemas.openxmlformats.org/officeDocument/2006/math">
                    <m:r>
                      <a:rPr lang="en-US" sz="2000" i="1">
                        <a:latin typeface="Cambria Math"/>
                      </a:rPr>
                      <m:t>𝜇</m:t>
                    </m:r>
                  </m:oMath>
                </a14:m>
                <a:r>
                  <a:rPr lang="en-US" sz="2000" dirty="0" smtClean="0">
                    <a:latin typeface="Times New Roman" pitchFamily="18" charset="0"/>
                    <a:cs typeface="Times New Roman" pitchFamily="18" charset="0"/>
                  </a:rPr>
                  <a:t>S/mile			(80)</a:t>
                </a:r>
                <a:endParaRPr lang="en-US" sz="2000" dirty="0">
                  <a:latin typeface="Times New Roman" pitchFamily="18" charset="0"/>
                  <a:cs typeface="Times New Roman"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33400" y="1771353"/>
                <a:ext cx="8153400" cy="4705647"/>
              </a:xfrm>
              <a:prstGeom prst="rect">
                <a:avLst/>
              </a:prstGeom>
              <a:blipFill rotWithShape="1">
                <a:blip r:embed="rId3"/>
                <a:stretch>
                  <a:fillRect l="-1047" t="-1036" r="-112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86</a:t>
            </a:fld>
            <a:endParaRPr lang="en-US"/>
          </a:p>
        </p:txBody>
      </p:sp>
      <p:sp>
        <p:nvSpPr>
          <p:cNvPr id="7" name="TextBox 6"/>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Shunt Admittance of Underground Lines </a:t>
            </a:r>
            <a:endParaRPr lang="en-US" sz="3200" dirty="0" smtClean="0">
              <a:latin typeface="Times New Roman" pitchFamily="18" charset="0"/>
              <a:cs typeface="Times New Roman" pitchFamily="18" charset="0"/>
            </a:endParaRPr>
          </a:p>
          <a:p>
            <a:pPr marL="0" lvl="3" algn="ctr"/>
            <a:r>
              <a:rPr lang="en-US" sz="3200" dirty="0">
                <a:latin typeface="Times New Roman" pitchFamily="18" charset="0"/>
                <a:cs typeface="Times New Roman" pitchFamily="18" charset="0"/>
              </a:rPr>
              <a:t>Tape Shielded Cables</a:t>
            </a:r>
          </a:p>
        </p:txBody>
      </p:sp>
    </p:spTree>
    <p:extLst>
      <p:ext uri="{BB962C8B-B14F-4D97-AF65-F5344CB8AC3E}">
        <p14:creationId xmlns:p14="http://schemas.microsoft.com/office/powerpoint/2010/main" val="76232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b="1" u="sng" dirty="0"/>
              <a:t>Sequence Admittance</a:t>
            </a:r>
          </a:p>
          <a:p>
            <a:pPr lvl="1"/>
            <a:endParaRPr lang="en-US" sz="7400" dirty="0"/>
          </a:p>
          <a:p>
            <a:pPr lvl="1"/>
            <a:r>
              <a:rPr lang="en-US" sz="7400" dirty="0"/>
              <a:t> 	</a:t>
            </a:r>
            <a:r>
              <a:rPr lang="en-US" sz="9600" dirty="0"/>
              <a:t>Parallel Underground Distribution Lines</a:t>
            </a:r>
          </a:p>
          <a:p>
            <a:pPr lvl="2"/>
            <a:r>
              <a:rPr lang="en-US" sz="7400" dirty="0"/>
              <a:t> </a:t>
            </a:r>
            <a:r>
              <a:rPr lang="en-US" sz="7400" dirty="0" smtClean="0"/>
              <a:t> </a:t>
            </a:r>
            <a:r>
              <a:rPr lang="en-US" sz="8000" dirty="0"/>
              <a:t>Series </a:t>
            </a:r>
            <a:r>
              <a:rPr lang="en-US" sz="8000" dirty="0" smtClean="0"/>
              <a:t>Impedance</a:t>
            </a:r>
            <a:endParaRPr lang="en-US" sz="8000" dirty="0"/>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87</a:t>
            </a:fld>
            <a:endParaRPr lang="en-US"/>
          </a:p>
        </p:txBody>
      </p:sp>
    </p:spTree>
    <p:extLst>
      <p:ext uri="{BB962C8B-B14F-4D97-AF65-F5344CB8AC3E}">
        <p14:creationId xmlns:p14="http://schemas.microsoft.com/office/powerpoint/2010/main" val="66805373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1806476"/>
            <a:ext cx="8610600" cy="2308324"/>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sequence admittances of a three-phase line can be determined in much the same manner as the sequence impedances.</a:t>
            </a:r>
          </a:p>
          <a:p>
            <a:pPr marL="342900" lvl="3" indent="-342900" algn="just">
              <a:buFont typeface="Wingdings" pitchFamily="2" charset="2"/>
              <a:buChar char="Ø"/>
            </a:pPr>
            <a:endParaRPr lang="en-US" sz="2400" dirty="0" smtClean="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Assume that the 3 </a:t>
            </a:r>
            <a:r>
              <a:rPr lang="en-US" sz="2400" dirty="0" smtClean="0">
                <a:latin typeface="Times New Roman" pitchFamily="18" charset="0"/>
                <a:cs typeface="Times New Roman" pitchFamily="18" charset="0"/>
              </a:rPr>
              <a:t>x </a:t>
            </a:r>
            <a:r>
              <a:rPr lang="en-US" sz="2400" dirty="0" smtClean="0">
                <a:latin typeface="Times New Roman" pitchFamily="18" charset="0"/>
                <a:cs typeface="Times New Roman" pitchFamily="18" charset="0"/>
              </a:rPr>
              <a:t>3 admittance matrix is given in S/mile. Then the three phase capacitance currents as a function of the line-to ground voltages is given by:</a:t>
            </a:r>
          </a:p>
        </p:txBody>
      </p:sp>
      <p:grpSp>
        <p:nvGrpSpPr>
          <p:cNvPr id="8" name="Group 7"/>
          <p:cNvGrpSpPr/>
          <p:nvPr/>
        </p:nvGrpSpPr>
        <p:grpSpPr>
          <a:xfrm>
            <a:off x="762000" y="4495800"/>
            <a:ext cx="7315200" cy="1828800"/>
            <a:chOff x="-1" y="4495800"/>
            <a:chExt cx="9144000" cy="1828800"/>
          </a:xfrm>
        </p:grpSpPr>
        <mc:AlternateContent xmlns:mc="http://schemas.openxmlformats.org/markup-compatibility/2006" xmlns:a14="http://schemas.microsoft.com/office/drawing/2010/main">
          <mc:Choice Requires="a14">
            <p:sp>
              <p:nvSpPr>
                <p:cNvPr id="2" name="Rectangle 1"/>
                <p:cNvSpPr/>
                <p:nvPr/>
              </p:nvSpPr>
              <p:spPr>
                <a:xfrm>
                  <a:off x="-1" y="4495800"/>
                  <a:ext cx="9143999" cy="1073435"/>
                </a:xfrm>
                <a:prstGeom prst="rect">
                  <a:avLst/>
                </a:prstGeom>
              </p:spPr>
              <p:txBody>
                <a:bodyPr wrap="square">
                  <a:spAutoFit/>
                </a:bodyPr>
                <a:lstStyle/>
                <a:p>
                  <a:pPr algn="just"/>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𝐼𝑐𝑎𝑝</m:t>
                                    </m:r>
                                  </m:e>
                                  <m:sub>
                                    <m:r>
                                      <a:rPr lang="en-US" sz="2000" i="1">
                                        <a:latin typeface="Cambria Math"/>
                                      </a:rPr>
                                      <m:t>𝑎</m:t>
                                    </m:r>
                                  </m:sub>
                                </m:sSub>
                              </m:e>
                            </m:mr>
                            <m:mr>
                              <m:e>
                                <m:sSub>
                                  <m:sSubPr>
                                    <m:ctrlPr>
                                      <a:rPr lang="en-US" sz="2000" i="1">
                                        <a:latin typeface="Cambria Math"/>
                                      </a:rPr>
                                    </m:ctrlPr>
                                  </m:sSubPr>
                                  <m:e>
                                    <m:r>
                                      <a:rPr lang="en-US" sz="2000" i="1">
                                        <a:latin typeface="Cambria Math"/>
                                      </a:rPr>
                                      <m:t>𝐼𝑐𝑎𝑝</m:t>
                                    </m:r>
                                  </m:e>
                                  <m:sub>
                                    <m:r>
                                      <a:rPr lang="en-US" sz="2000" i="1">
                                        <a:latin typeface="Cambria Math"/>
                                      </a:rPr>
                                      <m:t>𝑏</m:t>
                                    </m:r>
                                  </m:sub>
                                </m:sSub>
                              </m:e>
                            </m:mr>
                            <m:mr>
                              <m:e>
                                <m:sSub>
                                  <m:sSubPr>
                                    <m:ctrlPr>
                                      <a:rPr lang="en-US" sz="2000" i="1">
                                        <a:latin typeface="Cambria Math"/>
                                      </a:rPr>
                                    </m:ctrlPr>
                                  </m:sSubPr>
                                  <m:e>
                                    <m:r>
                                      <a:rPr lang="en-US" sz="2000" i="1">
                                        <a:latin typeface="Cambria Math"/>
                                      </a:rPr>
                                      <m:t>𝐼𝑐𝑎𝑝</m:t>
                                    </m:r>
                                  </m:e>
                                  <m:sub>
                                    <m:r>
                                      <a:rPr lang="en-US" sz="2000" i="1">
                                        <a:latin typeface="Cambria Math"/>
                                      </a:rPr>
                                      <m:t>𝑐</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𝑦</m:t>
                                    </m:r>
                                  </m:e>
                                  <m:sub>
                                    <m:r>
                                      <a:rPr lang="en-US" sz="2000" i="1">
                                        <a:latin typeface="Cambria Math"/>
                                      </a:rPr>
                                      <m:t>𝑎𝑎</m:t>
                                    </m:r>
                                  </m:sub>
                                </m:sSub>
                              </m:e>
                              <m:e>
                                <m:sSub>
                                  <m:sSubPr>
                                    <m:ctrlPr>
                                      <a:rPr lang="en-US" sz="2000" i="1">
                                        <a:latin typeface="Cambria Math"/>
                                      </a:rPr>
                                    </m:ctrlPr>
                                  </m:sSubPr>
                                  <m:e>
                                    <m:r>
                                      <a:rPr lang="en-US" sz="2000" i="1">
                                        <a:latin typeface="Cambria Math"/>
                                      </a:rPr>
                                      <m:t>𝑦</m:t>
                                    </m:r>
                                  </m:e>
                                  <m:sub>
                                    <m:r>
                                      <a:rPr lang="en-US" sz="2000" i="1">
                                        <a:latin typeface="Cambria Math"/>
                                      </a:rPr>
                                      <m:t>𝑎𝑏</m:t>
                                    </m:r>
                                  </m:sub>
                                </m:sSub>
                              </m:e>
                              <m:e>
                                <m:sSub>
                                  <m:sSubPr>
                                    <m:ctrlPr>
                                      <a:rPr lang="en-US" sz="2000" i="1">
                                        <a:latin typeface="Cambria Math"/>
                                      </a:rPr>
                                    </m:ctrlPr>
                                  </m:sSubPr>
                                  <m:e>
                                    <m:r>
                                      <a:rPr lang="en-US" sz="2000" i="1">
                                        <a:latin typeface="Cambria Math"/>
                                      </a:rPr>
                                      <m:t>𝑦</m:t>
                                    </m:r>
                                  </m:e>
                                  <m:sub>
                                    <m:r>
                                      <a:rPr lang="en-US" sz="2000" i="1">
                                        <a:latin typeface="Cambria Math"/>
                                      </a:rPr>
                                      <m:t>𝑎𝑐</m:t>
                                    </m:r>
                                  </m:sub>
                                </m:sSub>
                              </m:e>
                            </m:mr>
                            <m:mr>
                              <m:e>
                                <m:sSub>
                                  <m:sSubPr>
                                    <m:ctrlPr>
                                      <a:rPr lang="en-US" sz="2000" i="1">
                                        <a:latin typeface="Cambria Math"/>
                                      </a:rPr>
                                    </m:ctrlPr>
                                  </m:sSubPr>
                                  <m:e>
                                    <m:r>
                                      <a:rPr lang="en-US" sz="2000" i="1">
                                        <a:latin typeface="Cambria Math"/>
                                      </a:rPr>
                                      <m:t>𝑦</m:t>
                                    </m:r>
                                  </m:e>
                                  <m:sub>
                                    <m:r>
                                      <a:rPr lang="en-US" sz="2000" i="1">
                                        <a:latin typeface="Cambria Math"/>
                                      </a:rPr>
                                      <m:t>𝑏𝑎</m:t>
                                    </m:r>
                                  </m:sub>
                                </m:sSub>
                              </m:e>
                              <m:e>
                                <m:sSub>
                                  <m:sSubPr>
                                    <m:ctrlPr>
                                      <a:rPr lang="en-US" sz="2000" i="1">
                                        <a:latin typeface="Cambria Math"/>
                                      </a:rPr>
                                    </m:ctrlPr>
                                  </m:sSubPr>
                                  <m:e>
                                    <m:r>
                                      <a:rPr lang="en-US" sz="2000" i="1">
                                        <a:latin typeface="Cambria Math"/>
                                      </a:rPr>
                                      <m:t>𝑦</m:t>
                                    </m:r>
                                  </m:e>
                                  <m:sub>
                                    <m:r>
                                      <a:rPr lang="en-US" sz="2000" i="1">
                                        <a:latin typeface="Cambria Math"/>
                                      </a:rPr>
                                      <m:t>𝑏𝑏</m:t>
                                    </m:r>
                                  </m:sub>
                                </m:sSub>
                              </m:e>
                              <m:e>
                                <m:sSub>
                                  <m:sSubPr>
                                    <m:ctrlPr>
                                      <a:rPr lang="en-US" sz="2000" i="1">
                                        <a:latin typeface="Cambria Math"/>
                                      </a:rPr>
                                    </m:ctrlPr>
                                  </m:sSubPr>
                                  <m:e>
                                    <m:r>
                                      <a:rPr lang="en-US" sz="2000" i="1">
                                        <a:latin typeface="Cambria Math"/>
                                      </a:rPr>
                                      <m:t>𝑦</m:t>
                                    </m:r>
                                  </m:e>
                                  <m:sub>
                                    <m:r>
                                      <a:rPr lang="en-US" sz="2000" i="1">
                                        <a:latin typeface="Cambria Math"/>
                                      </a:rPr>
                                      <m:t>𝑏𝑐</m:t>
                                    </m:r>
                                  </m:sub>
                                </m:sSub>
                              </m:e>
                            </m:mr>
                            <m:mr>
                              <m:e>
                                <m:sSub>
                                  <m:sSubPr>
                                    <m:ctrlPr>
                                      <a:rPr lang="en-US" sz="2000" i="1">
                                        <a:latin typeface="Cambria Math"/>
                                      </a:rPr>
                                    </m:ctrlPr>
                                  </m:sSubPr>
                                  <m:e>
                                    <m:r>
                                      <a:rPr lang="en-US" sz="2000" i="1">
                                        <a:latin typeface="Cambria Math"/>
                                      </a:rPr>
                                      <m:t>𝑦</m:t>
                                    </m:r>
                                  </m:e>
                                  <m:sub>
                                    <m:r>
                                      <a:rPr lang="en-US" sz="2000" i="1">
                                        <a:latin typeface="Cambria Math"/>
                                      </a:rPr>
                                      <m:t>𝑐𝑎</m:t>
                                    </m:r>
                                  </m:sub>
                                </m:sSub>
                              </m:e>
                              <m:e>
                                <m:sSub>
                                  <m:sSubPr>
                                    <m:ctrlPr>
                                      <a:rPr lang="en-US" sz="2000" i="1">
                                        <a:latin typeface="Cambria Math"/>
                                      </a:rPr>
                                    </m:ctrlPr>
                                  </m:sSubPr>
                                  <m:e>
                                    <m:r>
                                      <a:rPr lang="en-US" sz="2000" i="1">
                                        <a:latin typeface="Cambria Math"/>
                                      </a:rPr>
                                      <m:t>𝑦</m:t>
                                    </m:r>
                                  </m:e>
                                  <m:sub>
                                    <m:r>
                                      <a:rPr lang="en-US" sz="2000" i="1">
                                        <a:latin typeface="Cambria Math"/>
                                      </a:rPr>
                                      <m:t>𝑐𝑏</m:t>
                                    </m:r>
                                  </m:sub>
                                </m:sSub>
                              </m:e>
                              <m:e>
                                <m:sSub>
                                  <m:sSubPr>
                                    <m:ctrlPr>
                                      <a:rPr lang="en-US" sz="2000" i="1">
                                        <a:latin typeface="Cambria Math"/>
                                      </a:rPr>
                                    </m:ctrlPr>
                                  </m:sSubPr>
                                  <m:e>
                                    <m:r>
                                      <a:rPr lang="en-US" sz="2000" i="1">
                                        <a:latin typeface="Cambria Math"/>
                                      </a:rPr>
                                      <m:t>𝑦</m:t>
                                    </m:r>
                                  </m:e>
                                  <m:sub>
                                    <m:r>
                                      <a:rPr lang="en-US" sz="2000" i="1">
                                        <a:latin typeface="Cambria Math"/>
                                      </a:rPr>
                                      <m:t>𝑐𝑐</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oMath>
                  </a14:m>
                  <a:r>
                    <a:rPr lang="en-US" sz="2000" dirty="0" smtClean="0"/>
                    <a:t>	</a:t>
                  </a:r>
                  <a:r>
                    <a:rPr lang="en-US" sz="2000" dirty="0" smtClean="0">
                      <a:latin typeface="Times New Roman" pitchFamily="18" charset="0"/>
                      <a:cs typeface="Times New Roman" pitchFamily="18" charset="0"/>
                    </a:rPr>
                    <a:t>(81)</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 y="4495800"/>
                  <a:ext cx="9143999" cy="1073435"/>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0" y="5924490"/>
                  <a:ext cx="9143999" cy="400110"/>
                </a:xfrm>
                <a:prstGeom prst="rect">
                  <a:avLst/>
                </a:prstGeom>
              </p:spPr>
              <p:txBody>
                <a:bodyPr wrap="square">
                  <a:spAutoFit/>
                </a:bodyPr>
                <a:lstStyle/>
                <a:p>
                  <a:pPr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𝐼𝑐𝑎𝑝</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𝑦</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(82)</a:t>
                  </a:r>
                  <a:endParaRPr lang="en-US" sz="2000"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0" y="5924490"/>
                  <a:ext cx="9143999" cy="400110"/>
                </a:xfrm>
                <a:prstGeom prst="rect">
                  <a:avLst/>
                </a:prstGeom>
                <a:blipFill rotWithShape="1">
                  <a:blip r:embed="rId4"/>
                  <a:stretch>
                    <a:fillRect t="-9091" b="-24242"/>
                  </a:stretch>
                </a:blipFill>
              </p:spPr>
              <p:txBody>
                <a:bodyPr/>
                <a:lstStyle/>
                <a:p>
                  <a:r>
                    <a:rPr lang="en-US">
                      <a:noFill/>
                    </a:rPr>
                    <a:t> </a:t>
                  </a:r>
                </a:p>
              </p:txBody>
            </p:sp>
          </mc:Fallback>
        </mc:AlternateContent>
      </p:grpSp>
      <p:sp>
        <p:nvSpPr>
          <p:cNvPr id="5" name="Slide Number Placeholder 4"/>
          <p:cNvSpPr>
            <a:spLocks noGrp="1"/>
          </p:cNvSpPr>
          <p:nvPr>
            <p:ph type="sldNum" sz="quarter" idx="12"/>
          </p:nvPr>
        </p:nvSpPr>
        <p:spPr/>
        <p:txBody>
          <a:bodyPr/>
          <a:lstStyle/>
          <a:p>
            <a:fld id="{B6F15528-21DE-4FAA-801E-634DDDAF4B2B}" type="slidenum">
              <a:rPr lang="en-US" smtClean="0"/>
              <a:pPr/>
              <a:t>88</a:t>
            </a:fld>
            <a:endParaRPr lang="en-US" dirty="0"/>
          </a:p>
        </p:txBody>
      </p:sp>
      <p:sp>
        <p:nvSpPr>
          <p:cNvPr id="7" name="TextBox 6"/>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Sequence </a:t>
            </a:r>
            <a:r>
              <a:rPr lang="en-US" sz="3200" dirty="0" smtClean="0">
                <a:latin typeface="Times New Roman" pitchFamily="18" charset="0"/>
                <a:cs typeface="Times New Roman" pitchFamily="18" charset="0"/>
              </a:rPr>
              <a:t>Admittance </a:t>
            </a:r>
          </a:p>
          <a:p>
            <a:pPr marL="0" lvl="3" algn="ctr"/>
            <a:r>
              <a:rPr lang="en-US" sz="3200" dirty="0">
                <a:latin typeface="Times New Roman" pitchFamily="18" charset="0"/>
                <a:cs typeface="Times New Roman" pitchFamily="18" charset="0"/>
              </a:rPr>
              <a:t>Sequence Admittance of a </a:t>
            </a:r>
            <a:r>
              <a:rPr lang="en-US" sz="3200" dirty="0" smtClean="0">
                <a:latin typeface="Times New Roman" pitchFamily="18" charset="0"/>
                <a:cs typeface="Times New Roman" pitchFamily="18" charset="0"/>
              </a:rPr>
              <a:t>Three Phase Line</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000679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81000" y="2209441"/>
            <a:ext cx="8686800" cy="3505559"/>
            <a:chOff x="381000" y="1516797"/>
            <a:chExt cx="8763000" cy="3505559"/>
          </a:xfrm>
        </p:grpSpPr>
        <mc:AlternateContent xmlns:mc="http://schemas.openxmlformats.org/markup-compatibility/2006" xmlns:a14="http://schemas.microsoft.com/office/drawing/2010/main">
          <mc:Choice Requires="a14">
            <p:sp>
              <p:nvSpPr>
                <p:cNvPr id="7" name="Rectangle 6"/>
                <p:cNvSpPr/>
                <p:nvPr/>
              </p:nvSpPr>
              <p:spPr>
                <a:xfrm>
                  <a:off x="762000" y="2209800"/>
                  <a:ext cx="8382000" cy="400110"/>
                </a:xfrm>
                <a:prstGeom prst="rect">
                  <a:avLst/>
                </a:prstGeom>
              </p:spPr>
              <p:txBody>
                <a:bodyPr wrap="square">
                  <a:spAutoFit/>
                </a:bodyPr>
                <a:lstStyle/>
                <a:p>
                  <a:pPr algn="just"/>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𝐼𝑐𝑎𝑝</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𝐼𝑐𝑎𝑝</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𝑦</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oMath>
                  </a14:m>
                  <a:r>
                    <a:rPr lang="en-US" sz="2000" dirty="0" smtClean="0"/>
                    <a:t>	  </a:t>
                  </a:r>
                  <a:r>
                    <a:rPr lang="en-US" sz="2000" dirty="0" smtClean="0">
                      <a:latin typeface="Times New Roman" pitchFamily="18" charset="0"/>
                      <a:cs typeface="Times New Roman" pitchFamily="18" charset="0"/>
                    </a:rPr>
                    <a:t>(83)</a:t>
                  </a:r>
                  <a:endParaRPr lang="en-US" sz="2000"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762000" y="2209800"/>
                  <a:ext cx="8382000" cy="400110"/>
                </a:xfrm>
                <a:prstGeom prst="rect">
                  <a:avLst/>
                </a:prstGeom>
                <a:blipFill rotWithShape="1">
                  <a:blip r:embed="rId3"/>
                  <a:stretch>
                    <a:fillRect t="-909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762000" y="4114800"/>
                  <a:ext cx="8382000" cy="907556"/>
                </a:xfrm>
                <a:prstGeom prst="rect">
                  <a:avLst/>
                </a:prstGeom>
              </p:spPr>
              <p:txBody>
                <a:bodyPr wrap="square">
                  <a:spAutoFit/>
                </a:bodyPr>
                <a:lstStyle/>
                <a:p>
                  <a:pPr algn="just"/>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𝑦</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𝑦</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𝑦</m:t>
                                    </m:r>
                                  </m:e>
                                  <m:sub>
                                    <m:r>
                                      <a:rPr lang="en-US" sz="2000" i="1">
                                        <a:latin typeface="Cambria Math"/>
                                      </a:rPr>
                                      <m:t>00</m:t>
                                    </m:r>
                                  </m:sub>
                                </m:sSub>
                              </m:e>
                              <m:e>
                                <m:sSub>
                                  <m:sSubPr>
                                    <m:ctrlPr>
                                      <a:rPr lang="en-US" sz="2000" i="1">
                                        <a:latin typeface="Cambria Math"/>
                                      </a:rPr>
                                    </m:ctrlPr>
                                  </m:sSubPr>
                                  <m:e>
                                    <m:r>
                                      <a:rPr lang="en-US" sz="2000" i="1">
                                        <a:latin typeface="Cambria Math"/>
                                      </a:rPr>
                                      <m:t>𝑦</m:t>
                                    </m:r>
                                  </m:e>
                                  <m:sub>
                                    <m:r>
                                      <a:rPr lang="en-US" sz="2000" i="1">
                                        <a:latin typeface="Cambria Math"/>
                                      </a:rPr>
                                      <m:t>01</m:t>
                                    </m:r>
                                  </m:sub>
                                </m:sSub>
                              </m:e>
                              <m:e>
                                <m:sSub>
                                  <m:sSubPr>
                                    <m:ctrlPr>
                                      <a:rPr lang="en-US" sz="2000" i="1">
                                        <a:latin typeface="Cambria Math"/>
                                      </a:rPr>
                                    </m:ctrlPr>
                                  </m:sSubPr>
                                  <m:e>
                                    <m:r>
                                      <a:rPr lang="en-US" sz="2000" i="1">
                                        <a:latin typeface="Cambria Math"/>
                                      </a:rPr>
                                      <m:t>𝑦</m:t>
                                    </m:r>
                                  </m:e>
                                  <m:sub>
                                    <m:r>
                                      <a:rPr lang="en-US" sz="2000" i="1">
                                        <a:latin typeface="Cambria Math"/>
                                      </a:rPr>
                                      <m:t>02</m:t>
                                    </m:r>
                                  </m:sub>
                                </m:sSub>
                              </m:e>
                            </m:mr>
                            <m:mr>
                              <m:e>
                                <m:sSub>
                                  <m:sSubPr>
                                    <m:ctrlPr>
                                      <a:rPr lang="en-US" sz="2000" i="1">
                                        <a:latin typeface="Cambria Math"/>
                                      </a:rPr>
                                    </m:ctrlPr>
                                  </m:sSubPr>
                                  <m:e>
                                    <m:r>
                                      <a:rPr lang="en-US" sz="2000" i="1">
                                        <a:latin typeface="Cambria Math"/>
                                      </a:rPr>
                                      <m:t>𝑦</m:t>
                                    </m:r>
                                  </m:e>
                                  <m:sub>
                                    <m:r>
                                      <a:rPr lang="en-US" sz="2000" i="1">
                                        <a:latin typeface="Cambria Math"/>
                                      </a:rPr>
                                      <m:t>10</m:t>
                                    </m:r>
                                  </m:sub>
                                </m:sSub>
                              </m:e>
                              <m:e>
                                <m:sSub>
                                  <m:sSubPr>
                                    <m:ctrlPr>
                                      <a:rPr lang="en-US" sz="2000" i="1">
                                        <a:latin typeface="Cambria Math"/>
                                      </a:rPr>
                                    </m:ctrlPr>
                                  </m:sSubPr>
                                  <m:e>
                                    <m:r>
                                      <a:rPr lang="en-US" sz="2000" i="1">
                                        <a:latin typeface="Cambria Math"/>
                                      </a:rPr>
                                      <m:t>𝑦</m:t>
                                    </m:r>
                                  </m:e>
                                  <m:sub>
                                    <m:r>
                                      <a:rPr lang="en-US" sz="2000" i="1">
                                        <a:latin typeface="Cambria Math"/>
                                      </a:rPr>
                                      <m:t>11</m:t>
                                    </m:r>
                                  </m:sub>
                                </m:sSub>
                              </m:e>
                              <m:e>
                                <m:sSub>
                                  <m:sSubPr>
                                    <m:ctrlPr>
                                      <a:rPr lang="en-US" sz="2000" i="1">
                                        <a:latin typeface="Cambria Math"/>
                                      </a:rPr>
                                    </m:ctrlPr>
                                  </m:sSubPr>
                                  <m:e>
                                    <m:r>
                                      <a:rPr lang="en-US" sz="2000" i="1">
                                        <a:latin typeface="Cambria Math"/>
                                      </a:rPr>
                                      <m:t>𝑦</m:t>
                                    </m:r>
                                  </m:e>
                                  <m:sub>
                                    <m:r>
                                      <a:rPr lang="en-US" sz="2000" i="1">
                                        <a:latin typeface="Cambria Math"/>
                                      </a:rPr>
                                      <m:t>12</m:t>
                                    </m:r>
                                  </m:sub>
                                </m:sSub>
                              </m:e>
                            </m:mr>
                            <m:mr>
                              <m:e>
                                <m:sSub>
                                  <m:sSubPr>
                                    <m:ctrlPr>
                                      <a:rPr lang="en-US" sz="2000" i="1">
                                        <a:latin typeface="Cambria Math"/>
                                      </a:rPr>
                                    </m:ctrlPr>
                                  </m:sSubPr>
                                  <m:e>
                                    <m:r>
                                      <a:rPr lang="en-US" sz="2000" i="1">
                                        <a:latin typeface="Cambria Math"/>
                                      </a:rPr>
                                      <m:t>𝑦</m:t>
                                    </m:r>
                                  </m:e>
                                  <m:sub>
                                    <m:r>
                                      <a:rPr lang="en-US" sz="2000" i="1">
                                        <a:latin typeface="Cambria Math"/>
                                      </a:rPr>
                                      <m:t>10</m:t>
                                    </m:r>
                                  </m:sub>
                                </m:sSub>
                              </m:e>
                              <m:e>
                                <m:sSub>
                                  <m:sSubPr>
                                    <m:ctrlPr>
                                      <a:rPr lang="en-US" sz="2000" i="1">
                                        <a:latin typeface="Cambria Math"/>
                                      </a:rPr>
                                    </m:ctrlPr>
                                  </m:sSubPr>
                                  <m:e>
                                    <m:r>
                                      <a:rPr lang="en-US" sz="2000" i="1">
                                        <a:latin typeface="Cambria Math"/>
                                      </a:rPr>
                                      <m:t>𝑦</m:t>
                                    </m:r>
                                  </m:e>
                                  <m:sub>
                                    <m:r>
                                      <a:rPr lang="en-US" sz="2000" i="1">
                                        <a:latin typeface="Cambria Math"/>
                                      </a:rPr>
                                      <m:t>12</m:t>
                                    </m:r>
                                  </m:sub>
                                </m:sSub>
                              </m:e>
                              <m:e>
                                <m:sSub>
                                  <m:sSubPr>
                                    <m:ctrlPr>
                                      <a:rPr lang="en-US" sz="2000" i="1">
                                        <a:latin typeface="Cambria Math"/>
                                      </a:rPr>
                                    </m:ctrlPr>
                                  </m:sSubPr>
                                  <m:e>
                                    <m:r>
                                      <a:rPr lang="en-US" sz="2000" i="1">
                                        <a:latin typeface="Cambria Math"/>
                                      </a:rPr>
                                      <m:t>𝑦</m:t>
                                    </m:r>
                                  </m:e>
                                  <m:sub>
                                    <m:r>
                                      <a:rPr lang="en-US" sz="2000" i="1">
                                        <a:latin typeface="Cambria Math"/>
                                      </a:rPr>
                                      <m:t>22</m:t>
                                    </m:r>
                                  </m:sub>
                                </m:sSub>
                              </m:e>
                            </m:mr>
                          </m:m>
                        </m:e>
                      </m:d>
                    </m:oMath>
                  </a14:m>
                  <a:r>
                    <a:rPr lang="en-US" sz="2000" dirty="0" smtClean="0"/>
                    <a:t>			   </a:t>
                  </a:r>
                  <a:r>
                    <a:rPr lang="en-US" sz="2000" dirty="0" smtClean="0">
                      <a:latin typeface="Times New Roman" pitchFamily="18" charset="0"/>
                      <a:cs typeface="Times New Roman" pitchFamily="18" charset="0"/>
                    </a:rPr>
                    <a:t>(84)</a:t>
                  </a:r>
                  <a:endParaRPr lang="en-US" sz="2000" dirty="0">
                    <a:latin typeface="Times New Roman" pitchFamily="18"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762000" y="4114800"/>
                  <a:ext cx="8382000" cy="907556"/>
                </a:xfrm>
                <a:prstGeom prst="rect">
                  <a:avLst/>
                </a:prstGeom>
                <a:blipFill rotWithShape="1">
                  <a:blip r:embed="rId4"/>
                  <a:stretch>
                    <a:fillRect/>
                  </a:stretch>
                </a:blipFill>
              </p:spPr>
              <p:txBody>
                <a:bodyPr/>
                <a:lstStyle/>
                <a:p>
                  <a:r>
                    <a:rPr lang="en-US">
                      <a:noFill/>
                    </a:rPr>
                    <a:t> </a:t>
                  </a:r>
                </a:p>
              </p:txBody>
            </p:sp>
          </mc:Fallback>
        </mc:AlternateContent>
        <p:sp>
          <p:nvSpPr>
            <p:cNvPr id="10" name="TextBox 9"/>
            <p:cNvSpPr txBox="1"/>
            <p:nvPr/>
          </p:nvSpPr>
          <p:spPr>
            <a:xfrm>
              <a:off x="381000" y="1516797"/>
              <a:ext cx="73914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Applying symmetric component transformations:</a:t>
              </a:r>
              <a:endParaRPr lang="en-US" sz="2400" dirty="0">
                <a:latin typeface="Times New Roman" pitchFamily="18" charset="0"/>
                <a:cs typeface="Times New Roman" pitchFamily="18" charset="0"/>
              </a:endParaRPr>
            </a:p>
          </p:txBody>
        </p:sp>
        <p:sp>
          <p:nvSpPr>
            <p:cNvPr id="11" name="TextBox 10"/>
            <p:cNvSpPr txBox="1"/>
            <p:nvPr/>
          </p:nvSpPr>
          <p:spPr>
            <a:xfrm>
              <a:off x="381000" y="3352800"/>
              <a:ext cx="68580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Sequence admittance matrix given by:</a:t>
              </a:r>
              <a:endParaRPr lang="en-US" sz="2400" dirty="0">
                <a:latin typeface="Times New Roman" pitchFamily="18" charset="0"/>
                <a:cs typeface="Times New Roman" pitchFamily="18" charset="0"/>
              </a:endParaRPr>
            </a:p>
          </p:txBody>
        </p:sp>
      </p:grpSp>
      <p:sp>
        <p:nvSpPr>
          <p:cNvPr id="2" name="Slide Number Placeholder 1"/>
          <p:cNvSpPr>
            <a:spLocks noGrp="1"/>
          </p:cNvSpPr>
          <p:nvPr>
            <p:ph type="sldNum" sz="quarter" idx="12"/>
          </p:nvPr>
        </p:nvSpPr>
        <p:spPr/>
        <p:txBody>
          <a:bodyPr/>
          <a:lstStyle/>
          <a:p>
            <a:fld id="{B6F15528-21DE-4FAA-801E-634DDDAF4B2B}" type="slidenum">
              <a:rPr lang="en-US" smtClean="0"/>
              <a:pPr/>
              <a:t>89</a:t>
            </a:fld>
            <a:endParaRPr lang="en-US"/>
          </a:p>
        </p:txBody>
      </p:sp>
      <p:sp>
        <p:nvSpPr>
          <p:cNvPr id="12" name="TextBox 11"/>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Sequence </a:t>
            </a:r>
            <a:r>
              <a:rPr lang="en-US" sz="3200" dirty="0" smtClean="0">
                <a:latin typeface="Times New Roman" pitchFamily="18" charset="0"/>
                <a:cs typeface="Times New Roman" pitchFamily="18" charset="0"/>
              </a:rPr>
              <a:t>Admittance </a:t>
            </a:r>
          </a:p>
          <a:p>
            <a:pPr marL="0" lvl="3" algn="ctr"/>
            <a:r>
              <a:rPr lang="en-US" sz="3200" dirty="0">
                <a:latin typeface="Times New Roman" pitchFamily="18" charset="0"/>
                <a:cs typeface="Times New Roman" pitchFamily="18" charset="0"/>
              </a:rPr>
              <a:t>Sequence Admittance of a </a:t>
            </a:r>
            <a:r>
              <a:rPr lang="en-US" sz="3200" dirty="0" smtClean="0">
                <a:latin typeface="Times New Roman" pitchFamily="18" charset="0"/>
                <a:cs typeface="Times New Roman" pitchFamily="18" charset="0"/>
              </a:rPr>
              <a:t>Three Phase Line</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439911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2057400"/>
            <a:ext cx="8305800" cy="923330"/>
          </a:xfrm>
          <a:prstGeom prst="rect">
            <a:avLst/>
          </a:prstGeom>
          <a:noFill/>
        </p:spPr>
        <p:txBody>
          <a:bodyPr wrap="square" rtlCol="0">
            <a:spAutoFit/>
          </a:bodyPr>
          <a:lstStyle/>
          <a:p>
            <a:pPr lvl="1"/>
            <a:r>
              <a:rPr lang="en-US" dirty="0"/>
              <a:t>	</a:t>
            </a:r>
            <a:r>
              <a:rPr lang="en-US" dirty="0" smtClean="0"/>
              <a:t>	</a:t>
            </a:r>
          </a:p>
          <a:p>
            <a:endParaRPr lang="en-US" dirty="0"/>
          </a:p>
          <a:p>
            <a:endParaRPr lang="en-US" dirty="0"/>
          </a:p>
        </p:txBody>
      </p:sp>
      <p:sp>
        <p:nvSpPr>
          <p:cNvPr id="3" name="TextBox 2"/>
          <p:cNvSpPr txBox="1"/>
          <p:nvPr/>
        </p:nvSpPr>
        <p:spPr>
          <a:xfrm>
            <a:off x="0" y="294382"/>
            <a:ext cx="9144000" cy="1077218"/>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a:p>
            <a:pPr marL="342900" indent="-342900" algn="ctr"/>
            <a:r>
              <a:rPr lang="en-US" sz="3200" dirty="0">
                <a:latin typeface="Times New Roman" pitchFamily="18" charset="0"/>
                <a:cs typeface="Times New Roman" pitchFamily="18" charset="0"/>
              </a:rPr>
              <a:t>Transposed Three-phase Lines</a:t>
            </a:r>
            <a:endParaRPr lang="en-US" sz="3200" dirty="0" smtClean="0">
              <a:latin typeface="Times New Roman" pitchFamily="18" charset="0"/>
              <a:cs typeface="Times New Roman" pitchFamily="18" charset="0"/>
            </a:endParaRPr>
          </a:p>
        </p:txBody>
      </p:sp>
      <p:sp>
        <p:nvSpPr>
          <p:cNvPr id="5" name="TextBox 4"/>
          <p:cNvSpPr txBox="1"/>
          <p:nvPr/>
        </p:nvSpPr>
        <p:spPr>
          <a:xfrm>
            <a:off x="304800" y="1703725"/>
            <a:ext cx="8458200" cy="3477875"/>
          </a:xfrm>
          <a:prstGeom prst="rect">
            <a:avLst/>
          </a:prstGeom>
          <a:noFill/>
        </p:spPr>
        <p:txBody>
          <a:bodyPr wrap="square" rtlCol="0">
            <a:spAutoFit/>
          </a:bodyPr>
          <a:lstStyle/>
          <a:p>
            <a:pPr marL="342900" indent="-342900">
              <a:buFont typeface="Wingdings" pitchFamily="2" charset="2"/>
              <a:buChar char="Ø"/>
            </a:pPr>
            <a:r>
              <a:rPr lang="en-US" sz="2000" dirty="0" smtClean="0">
                <a:latin typeface="Times New Roman" pitchFamily="18" charset="0"/>
                <a:cs typeface="Times New Roman" pitchFamily="18" charset="0"/>
              </a:rPr>
              <a:t>Usual assumptions made for High-Voltage Transmission lines:</a:t>
            </a:r>
          </a:p>
          <a:p>
            <a:pPr marL="342900" indent="-342900">
              <a:buFont typeface="Wingdings" pitchFamily="2" charset="2"/>
              <a:buChar char="Ø"/>
            </a:pPr>
            <a:endParaRPr lang="en-US" sz="2000" dirty="0" smtClean="0">
              <a:latin typeface="Times New Roman" pitchFamily="18" charset="0"/>
              <a:cs typeface="Times New Roman" pitchFamily="18" charset="0"/>
            </a:endParaRPr>
          </a:p>
          <a:p>
            <a:pPr marL="1257300" lvl="2" indent="-342900">
              <a:buFont typeface="Wingdings" pitchFamily="2" charset="2"/>
              <a:buChar char="Ø"/>
            </a:pPr>
            <a:r>
              <a:rPr lang="en-US" sz="2000" b="1" dirty="0" smtClean="0">
                <a:latin typeface="Times New Roman" pitchFamily="18" charset="0"/>
                <a:cs typeface="Times New Roman" pitchFamily="18" charset="0"/>
              </a:rPr>
              <a:t>Transposed</a:t>
            </a:r>
            <a:r>
              <a:rPr lang="en-US" sz="2000" dirty="0" smtClean="0">
                <a:latin typeface="Times New Roman" pitchFamily="18" charset="0"/>
                <a:cs typeface="Times New Roman" pitchFamily="18" charset="0"/>
              </a:rPr>
              <a:t> – Each phase occupies the same physical position on the structure for one-third of the length of the line.</a:t>
            </a:r>
          </a:p>
          <a:p>
            <a:pPr marL="1257300" lvl="2" indent="-342900">
              <a:buFont typeface="Wingdings" pitchFamily="2" charset="2"/>
              <a:buChar char="Ø"/>
            </a:pPr>
            <a:r>
              <a:rPr lang="en-US" sz="2000" b="1" dirty="0" smtClean="0">
                <a:latin typeface="Times New Roman" pitchFamily="18" charset="0"/>
                <a:cs typeface="Times New Roman" pitchFamily="18" charset="0"/>
              </a:rPr>
              <a:t>Balanced Loading</a:t>
            </a:r>
            <a:r>
              <a:rPr lang="en-US" sz="2000" dirty="0" smtClean="0">
                <a:latin typeface="Times New Roman" pitchFamily="18" charset="0"/>
                <a:cs typeface="Times New Roman" pitchFamily="18" charset="0"/>
              </a:rPr>
              <a:t> – All phases are equally loaded.</a:t>
            </a:r>
          </a:p>
          <a:p>
            <a:pPr marL="800100" lvl="1" indent="-342900">
              <a:buFont typeface="Wingdings" pitchFamily="2" charset="2"/>
              <a:buChar char="Ø"/>
            </a:pPr>
            <a:endParaRPr lang="en-US" sz="2000" dirty="0" smtClean="0">
              <a:latin typeface="Times New Roman" pitchFamily="18" charset="0"/>
              <a:cs typeface="Times New Roman" pitchFamily="18" charset="0"/>
            </a:endParaRPr>
          </a:p>
          <a:p>
            <a:pPr marL="342900" indent="-342900">
              <a:buFont typeface="Wingdings" pitchFamily="2" charset="2"/>
              <a:buChar char="Ø"/>
            </a:pPr>
            <a:r>
              <a:rPr lang="en-US" sz="2000" dirty="0" smtClean="0">
                <a:latin typeface="Times New Roman" pitchFamily="18" charset="0"/>
                <a:cs typeface="Times New Roman" pitchFamily="18" charset="0"/>
              </a:rPr>
              <a:t>Hence “self” and “mutual” inductance terms can be combined into one “phase” inductance. </a:t>
            </a:r>
          </a:p>
          <a:p>
            <a:pPr marL="800100" lvl="1" indent="-342900">
              <a:buFont typeface="Wingdings" pitchFamily="2" charset="2"/>
              <a:buChar char="Ø"/>
            </a:pPr>
            <a:endParaRPr lang="en-US" sz="2000" dirty="0" smtClean="0">
              <a:latin typeface="Times New Roman" pitchFamily="18" charset="0"/>
              <a:cs typeface="Times New Roman" pitchFamily="18" charset="0"/>
            </a:endParaRPr>
          </a:p>
          <a:p>
            <a:pPr marL="342900" indent="-342900">
              <a:buFont typeface="Wingdings" pitchFamily="2" charset="2"/>
              <a:buChar char="Ø"/>
            </a:pPr>
            <a:r>
              <a:rPr lang="en-US" sz="2000" dirty="0" smtClean="0">
                <a:latin typeface="Times New Roman" pitchFamily="18" charset="0"/>
                <a:cs typeface="Times New Roman" pitchFamily="18" charset="0"/>
              </a:rPr>
              <a:t>The series impedance per phase of a transposed three-phase line consisting of one conductor per phase is given </a:t>
            </a:r>
            <a:r>
              <a:rPr lang="en-US" sz="2000" dirty="0" smtClean="0">
                <a:latin typeface="Times New Roman" pitchFamily="18" charset="0"/>
                <a:cs typeface="Times New Roman" pitchFamily="18" charset="0"/>
              </a:rPr>
              <a:t>by (assuming 60 Hz): </a:t>
            </a:r>
            <a:endParaRPr lang="en-US" sz="20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Rectangle 3"/>
              <p:cNvSpPr/>
              <p:nvPr/>
            </p:nvSpPr>
            <p:spPr>
              <a:xfrm>
                <a:off x="0" y="5584667"/>
                <a:ext cx="9144000" cy="587533"/>
              </a:xfrm>
              <a:prstGeom prst="rect">
                <a:avLst/>
              </a:prstGeom>
            </p:spPr>
            <p:txBody>
              <a:bodyPr wrap="square">
                <a:spAutoFit/>
              </a:bodyPr>
              <a:lstStyle/>
              <a:p>
                <a:pPr algn="ctr"/>
                <a:r>
                  <a:rPr lang="en-US" sz="2000" dirty="0">
                    <a:latin typeface="Times New Roman" pitchFamily="18" charset="0"/>
                    <a:cs typeface="Times New Roman" pitchFamily="18" charset="0"/>
                  </a:rPr>
                  <a:t>Series Impedance:</a:t>
                </a:r>
                <a:r>
                  <a:rPr lang="en-US" sz="2400" dirty="0" smtClean="0">
                    <a:latin typeface="Times New Roman" pitchFamily="18" charset="0"/>
                    <a:cs typeface="Times New Roman" pitchFamily="18" charset="0"/>
                  </a:rPr>
                  <a:t>	</a:t>
                </a:r>
                <a14:m>
                  <m:oMath xmlns:m="http://schemas.openxmlformats.org/officeDocument/2006/math">
                    <m:r>
                      <a:rPr lang="en-US" sz="2000" i="1">
                        <a:latin typeface="Cambria Math"/>
                      </a:rPr>
                      <m:t>  </m:t>
                    </m:r>
                    <m:sSub>
                      <m:sSubPr>
                        <m:ctrlPr>
                          <a:rPr lang="en-US" sz="2000" i="1">
                            <a:latin typeface="Cambria Math"/>
                          </a:rPr>
                        </m:ctrlPr>
                      </m:sSubPr>
                      <m:e>
                        <m:r>
                          <a:rPr lang="en-US" sz="2000" i="1">
                            <a:latin typeface="Cambria Math"/>
                          </a:rPr>
                          <m:t>𝑧</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r>
                      <a:rPr lang="en-US" sz="2000" i="1">
                        <a:latin typeface="Cambria Math"/>
                      </a:rPr>
                      <m:t>𝑗</m:t>
                    </m:r>
                    <m:r>
                      <a:rPr lang="en-US" sz="2000" i="1">
                        <a:latin typeface="Cambria Math"/>
                      </a:rPr>
                      <m:t>0.12134∙ </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𝑒𝑞</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(5)</a:t>
                </a:r>
                <a:endParaRPr lang="en-US" sz="20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0" y="5584667"/>
                <a:ext cx="9144000" cy="587533"/>
              </a:xfrm>
              <a:prstGeom prst="rect">
                <a:avLst/>
              </a:prstGeom>
              <a:blipFill rotWithShape="1">
                <a:blip r:embed="rId3"/>
                <a:stretch>
                  <a:fillRect/>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dirty="0"/>
          </a:p>
        </p:txBody>
      </p:sp>
    </p:spTree>
    <p:extLst>
      <p:ext uri="{BB962C8B-B14F-4D97-AF65-F5344CB8AC3E}">
        <p14:creationId xmlns:p14="http://schemas.microsoft.com/office/powerpoint/2010/main" val="248858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609600" y="1876485"/>
            <a:ext cx="8153400" cy="4524315"/>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For a three-phase overhead line with unsymmetrical spacing, the sequence admittance matrix will be full (non-zero off diagonal terms).</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However, a three-phase underground line with three identical cables will only have the diagonal terms since there is no “mutual capacitance” between phases.</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In fact, the sequence admittances will be exactly the same as phase admittances.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90</a:t>
            </a:fld>
            <a:endParaRPr lang="en-US"/>
          </a:p>
        </p:txBody>
      </p:sp>
      <p:sp>
        <p:nvSpPr>
          <p:cNvPr id="8" name="TextBox 7"/>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Sequence </a:t>
            </a:r>
            <a:r>
              <a:rPr lang="en-US" sz="3200" dirty="0" smtClean="0">
                <a:latin typeface="Times New Roman" pitchFamily="18" charset="0"/>
                <a:cs typeface="Times New Roman" pitchFamily="18" charset="0"/>
              </a:rPr>
              <a:t>Admittance </a:t>
            </a:r>
          </a:p>
          <a:p>
            <a:pPr marL="0" lvl="3" algn="ctr"/>
            <a:r>
              <a:rPr lang="en-US" sz="3200" dirty="0">
                <a:latin typeface="Times New Roman" pitchFamily="18" charset="0"/>
                <a:cs typeface="Times New Roman" pitchFamily="18" charset="0"/>
              </a:rPr>
              <a:t>Sequence Admittance of a </a:t>
            </a:r>
            <a:r>
              <a:rPr lang="en-US" sz="3200" dirty="0" smtClean="0">
                <a:latin typeface="Times New Roman" pitchFamily="18" charset="0"/>
                <a:cs typeface="Times New Roman" pitchFamily="18" charset="0"/>
              </a:rPr>
              <a:t>Three Phase Line</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225362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8000" dirty="0"/>
              <a:t> </a:t>
            </a:r>
            <a:r>
              <a:rPr lang="en-US" sz="8000" dirty="0" smtClean="0"/>
              <a:t> </a:t>
            </a:r>
            <a:r>
              <a:rPr lang="en-US" sz="8000" b="1" u="sng" dirty="0"/>
              <a:t>Series </a:t>
            </a:r>
            <a:r>
              <a:rPr lang="en-US" sz="8000" b="1" u="sng" dirty="0" smtClean="0"/>
              <a:t>Impedance</a:t>
            </a:r>
            <a:endParaRPr lang="en-US" sz="8000" b="1" u="sng" dirty="0"/>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91</a:t>
            </a:fld>
            <a:endParaRPr lang="en-US"/>
          </a:p>
        </p:txBody>
      </p:sp>
    </p:spTree>
    <p:extLst>
      <p:ext uri="{BB962C8B-B14F-4D97-AF65-F5344CB8AC3E}">
        <p14:creationId xmlns:p14="http://schemas.microsoft.com/office/powerpoint/2010/main" val="185704828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1354497"/>
            <a:ext cx="8305800" cy="2215991"/>
          </a:xfrm>
          <a:prstGeom prst="rect">
            <a:avLst/>
          </a:prstGeom>
          <a:noFill/>
        </p:spPr>
        <p:txBody>
          <a:bodyPr wrap="square" rtlCol="0">
            <a:spAutoFit/>
          </a:bodyPr>
          <a:lstStyle/>
          <a:p>
            <a:pPr marL="342900" indent="-342900"/>
            <a:endParaRPr lang="en-US" sz="2800" dirty="0" smtClean="0"/>
          </a:p>
          <a:p>
            <a:pPr marL="342900" indent="-342900"/>
            <a:endParaRPr lang="en-US" sz="2800" dirty="0" smtClean="0"/>
          </a:p>
          <a:p>
            <a:pPr marL="342900" indent="-342900"/>
            <a:endParaRPr lang="en-US" sz="2800" dirty="0" smtClean="0"/>
          </a:p>
          <a:p>
            <a:pPr lvl="1"/>
            <a:r>
              <a:rPr lang="en-US" dirty="0"/>
              <a:t>	</a:t>
            </a:r>
            <a:r>
              <a:rPr lang="en-US" dirty="0" smtClean="0"/>
              <a:t>	</a:t>
            </a:r>
          </a:p>
          <a:p>
            <a:endParaRPr lang="en-US" dirty="0"/>
          </a:p>
          <a:p>
            <a:endParaRPr lang="en-US" dirty="0"/>
          </a:p>
        </p:txBody>
      </p:sp>
      <p:sp>
        <p:nvSpPr>
          <p:cNvPr id="4" name="Rectangle 3"/>
          <p:cNvSpPr/>
          <p:nvPr/>
        </p:nvSpPr>
        <p:spPr>
          <a:xfrm>
            <a:off x="381000" y="1676400"/>
            <a:ext cx="8458200" cy="4431983"/>
          </a:xfrm>
          <a:prstGeom prst="rect">
            <a:avLst/>
          </a:prstGeom>
        </p:spPr>
        <p:txBody>
          <a:bodyPr wrap="square">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procedure for computing the phase </a:t>
            </a:r>
            <a:r>
              <a:rPr lang="en-US" sz="2400" dirty="0" err="1" smtClean="0">
                <a:latin typeface="Times New Roman" pitchFamily="18" charset="0"/>
                <a:cs typeface="Times New Roman" pitchFamily="18" charset="0"/>
              </a:rPr>
              <a:t>impedence</a:t>
            </a:r>
            <a:r>
              <a:rPr lang="en-US" sz="2400" dirty="0" smtClean="0">
                <a:latin typeface="Times New Roman" pitchFamily="18" charset="0"/>
                <a:cs typeface="Times New Roman" pitchFamily="18" charset="0"/>
              </a:rPr>
              <a:t> matrix for parallel underground distribution lines is the same as the parallel overhead lines.  </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Carson’s  equations are applied to find the primitive impedance matrix.</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err="1" smtClean="0">
                <a:latin typeface="Times New Roman" pitchFamily="18" charset="0"/>
                <a:cs typeface="Times New Roman" pitchFamily="18" charset="0"/>
              </a:rPr>
              <a:t>Kron</a:t>
            </a:r>
            <a:r>
              <a:rPr lang="en-US" sz="2400" dirty="0" smtClean="0">
                <a:latin typeface="Times New Roman" pitchFamily="18" charset="0"/>
                <a:cs typeface="Times New Roman" pitchFamily="18" charset="0"/>
              </a:rPr>
              <a:t> reduction is applied to find the final impedance matrix. </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92</a:t>
            </a:fld>
            <a:endParaRPr lang="en-US"/>
          </a:p>
        </p:txBody>
      </p:sp>
      <p:sp>
        <p:nvSpPr>
          <p:cNvPr id="6" name="TextBox 5"/>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Parallel Underground Distribution Lines</a:t>
            </a:r>
          </a:p>
          <a:p>
            <a:pPr marL="0" lvl="1" algn="ctr"/>
            <a:r>
              <a:rPr lang="en-US" sz="3200" dirty="0">
                <a:latin typeface="Times New Roman" pitchFamily="18" charset="0"/>
                <a:cs typeface="Times New Roman" pitchFamily="18" charset="0"/>
              </a:rPr>
              <a:t>Series Impedance</a:t>
            </a:r>
          </a:p>
        </p:txBody>
      </p:sp>
    </p:spTree>
    <p:extLst>
      <p:ext uri="{BB962C8B-B14F-4D97-AF65-F5344CB8AC3E}">
        <p14:creationId xmlns:p14="http://schemas.microsoft.com/office/powerpoint/2010/main" val="1929853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8000" dirty="0"/>
              <a:t> </a:t>
            </a:r>
            <a:r>
              <a:rPr lang="en-US" sz="8000" dirty="0" smtClean="0"/>
              <a:t> </a:t>
            </a:r>
            <a:r>
              <a:rPr lang="en-US" sz="8000" dirty="0"/>
              <a:t>Series impedance</a:t>
            </a:r>
          </a:p>
          <a:p>
            <a:pPr lvl="2"/>
            <a:r>
              <a:rPr lang="en-US" sz="8000" dirty="0"/>
              <a:t>  </a:t>
            </a:r>
            <a:r>
              <a:rPr lang="en-US" sz="8000" b="1" u="sng" dirty="0"/>
              <a:t>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93</a:t>
            </a:fld>
            <a:endParaRPr lang="en-US"/>
          </a:p>
        </p:txBody>
      </p:sp>
    </p:spTree>
    <p:extLst>
      <p:ext uri="{BB962C8B-B14F-4D97-AF65-F5344CB8AC3E}">
        <p14:creationId xmlns:p14="http://schemas.microsoft.com/office/powerpoint/2010/main" val="394971709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533400" y="1664017"/>
            <a:ext cx="8305800" cy="443198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Computation of shunt admittance of underground  lines is quite simple.</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electric field created by the charged phase conductor does not link to the adjacent conductors because of the presence of concentric neutrals or the tape shield.</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As a result, the shunt admittance matrix  for parallel underground lines will consist of diagonal terms only.</a:t>
            </a:r>
          </a:p>
          <a:p>
            <a:pPr marL="342900" lvl="2" indent="-342900">
              <a:buFont typeface="Arial" pitchFamily="34" charset="0"/>
              <a:buChar char="•"/>
            </a:pPr>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94</a:t>
            </a:fld>
            <a:endParaRPr lang="en-US"/>
          </a:p>
        </p:txBody>
      </p:sp>
      <p:sp>
        <p:nvSpPr>
          <p:cNvPr id="8" name="TextBox 7"/>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Parallel Underground Distribution Lines</a:t>
            </a:r>
          </a:p>
          <a:p>
            <a:pPr marL="0" lvl="1" algn="ctr"/>
            <a:r>
              <a:rPr lang="en-US" sz="3200" dirty="0">
                <a:latin typeface="Times New Roman" pitchFamily="18" charset="0"/>
                <a:cs typeface="Times New Roman" pitchFamily="18" charset="0"/>
              </a:rPr>
              <a:t>Shunt Admittance</a:t>
            </a:r>
          </a:p>
        </p:txBody>
      </p:sp>
    </p:spTree>
    <p:extLst>
      <p:ext uri="{BB962C8B-B14F-4D97-AF65-F5344CB8AC3E}">
        <p14:creationId xmlns:p14="http://schemas.microsoft.com/office/powerpoint/2010/main" val="2731300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animEffect transition="in" filter="dissolve">
                                      <p:cBhvr>
                                        <p:cTn id="11"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grpSp>
        <p:nvGrpSpPr>
          <p:cNvPr id="9" name="Group 8"/>
          <p:cNvGrpSpPr/>
          <p:nvPr/>
        </p:nvGrpSpPr>
        <p:grpSpPr>
          <a:xfrm>
            <a:off x="0" y="1506141"/>
            <a:ext cx="9143999" cy="1846659"/>
            <a:chOff x="0" y="1506141"/>
            <a:chExt cx="9143999" cy="1846659"/>
          </a:xfrm>
        </p:grpSpPr>
        <p:sp>
          <p:nvSpPr>
            <p:cNvPr id="7" name="TextBox 6"/>
            <p:cNvSpPr txBox="1"/>
            <p:nvPr/>
          </p:nvSpPr>
          <p:spPr>
            <a:xfrm>
              <a:off x="380999" y="1506141"/>
              <a:ext cx="8153401" cy="1846659"/>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diagonal terms for concentric neutral cables are given by:</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r>
                <a:rPr lang="en-US" dirty="0" smtClean="0"/>
                <a:t> </a:t>
              </a:r>
            </a:p>
          </p:txBody>
        </p:sp>
        <mc:AlternateContent xmlns:mc="http://schemas.openxmlformats.org/markup-compatibility/2006" xmlns:a14="http://schemas.microsoft.com/office/drawing/2010/main">
          <mc:Choice Requires="a14">
            <p:sp>
              <p:nvSpPr>
                <p:cNvPr id="2" name="Rectangle 1"/>
                <p:cNvSpPr/>
                <p:nvPr/>
              </p:nvSpPr>
              <p:spPr>
                <a:xfrm>
                  <a:off x="0" y="2551017"/>
                  <a:ext cx="9143999" cy="725583"/>
                </a:xfrm>
                <a:prstGeom prst="rect">
                  <a:avLst/>
                </a:prstGeom>
              </p:spPr>
              <p:txBody>
                <a:bodyPr wrap="square">
                  <a:spAutoFit/>
                </a:bodyPr>
                <a:lstStyle/>
                <a:p>
                  <a:pPr algn="ctr"/>
                  <a14:m>
                    <m:oMath xmlns:m="http://schemas.openxmlformats.org/officeDocument/2006/math">
                      <m:sSub>
                        <m:sSubPr>
                          <m:ctrlPr>
                            <a:rPr lang="en-US" sz="2000" i="1">
                              <a:latin typeface="Cambria Math"/>
                            </a:rPr>
                          </m:ctrlPr>
                        </m:sSubPr>
                        <m:e>
                          <m:r>
                            <a:rPr lang="en-US" sz="2000" i="1">
                              <a:latin typeface="Cambria Math"/>
                            </a:rPr>
                            <m:t>𝑦</m:t>
                          </m:r>
                        </m:e>
                        <m:sub>
                          <m:r>
                            <a:rPr lang="en-US" sz="2000" i="1">
                              <a:latin typeface="Cambria Math"/>
                            </a:rPr>
                            <m:t>𝑖𝑖</m:t>
                          </m:r>
                        </m:sub>
                      </m:sSub>
                      <m:r>
                        <a:rPr lang="en-US" sz="2000" i="1">
                          <a:latin typeface="Cambria Math"/>
                        </a:rPr>
                        <m:t>=0+</m:t>
                      </m:r>
                      <m:r>
                        <a:rPr lang="en-US" sz="2000" i="1">
                          <a:latin typeface="Cambria Math"/>
                        </a:rPr>
                        <m:t>𝑗</m:t>
                      </m:r>
                      <m:f>
                        <m:fPr>
                          <m:ctrlPr>
                            <a:rPr lang="en-US" sz="2000" i="1">
                              <a:latin typeface="Cambria Math"/>
                            </a:rPr>
                          </m:ctrlPr>
                        </m:fPr>
                        <m:num>
                          <m:r>
                            <a:rPr lang="en-US" sz="2000" i="1">
                              <a:latin typeface="Cambria Math"/>
                            </a:rPr>
                            <m:t>77.3619</m:t>
                          </m:r>
                        </m:num>
                        <m:den>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𝑖</m:t>
                                      </m:r>
                                    </m:sub>
                                  </m:sSub>
                                </m:den>
                              </m:f>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𝑘</m:t>
                              </m:r>
                            </m:den>
                          </m:f>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𝑘𝑅𝐷</m:t>
                                      </m:r>
                                    </m:e>
                                    <m:sub>
                                      <m:r>
                                        <a:rPr lang="en-US" sz="2000" i="1">
                                          <a:latin typeface="Cambria Math"/>
                                        </a:rPr>
                                        <m:t>𝑠</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den>
                      </m:f>
                      <m:sSup>
                        <m:sSupPr>
                          <m:ctrlPr>
                            <a:rPr lang="en-US" sz="2000" i="1">
                              <a:latin typeface="Cambria Math"/>
                            </a:rPr>
                          </m:ctrlPr>
                        </m:sSupPr>
                        <m:e>
                          <m:r>
                            <a:rPr lang="en-US" sz="2000" i="1">
                              <a:latin typeface="Cambria Math"/>
                            </a:rPr>
                            <m:t>10</m:t>
                          </m:r>
                        </m:e>
                        <m:sup>
                          <m:r>
                            <a:rPr lang="en-US" sz="2000" i="1">
                              <a:latin typeface="Cambria Math"/>
                            </a:rPr>
                            <m:t>−6</m:t>
                          </m:r>
                        </m:sup>
                      </m:sSup>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S/mile	(85)</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2551017"/>
                  <a:ext cx="9143999" cy="725583"/>
                </a:xfrm>
                <a:prstGeom prst="rect">
                  <a:avLst/>
                </a:prstGeom>
                <a:blipFill rotWithShape="1">
                  <a:blip r:embed="rId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Rectangle 4"/>
              <p:cNvSpPr/>
              <p:nvPr/>
            </p:nvSpPr>
            <p:spPr>
              <a:xfrm>
                <a:off x="914400" y="3620631"/>
                <a:ext cx="7696199" cy="2246769"/>
              </a:xfrm>
              <a:prstGeom prst="rect">
                <a:avLst/>
              </a:prstGeom>
            </p:spPr>
            <p:txBody>
              <a:bodyPr wrap="square">
                <a:spAutoFit/>
              </a:bodyPr>
              <a:lstStyle/>
              <a:p>
                <a:pPr>
                  <a:spcAft>
                    <a:spcPts val="600"/>
                  </a:spcAft>
                </a:pPr>
                <a:r>
                  <a:rPr lang="en-US" sz="2400" dirty="0">
                    <a:latin typeface="Times New Roman" pitchFamily="18" charset="0"/>
                    <a:cs typeface="Times New Roman" pitchFamily="18" charset="0"/>
                  </a:rPr>
                  <a:t>where</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m:t>
                        </m:r>
                      </m:e>
                      <m:sub>
                        <m:r>
                          <a:rPr lang="en-US" sz="2400" i="1">
                            <a:latin typeface="Cambria Math"/>
                          </a:rPr>
                          <m:t>𝑏</m:t>
                        </m:r>
                      </m:sub>
                    </m:sSub>
                    <m:r>
                      <a:rPr lang="en-US" sz="2400" i="1">
                        <a:latin typeface="Cambria Math"/>
                      </a:rPr>
                      <m:t>=</m:t>
                    </m:r>
                  </m:oMath>
                </a14:m>
                <a:r>
                  <a:rPr lang="en-US" sz="2400" dirty="0">
                    <a:latin typeface="Times New Roman" pitchFamily="18" charset="0"/>
                    <a:cs typeface="Times New Roman" pitchFamily="18" charset="0"/>
                  </a:rPr>
                  <a:t> radius of circle through center of neutral strands (feet)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𝑖</m:t>
                        </m:r>
                      </m:sub>
                    </m:sSub>
                    <m:r>
                      <a:rPr lang="en-US" sz="2400" i="1">
                        <a:latin typeface="Cambria Math"/>
                      </a:rPr>
                      <m:t>=</m:t>
                    </m:r>
                  </m:oMath>
                </a14:m>
                <a:r>
                  <a:rPr lang="en-US" sz="2400" dirty="0">
                    <a:latin typeface="Times New Roman" pitchFamily="18" charset="0"/>
                    <a:cs typeface="Times New Roman" pitchFamily="18" charset="0"/>
                  </a:rPr>
                  <a:t> radius of the center phase conductor (feet)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𝑠</m:t>
                        </m:r>
                      </m:sub>
                    </m:sSub>
                    <m:r>
                      <a:rPr lang="en-US" sz="2400" i="1">
                        <a:latin typeface="Cambria Math"/>
                      </a:rPr>
                      <m:t>=</m:t>
                    </m:r>
                  </m:oMath>
                </a14:m>
                <a:r>
                  <a:rPr lang="en-US" sz="2400" dirty="0">
                    <a:latin typeface="Times New Roman" pitchFamily="18" charset="0"/>
                    <a:cs typeface="Times New Roman" pitchFamily="18" charset="0"/>
                  </a:rPr>
                  <a:t> radius of neutral strands (feet)</a:t>
                </a:r>
              </a:p>
              <a:p>
                <a:pPr>
                  <a:spcAft>
                    <a:spcPts val="600"/>
                  </a:spcAft>
                </a:pPr>
                <a14:m>
                  <m:oMath xmlns:m="http://schemas.openxmlformats.org/officeDocument/2006/math">
                    <m:r>
                      <a:rPr lang="en-US" sz="2400" i="1">
                        <a:latin typeface="Cambria Math"/>
                      </a:rPr>
                      <m:t>𝑘</m:t>
                    </m:r>
                    <m:r>
                      <a:rPr lang="en-US" sz="2400" i="1">
                        <a:latin typeface="Cambria Math"/>
                      </a:rPr>
                      <m:t>=</m:t>
                    </m:r>
                  </m:oMath>
                </a14:m>
                <a:r>
                  <a:rPr lang="en-US" sz="2400" dirty="0">
                    <a:latin typeface="Times New Roman" pitchFamily="18" charset="0"/>
                    <a:cs typeface="Times New Roman" pitchFamily="18" charset="0"/>
                  </a:rPr>
                  <a:t> number of neutral strands</a:t>
                </a:r>
              </a:p>
            </p:txBody>
          </p:sp>
        </mc:Choice>
        <mc:Fallback xmlns="">
          <p:sp>
            <p:nvSpPr>
              <p:cNvPr id="5" name="Rectangle 4"/>
              <p:cNvSpPr>
                <a:spLocks noRot="1" noChangeAspect="1" noMove="1" noResize="1" noEditPoints="1" noAdjustHandles="1" noChangeArrowheads="1" noChangeShapeType="1" noTextEdit="1"/>
              </p:cNvSpPr>
              <p:nvPr/>
            </p:nvSpPr>
            <p:spPr>
              <a:xfrm>
                <a:off x="914400" y="3620631"/>
                <a:ext cx="7696199" cy="2246769"/>
              </a:xfrm>
              <a:prstGeom prst="rect">
                <a:avLst/>
              </a:prstGeom>
              <a:blipFill rotWithShape="1">
                <a:blip r:embed="rId4"/>
                <a:stretch>
                  <a:fillRect l="-1189" t="-2168" b="-514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95</a:t>
            </a:fld>
            <a:endParaRPr lang="en-US"/>
          </a:p>
        </p:txBody>
      </p:sp>
      <p:sp>
        <p:nvSpPr>
          <p:cNvPr id="8" name="TextBox 7"/>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Parallel Underground Distribution Lines</a:t>
            </a:r>
          </a:p>
          <a:p>
            <a:pPr marL="0" lvl="1" algn="ctr"/>
            <a:r>
              <a:rPr lang="en-US" sz="3200" dirty="0">
                <a:latin typeface="Times New Roman" pitchFamily="18" charset="0"/>
                <a:cs typeface="Times New Roman" pitchFamily="18" charset="0"/>
              </a:rPr>
              <a:t>Shunt Admittance</a:t>
            </a:r>
          </a:p>
        </p:txBody>
      </p:sp>
    </p:spTree>
    <p:extLst>
      <p:ext uri="{BB962C8B-B14F-4D97-AF65-F5344CB8AC3E}">
        <p14:creationId xmlns:p14="http://schemas.microsoft.com/office/powerpoint/2010/main" val="124385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grpSp>
        <p:nvGrpSpPr>
          <p:cNvPr id="10" name="Group 9"/>
          <p:cNvGrpSpPr/>
          <p:nvPr/>
        </p:nvGrpSpPr>
        <p:grpSpPr>
          <a:xfrm>
            <a:off x="381000" y="1610142"/>
            <a:ext cx="8915401" cy="2123658"/>
            <a:chOff x="228599" y="1311741"/>
            <a:chExt cx="8915401" cy="2123658"/>
          </a:xfrm>
        </p:grpSpPr>
        <p:sp>
          <p:nvSpPr>
            <p:cNvPr id="7" name="TextBox 6"/>
            <p:cNvSpPr txBox="1"/>
            <p:nvPr/>
          </p:nvSpPr>
          <p:spPr>
            <a:xfrm>
              <a:off x="228599" y="1311741"/>
              <a:ext cx="8915401" cy="2123658"/>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diagonal terms for tape-shielded cables are given by:</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r>
                <a:rPr lang="en-US" dirty="0" smtClean="0"/>
                <a:t> </a:t>
              </a:r>
            </a:p>
          </p:txBody>
        </p:sp>
        <mc:AlternateContent xmlns:mc="http://schemas.openxmlformats.org/markup-compatibility/2006" xmlns:a14="http://schemas.microsoft.com/office/drawing/2010/main">
          <mc:Choice Requires="a14">
            <p:sp>
              <p:nvSpPr>
                <p:cNvPr id="5" name="Rectangle 4"/>
                <p:cNvSpPr/>
                <p:nvPr/>
              </p:nvSpPr>
              <p:spPr>
                <a:xfrm>
                  <a:off x="1752600" y="2514600"/>
                  <a:ext cx="6569782" cy="725583"/>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𝑦</m:t>
                          </m:r>
                        </m:e>
                        <m:sub>
                          <m:r>
                            <a:rPr lang="en-US" sz="2000" i="1">
                              <a:latin typeface="Cambria Math"/>
                            </a:rPr>
                            <m:t>𝑖𝑖</m:t>
                          </m:r>
                        </m:sub>
                      </m:sSub>
                      <m:r>
                        <a:rPr lang="en-US" sz="2000" i="1">
                          <a:latin typeface="Cambria Math"/>
                        </a:rPr>
                        <m:t>=0+</m:t>
                      </m:r>
                      <m:r>
                        <a:rPr lang="en-US" sz="2000" i="1">
                          <a:latin typeface="Cambria Math"/>
                        </a:rPr>
                        <m:t>𝑗</m:t>
                      </m:r>
                      <m:f>
                        <m:fPr>
                          <m:ctrlPr>
                            <a:rPr lang="en-US" sz="2000" i="1">
                              <a:latin typeface="Cambria Math"/>
                            </a:rPr>
                          </m:ctrlPr>
                        </m:fPr>
                        <m:num>
                          <m:r>
                            <a:rPr lang="en-US" sz="2000" i="1">
                              <a:latin typeface="Cambria Math"/>
                            </a:rPr>
                            <m:t>77.3619</m:t>
                          </m:r>
                        </m:num>
                        <m:den>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𝑖</m:t>
                                      </m:r>
                                    </m:sub>
                                  </m:sSub>
                                </m:den>
                              </m:f>
                            </m:e>
                          </m:func>
                        </m:den>
                      </m:f>
                      <m:sSup>
                        <m:sSupPr>
                          <m:ctrlPr>
                            <a:rPr lang="en-US" sz="2000" i="1">
                              <a:latin typeface="Cambria Math"/>
                            </a:rPr>
                          </m:ctrlPr>
                        </m:sSupPr>
                        <m:e>
                          <m:r>
                            <a:rPr lang="en-US" sz="2000" i="1">
                              <a:latin typeface="Cambria Math"/>
                            </a:rPr>
                            <m:t>10</m:t>
                          </m:r>
                        </m:e>
                        <m:sup>
                          <m:r>
                            <a:rPr lang="en-US" sz="2000" i="1">
                              <a:latin typeface="Cambria Math"/>
                            </a:rPr>
                            <m:t>−6</m:t>
                          </m:r>
                        </m:sup>
                      </m:sSup>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S/mile		(86)</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752600" y="2514600"/>
                  <a:ext cx="6569782" cy="725583"/>
                </a:xfrm>
                <a:prstGeom prst="rect">
                  <a:avLst/>
                </a:prstGeom>
                <a:blipFill rotWithShape="1">
                  <a:blip r:embed="rId3"/>
                  <a:stretch>
                    <a:fillRect b="-84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 name="Rectangle 7"/>
              <p:cNvSpPr/>
              <p:nvPr/>
            </p:nvSpPr>
            <p:spPr>
              <a:xfrm>
                <a:off x="838200" y="4055983"/>
                <a:ext cx="7924799" cy="1354217"/>
              </a:xfrm>
              <a:prstGeom prst="rect">
                <a:avLst/>
              </a:prstGeom>
            </p:spPr>
            <p:txBody>
              <a:bodyPr wrap="square">
                <a:spAutoFit/>
              </a:bodyPr>
              <a:lstStyle/>
              <a:p>
                <a:pPr>
                  <a:spcAft>
                    <a:spcPts val="600"/>
                  </a:spcAft>
                </a:pPr>
                <a:r>
                  <a:rPr lang="en-US" sz="2400" dirty="0">
                    <a:latin typeface="Times New Roman" pitchFamily="18" charset="0"/>
                    <a:cs typeface="Times New Roman" pitchFamily="18" charset="0"/>
                  </a:rPr>
                  <a:t>where</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m:t>
                        </m:r>
                      </m:e>
                      <m:sub>
                        <m:r>
                          <a:rPr lang="en-US" sz="2400" i="1">
                            <a:latin typeface="Cambria Math"/>
                          </a:rPr>
                          <m:t>𝑏</m:t>
                        </m:r>
                      </m:sub>
                    </m:sSub>
                    <m:r>
                      <a:rPr lang="en-US" sz="2400" i="1">
                        <a:latin typeface="Cambria Math"/>
                      </a:rPr>
                      <m:t>=</m:t>
                    </m:r>
                  </m:oMath>
                </a14:m>
                <a:r>
                  <a:rPr lang="en-US" sz="2400" dirty="0">
                    <a:latin typeface="Times New Roman" pitchFamily="18" charset="0"/>
                    <a:cs typeface="Times New Roman" pitchFamily="18" charset="0"/>
                  </a:rPr>
                  <a:t> radius of circle through center of neutral strands (feet)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𝑖</m:t>
                        </m:r>
                      </m:sub>
                    </m:sSub>
                    <m:r>
                      <a:rPr lang="en-US" sz="2400" i="1">
                        <a:latin typeface="Cambria Math"/>
                      </a:rPr>
                      <m:t>=</m:t>
                    </m:r>
                  </m:oMath>
                </a14:m>
                <a:r>
                  <a:rPr lang="en-US" sz="2400" dirty="0">
                    <a:latin typeface="Times New Roman" pitchFamily="18" charset="0"/>
                    <a:cs typeface="Times New Roman" pitchFamily="18" charset="0"/>
                  </a:rPr>
                  <a:t> radius of center of phase conductor (feet</a:t>
                </a:r>
                <a:r>
                  <a:rPr lang="en-US" sz="2400" dirty="0"/>
                  <a:t>)</a:t>
                </a:r>
              </a:p>
            </p:txBody>
          </p:sp>
        </mc:Choice>
        <mc:Fallback xmlns="">
          <p:sp>
            <p:nvSpPr>
              <p:cNvPr id="8" name="Rectangle 7"/>
              <p:cNvSpPr>
                <a:spLocks noRot="1" noChangeAspect="1" noMove="1" noResize="1" noEditPoints="1" noAdjustHandles="1" noChangeArrowheads="1" noChangeShapeType="1" noTextEdit="1"/>
              </p:cNvSpPr>
              <p:nvPr/>
            </p:nvSpPr>
            <p:spPr>
              <a:xfrm>
                <a:off x="838200" y="4055983"/>
                <a:ext cx="7924799" cy="1354217"/>
              </a:xfrm>
              <a:prstGeom prst="rect">
                <a:avLst/>
              </a:prstGeom>
              <a:blipFill rotWithShape="1">
                <a:blip r:embed="rId4"/>
                <a:stretch>
                  <a:fillRect l="-1232" t="-3587" b="-896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96</a:t>
            </a:fld>
            <a:endParaRPr lang="en-US"/>
          </a:p>
        </p:txBody>
      </p:sp>
      <p:sp>
        <p:nvSpPr>
          <p:cNvPr id="9" name="TextBox 8"/>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Parallel Underground Distribution Lines</a:t>
            </a:r>
          </a:p>
          <a:p>
            <a:pPr marL="0" lvl="1" algn="ctr"/>
            <a:r>
              <a:rPr lang="en-US" sz="3200" dirty="0">
                <a:latin typeface="Times New Roman" pitchFamily="18" charset="0"/>
                <a:cs typeface="Times New Roman" pitchFamily="18" charset="0"/>
              </a:rPr>
              <a:t>Shunt Admittance</a:t>
            </a:r>
          </a:p>
        </p:txBody>
      </p:sp>
    </p:spTree>
    <p:extLst>
      <p:ext uri="{BB962C8B-B14F-4D97-AF65-F5344CB8AC3E}">
        <p14:creationId xmlns:p14="http://schemas.microsoft.com/office/powerpoint/2010/main" val="3934619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Substation and Distribution Automation</a:t>
            </a:r>
            <a:br>
              <a:rPr lang="en-US" dirty="0" smtClean="0"/>
            </a:br>
            <a:r>
              <a:rPr lang="en-US" dirty="0" smtClean="0"/>
              <a:t>Module 2</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a:t>Three Phase Transformer Models</a:t>
            </a:r>
          </a:p>
          <a:p>
            <a:r>
              <a:rPr lang="en-US" dirty="0"/>
              <a:t>Center –Tapped Transformers and </a:t>
            </a:r>
            <a:r>
              <a:rPr lang="en-US" dirty="0" err="1" smtClean="0"/>
              <a:t>Secondaries</a:t>
            </a:r>
            <a:endParaRPr lang="en-US" dirty="0" smtClean="0"/>
          </a:p>
          <a:p>
            <a:r>
              <a:rPr lang="en-US" dirty="0"/>
              <a:t>IEEE Test Systems</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97</a:t>
            </a:fld>
            <a:endParaRPr lang="en-US"/>
          </a:p>
        </p:txBody>
      </p:sp>
    </p:spTree>
    <p:extLst>
      <p:ext uri="{BB962C8B-B14F-4D97-AF65-F5344CB8AC3E}">
        <p14:creationId xmlns:p14="http://schemas.microsoft.com/office/powerpoint/2010/main" val="57416234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1 Overview</a:t>
            </a:r>
            <a:endParaRPr lang="en-US" dirty="0"/>
          </a:p>
        </p:txBody>
      </p:sp>
      <p:sp>
        <p:nvSpPr>
          <p:cNvPr id="5" name="Content Placeholder 4"/>
          <p:cNvSpPr>
            <a:spLocks noGrp="1"/>
          </p:cNvSpPr>
          <p:nvPr>
            <p:ph idx="1"/>
          </p:nvPr>
        </p:nvSpPr>
        <p:spPr/>
        <p:txBody>
          <a:bodyPr/>
          <a:lstStyle/>
          <a:p>
            <a:r>
              <a:rPr lang="en-US" dirty="0" smtClean="0"/>
              <a:t>Part 1: </a:t>
            </a:r>
            <a:r>
              <a:rPr lang="en-US" dirty="0"/>
              <a:t>Overhead Lines </a:t>
            </a:r>
          </a:p>
          <a:p>
            <a:endParaRPr lang="en-US" dirty="0" smtClean="0"/>
          </a:p>
          <a:p>
            <a:r>
              <a:rPr lang="en-US" dirty="0" smtClean="0"/>
              <a:t>Part 2: </a:t>
            </a:r>
            <a:r>
              <a:rPr lang="en-US" dirty="0"/>
              <a:t>Underground lines</a:t>
            </a:r>
          </a:p>
          <a:p>
            <a:endParaRPr lang="en-US" dirty="0" smtClean="0"/>
          </a:p>
          <a:p>
            <a:r>
              <a:rPr lang="en-US" dirty="0"/>
              <a:t>Part 3: Three Phase Transformer Models</a:t>
            </a:r>
          </a:p>
          <a:p>
            <a:endParaRPr lang="en-US" dirty="0" smtClean="0"/>
          </a:p>
          <a:p>
            <a:r>
              <a:rPr lang="en-US" dirty="0"/>
              <a:t>Part 4: Center –Tapped Transformers and </a:t>
            </a:r>
            <a:r>
              <a:rPr lang="en-US" dirty="0" err="1" smtClean="0"/>
              <a:t>Secondaries</a:t>
            </a:r>
            <a:endParaRPr lang="en-US" dirty="0" smtClean="0"/>
          </a:p>
          <a:p>
            <a:endParaRPr lang="en-US" dirty="0" smtClean="0"/>
          </a:p>
          <a:p>
            <a:r>
              <a:rPr lang="en-US" dirty="0"/>
              <a:t>Part </a:t>
            </a:r>
            <a:r>
              <a:rPr lang="en-US" dirty="0" smtClean="0"/>
              <a:t>5: </a:t>
            </a:r>
            <a:r>
              <a:rPr lang="en-US" dirty="0"/>
              <a:t>IEEE Test Systems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98</a:t>
            </a:fld>
            <a:endParaRPr lang="en-US"/>
          </a:p>
        </p:txBody>
      </p:sp>
    </p:spTree>
    <p:extLst>
      <p:ext uri="{BB962C8B-B14F-4D97-AF65-F5344CB8AC3E}">
        <p14:creationId xmlns:p14="http://schemas.microsoft.com/office/powerpoint/2010/main" val="278584340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smtClean="0"/>
              <a:t>General </a:t>
            </a:r>
            <a:r>
              <a:rPr lang="en-US" sz="2400" dirty="0"/>
              <a:t>Three Phase Transformer Banks</a:t>
            </a:r>
          </a:p>
          <a:p>
            <a:pPr lvl="1"/>
            <a:r>
              <a:rPr lang="en-US" sz="2400" dirty="0"/>
              <a:t>Generalized Matrices</a:t>
            </a:r>
          </a:p>
          <a:p>
            <a:pPr lvl="1"/>
            <a:r>
              <a:rPr lang="en-US" sz="2400" dirty="0" smtClean="0"/>
              <a:t>Symmetrical Components  </a:t>
            </a:r>
            <a:endParaRPr lang="en-US" sz="2400" dirty="0"/>
          </a:p>
          <a:p>
            <a:pPr lvl="1"/>
            <a:r>
              <a:rPr lang="en-US" sz="2400" dirty="0" smtClean="0"/>
              <a:t>The </a:t>
            </a:r>
            <a:r>
              <a:rPr lang="en-US" sz="2400" dirty="0"/>
              <a:t>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99</a:t>
            </a:fld>
            <a:endParaRPr lang="en-US"/>
          </a:p>
        </p:txBody>
      </p:sp>
    </p:spTree>
    <p:extLst>
      <p:ext uri="{BB962C8B-B14F-4D97-AF65-F5344CB8AC3E}">
        <p14:creationId xmlns:p14="http://schemas.microsoft.com/office/powerpoint/2010/main" val="87940644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2712</TotalTime>
  <Words>14483</Words>
  <Application>Microsoft Office PowerPoint</Application>
  <PresentationFormat>On-screen Show (4:3)</PresentationFormat>
  <Paragraphs>3326</Paragraphs>
  <Slides>268</Slides>
  <Notes>176</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268</vt:i4>
      </vt:variant>
    </vt:vector>
  </HeadingPairs>
  <TitlesOfParts>
    <vt:vector size="270" baseType="lpstr">
      <vt:lpstr>Office Theme</vt:lpstr>
      <vt:lpstr>Equation</vt:lpstr>
      <vt:lpstr>Substation and Distribution Automation  </vt:lpstr>
      <vt:lpstr>Module 2 Overview</vt:lpstr>
      <vt:lpstr>Part 1: Overhead Lines </vt:lpstr>
      <vt:lpstr>PowerPoint Presentation</vt:lpstr>
      <vt:lpstr>PowerPoint Presentation</vt:lpstr>
      <vt:lpstr>PowerPoint Presentation</vt:lpstr>
      <vt:lpstr>PowerPoint Presentation</vt:lpstr>
      <vt:lpstr>Part 1: Overhead Lines </vt:lpstr>
      <vt:lpstr>PowerPoint Presentation</vt:lpstr>
      <vt:lpstr>Part 1: Overhead 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PowerPoint Presentation</vt:lpstr>
      <vt:lpstr>Part 2: Underground Lines </vt:lpstr>
      <vt:lpstr>Part 2: Underground Lines </vt:lpstr>
      <vt:lpstr>PowerPoint Presentation</vt:lpstr>
      <vt:lpstr>PowerPoint Presentation</vt:lpstr>
      <vt:lpstr>PowerPoint Presentation</vt:lpstr>
      <vt:lpstr>PowerPoint Presentation</vt:lpstr>
      <vt:lpstr>Part 2: Underground Lines </vt:lpstr>
      <vt:lpstr>PowerPoint Presentation</vt:lpstr>
      <vt:lpstr>PowerPoint Presentation</vt:lpstr>
      <vt:lpstr>PowerPoint Presentation</vt:lpstr>
      <vt:lpstr>PowerPoint Presentation</vt:lpstr>
      <vt:lpstr>PowerPoint Presentation</vt:lpstr>
      <vt:lpstr>Part 2: Underground Lines </vt:lpstr>
      <vt:lpstr>PowerPoint Presentation</vt:lpstr>
      <vt:lpstr>PowerPoint Presentation</vt:lpstr>
      <vt:lpstr>PowerPoint Presentation</vt:lpstr>
      <vt:lpstr>PowerPoint Presentation</vt:lpstr>
      <vt:lpstr>PowerPoint Presentation</vt:lpstr>
      <vt:lpstr>Part 2: Underground Lines </vt:lpstr>
      <vt:lpstr>PowerPoint Presentation</vt:lpstr>
      <vt:lpstr>PowerPoint Presentation</vt:lpstr>
      <vt:lpstr>Part 2: Underground Lines </vt:lpstr>
      <vt:lpstr>PowerPoint Presentation</vt:lpstr>
      <vt:lpstr>PowerPoint Presentation</vt:lpstr>
      <vt:lpstr>PowerPoint Presentation</vt:lpstr>
      <vt:lpstr>Part 2: Underground Lines </vt:lpstr>
      <vt:lpstr>PowerPoint Presentation</vt:lpstr>
      <vt:lpstr>Part 2: Underground Lines </vt:lpstr>
      <vt:lpstr>PowerPoint Presentation</vt:lpstr>
      <vt:lpstr>PowerPoint Presentation</vt:lpstr>
      <vt:lpstr>PowerPoint Presentation</vt:lpstr>
      <vt:lpstr>Substation and Distribution Automation Module 2  </vt:lpstr>
      <vt:lpstr>Module 1 Overview</vt:lpstr>
      <vt:lpstr>Part 3: Three Phase Transformer Models</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Part 3: Three Phase Transformer Models</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Part 4: IEEE Test Systems </vt:lpstr>
      <vt:lpstr>PowerPoint Presentation</vt:lpstr>
      <vt:lpstr>PowerPoint Presentation</vt:lpstr>
      <vt:lpstr>PowerPoint Presentation</vt:lpstr>
      <vt:lpstr>PowerPoint Presentation</vt:lpstr>
      <vt:lpstr>Module 2 Concluding Comments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Substation and Distribution Automation Module 1</dc:title>
  <dc:creator>Kevin Schneider; Schneider, Kevin</dc:creator>
  <cp:lastModifiedBy>Tuffner, Francis K</cp:lastModifiedBy>
  <cp:revision>210</cp:revision>
  <dcterms:created xsi:type="dcterms:W3CDTF">2006-08-16T00:00:00Z</dcterms:created>
  <dcterms:modified xsi:type="dcterms:W3CDTF">2011-12-15T23:05:53Z</dcterms:modified>
</cp:coreProperties>
</file>